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7"/>
  </p:notesMasterIdLst>
  <p:sldIdLst>
    <p:sldId id="256" r:id="rId2"/>
    <p:sldId id="604" r:id="rId3"/>
    <p:sldId id="2003" r:id="rId4"/>
    <p:sldId id="2059" r:id="rId5"/>
    <p:sldId id="619" r:id="rId6"/>
    <p:sldId id="1940" r:id="rId7"/>
    <p:sldId id="2040" r:id="rId8"/>
    <p:sldId id="2041" r:id="rId9"/>
    <p:sldId id="2042" r:id="rId10"/>
    <p:sldId id="2043" r:id="rId11"/>
    <p:sldId id="2044" r:id="rId12"/>
    <p:sldId id="2046" r:id="rId13"/>
    <p:sldId id="2045" r:id="rId14"/>
    <p:sldId id="2047" r:id="rId15"/>
    <p:sldId id="2039" r:id="rId16"/>
    <p:sldId id="2052" r:id="rId17"/>
    <p:sldId id="2053" r:id="rId18"/>
    <p:sldId id="2054" r:id="rId19"/>
    <p:sldId id="2055" r:id="rId20"/>
    <p:sldId id="2051" r:id="rId21"/>
    <p:sldId id="1942" r:id="rId22"/>
    <p:sldId id="832" r:id="rId23"/>
    <p:sldId id="931" r:id="rId24"/>
    <p:sldId id="837" r:id="rId25"/>
    <p:sldId id="838" r:id="rId26"/>
    <p:sldId id="839" r:id="rId27"/>
    <p:sldId id="840" r:id="rId28"/>
    <p:sldId id="1952" r:id="rId29"/>
    <p:sldId id="1953" r:id="rId30"/>
    <p:sldId id="1829" r:id="rId31"/>
    <p:sldId id="815" r:id="rId32"/>
    <p:sldId id="818" r:id="rId33"/>
    <p:sldId id="934" r:id="rId34"/>
    <p:sldId id="819" r:id="rId35"/>
    <p:sldId id="1993" r:id="rId36"/>
    <p:sldId id="1832" r:id="rId37"/>
    <p:sldId id="1833" r:id="rId38"/>
    <p:sldId id="650" r:id="rId39"/>
    <p:sldId id="576" r:id="rId40"/>
    <p:sldId id="1760" r:id="rId41"/>
    <p:sldId id="927" r:id="rId42"/>
    <p:sldId id="823" r:id="rId43"/>
    <p:sldId id="1818" r:id="rId44"/>
    <p:sldId id="929" r:id="rId45"/>
    <p:sldId id="822" r:id="rId46"/>
    <p:sldId id="930" r:id="rId47"/>
    <p:sldId id="2058" r:id="rId48"/>
    <p:sldId id="965" r:id="rId49"/>
    <p:sldId id="964" r:id="rId50"/>
    <p:sldId id="1777" r:id="rId51"/>
    <p:sldId id="825" r:id="rId52"/>
    <p:sldId id="552" r:id="rId53"/>
    <p:sldId id="472" r:id="rId54"/>
    <p:sldId id="515" r:id="rId55"/>
    <p:sldId id="516" r:id="rId56"/>
    <p:sldId id="1956" r:id="rId57"/>
    <p:sldId id="1955" r:id="rId58"/>
    <p:sldId id="1954" r:id="rId59"/>
    <p:sldId id="1859" r:id="rId60"/>
    <p:sldId id="1860" r:id="rId61"/>
    <p:sldId id="1963" r:id="rId62"/>
    <p:sldId id="588" r:id="rId63"/>
    <p:sldId id="1814" r:id="rId64"/>
    <p:sldId id="842" r:id="rId65"/>
    <p:sldId id="967" r:id="rId66"/>
    <p:sldId id="961" r:id="rId67"/>
    <p:sldId id="962" r:id="rId68"/>
    <p:sldId id="963" r:id="rId69"/>
    <p:sldId id="1966" r:id="rId70"/>
    <p:sldId id="1967" r:id="rId71"/>
    <p:sldId id="1972" r:id="rId72"/>
    <p:sldId id="1971" r:id="rId73"/>
    <p:sldId id="1970" r:id="rId74"/>
    <p:sldId id="1969" r:id="rId75"/>
    <p:sldId id="1968" r:id="rId76"/>
    <p:sldId id="1973" r:id="rId77"/>
    <p:sldId id="1974" r:id="rId78"/>
    <p:sldId id="1975" r:id="rId79"/>
    <p:sldId id="1976" r:id="rId80"/>
    <p:sldId id="1977" r:id="rId81"/>
    <p:sldId id="1978" r:id="rId82"/>
    <p:sldId id="1979" r:id="rId83"/>
    <p:sldId id="1980" r:id="rId84"/>
    <p:sldId id="1983" r:id="rId85"/>
    <p:sldId id="1981" r:id="rId86"/>
    <p:sldId id="1982" r:id="rId87"/>
    <p:sldId id="1984" r:id="rId88"/>
    <p:sldId id="1808" r:id="rId89"/>
    <p:sldId id="2049" r:id="rId90"/>
    <p:sldId id="844" r:id="rId91"/>
    <p:sldId id="845" r:id="rId92"/>
    <p:sldId id="1810" r:id="rId93"/>
    <p:sldId id="1811" r:id="rId94"/>
    <p:sldId id="753" r:id="rId95"/>
    <p:sldId id="849" r:id="rId9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p:defaultTextStyle>
  <p:extLst>
    <p:ext uri="{EFAFB233-063F-42B5-8137-9DF3F51BA10A}">
      <p15:sldGuideLst xmlns:p15="http://schemas.microsoft.com/office/powerpoint/2012/main">
        <p15:guide id="1" orient="horz" pos="232">
          <p15:clr>
            <a:srgbClr val="A4A3A4"/>
          </p15:clr>
        </p15:guide>
        <p15:guide id="2" orient="horz" pos="2160">
          <p15:clr>
            <a:srgbClr val="A4A3A4"/>
          </p15:clr>
        </p15:guide>
        <p15:guide id="3" orient="horz" pos="3884">
          <p15:clr>
            <a:srgbClr val="A4A3A4"/>
          </p15:clr>
        </p15:guide>
        <p15:guide id="4" pos="325">
          <p15:clr>
            <a:srgbClr val="A4A3A4"/>
          </p15:clr>
        </p15:guide>
        <p15:guide id="5" pos="73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451" autoAdjust="0"/>
    <p:restoredTop sz="94935" autoAdjust="0"/>
  </p:normalViewPr>
  <p:slideViewPr>
    <p:cSldViewPr snapToGrid="0">
      <p:cViewPr varScale="1">
        <p:scale>
          <a:sx n="68" d="100"/>
          <a:sy n="68" d="100"/>
        </p:scale>
        <p:origin x="312" y="72"/>
      </p:cViewPr>
      <p:guideLst>
        <p:guide orient="horz" pos="232"/>
        <p:guide orient="horz" pos="2160"/>
        <p:guide orient="horz" pos="3884"/>
        <p:guide pos="325"/>
        <p:guide pos="7355"/>
      </p:guideLst>
    </p:cSldViewPr>
  </p:slideViewPr>
  <p:outlineViewPr>
    <p:cViewPr>
      <p:scale>
        <a:sx n="33" d="100"/>
        <a:sy n="33" d="100"/>
      </p:scale>
      <p:origin x="0" y="1636"/>
    </p:cViewPr>
  </p:outlineViewPr>
  <p:notesTextViewPr>
    <p:cViewPr>
      <p:scale>
        <a:sx n="3" d="2"/>
        <a:sy n="3" d="2"/>
      </p:scale>
      <p:origin x="0" y="0"/>
    </p:cViewPr>
  </p:notesTextViewPr>
  <p:sorterViewPr>
    <p:cViewPr>
      <p:scale>
        <a:sx n="120" d="100"/>
        <a:sy n="120" d="100"/>
      </p:scale>
      <p:origin x="0" y="-470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72B80-415A-443B-A793-EE16725AAF74}"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EA5B09E8-59F2-4258-A047-B0F600A92A39}">
      <dgm:prSet phldrT="[Текст]" custT="1"/>
      <dgm:spPr>
        <a:solidFill>
          <a:srgbClr val="EF8014"/>
        </a:solidFill>
        <a:ln w="38100">
          <a:noFill/>
        </a:ln>
      </dgm:spPr>
      <dgm:t>
        <a:bodyPr/>
        <a:lstStyle/>
        <a:p>
          <a:r>
            <a:rPr lang="ru-RU" sz="1400" dirty="0">
              <a:solidFill>
                <a:schemeClr val="tx1"/>
              </a:solidFill>
            </a:rPr>
            <a:t>Интенсивность конкуренции в отрасли</a:t>
          </a:r>
        </a:p>
      </dgm:t>
    </dgm:pt>
    <dgm:pt modelId="{5399C6AE-7C45-4962-991F-44C137DBC5D1}" type="parTrans" cxnId="{879EBC0E-4F94-4928-9C1C-CDCF3237F4B9}">
      <dgm:prSet/>
      <dgm:spPr/>
      <dgm:t>
        <a:bodyPr/>
        <a:lstStyle/>
        <a:p>
          <a:endParaRPr lang="ru-RU" sz="1400">
            <a:solidFill>
              <a:schemeClr val="tx1"/>
            </a:solidFill>
          </a:endParaRPr>
        </a:p>
      </dgm:t>
    </dgm:pt>
    <dgm:pt modelId="{90393A59-B400-4F5A-805E-864C9C2769E6}" type="sibTrans" cxnId="{879EBC0E-4F94-4928-9C1C-CDCF3237F4B9}">
      <dgm:prSet/>
      <dgm:spPr/>
      <dgm:t>
        <a:bodyPr/>
        <a:lstStyle/>
        <a:p>
          <a:endParaRPr lang="ru-RU" sz="1400">
            <a:solidFill>
              <a:schemeClr val="tx1"/>
            </a:solidFill>
          </a:endParaRPr>
        </a:p>
      </dgm:t>
    </dgm:pt>
    <dgm:pt modelId="{9C920D91-0F9E-4ACD-AE22-714B7378155E}">
      <dgm:prSet phldrT="[Текст]" custT="1"/>
      <dgm:spPr>
        <a:solidFill>
          <a:srgbClr val="EF8014"/>
        </a:solidFill>
        <a:ln w="38100">
          <a:solidFill>
            <a:srgbClr val="FFFFFF"/>
          </a:solidFill>
        </a:ln>
      </dgm:spPr>
      <dgm:t>
        <a:bodyPr/>
        <a:lstStyle/>
        <a:p>
          <a:r>
            <a:rPr lang="ru-RU" sz="1400" dirty="0">
              <a:solidFill>
                <a:schemeClr val="tx1"/>
              </a:solidFill>
            </a:rPr>
            <a:t>Угроза входа новых игроков</a:t>
          </a:r>
        </a:p>
      </dgm:t>
    </dgm:pt>
    <dgm:pt modelId="{475102C3-4C20-4EB4-AB0B-1E3DE2B03553}" type="parTrans" cxnId="{58493C91-D701-4A41-AD22-CF820C8FE561}">
      <dgm:prSet custT="1"/>
      <dgm:spPr>
        <a:ln>
          <a:solidFill>
            <a:srgbClr val="FFFFFF"/>
          </a:solidFill>
        </a:ln>
      </dgm:spPr>
      <dgm:t>
        <a:bodyPr/>
        <a:lstStyle/>
        <a:p>
          <a:endParaRPr lang="ru-RU" sz="1400">
            <a:solidFill>
              <a:schemeClr val="tx1"/>
            </a:solidFill>
          </a:endParaRPr>
        </a:p>
      </dgm:t>
    </dgm:pt>
    <dgm:pt modelId="{974D95EC-7A8D-4956-81D0-57C2963A0BBA}" type="sibTrans" cxnId="{58493C91-D701-4A41-AD22-CF820C8FE561}">
      <dgm:prSet/>
      <dgm:spPr/>
      <dgm:t>
        <a:bodyPr/>
        <a:lstStyle/>
        <a:p>
          <a:endParaRPr lang="ru-RU" sz="1400">
            <a:solidFill>
              <a:schemeClr val="tx1"/>
            </a:solidFill>
          </a:endParaRPr>
        </a:p>
      </dgm:t>
    </dgm:pt>
    <dgm:pt modelId="{BCA4B778-2784-4974-9585-49F54292A2CD}">
      <dgm:prSet phldrT="[Текст]" custT="1"/>
      <dgm:spPr>
        <a:solidFill>
          <a:srgbClr val="EF8014"/>
        </a:solidFill>
        <a:ln w="38100">
          <a:solidFill>
            <a:srgbClr val="FFFFFF"/>
          </a:solidFill>
        </a:ln>
      </dgm:spPr>
      <dgm:t>
        <a:bodyPr/>
        <a:lstStyle/>
        <a:p>
          <a:r>
            <a:rPr lang="ru-RU" sz="1400" dirty="0">
              <a:solidFill>
                <a:schemeClr val="tx1"/>
              </a:solidFill>
            </a:rPr>
            <a:t>Угроза замещения со стороны субститутов</a:t>
          </a:r>
        </a:p>
      </dgm:t>
    </dgm:pt>
    <dgm:pt modelId="{8F3FCE9C-3218-49EE-A010-2EE15ED9FC06}" type="parTrans" cxnId="{036D24DE-578F-4FCF-AC8C-FA11E9B14B1B}">
      <dgm:prSet custT="1"/>
      <dgm:spPr>
        <a:ln>
          <a:solidFill>
            <a:srgbClr val="FFFFFF"/>
          </a:solidFill>
        </a:ln>
      </dgm:spPr>
      <dgm:t>
        <a:bodyPr/>
        <a:lstStyle/>
        <a:p>
          <a:endParaRPr lang="ru-RU" sz="1400">
            <a:solidFill>
              <a:schemeClr val="tx1"/>
            </a:solidFill>
          </a:endParaRPr>
        </a:p>
      </dgm:t>
    </dgm:pt>
    <dgm:pt modelId="{6094D28D-23DE-4440-9738-7B0471BA95EA}" type="sibTrans" cxnId="{036D24DE-578F-4FCF-AC8C-FA11E9B14B1B}">
      <dgm:prSet/>
      <dgm:spPr/>
      <dgm:t>
        <a:bodyPr/>
        <a:lstStyle/>
        <a:p>
          <a:endParaRPr lang="ru-RU" sz="1400">
            <a:solidFill>
              <a:schemeClr val="tx1"/>
            </a:solidFill>
          </a:endParaRPr>
        </a:p>
      </dgm:t>
    </dgm:pt>
    <dgm:pt modelId="{4732A151-88DE-4A28-A99C-ACDB5EEBFF4C}">
      <dgm:prSet phldrT="[Текст]" custT="1"/>
      <dgm:spPr>
        <a:solidFill>
          <a:srgbClr val="EF8014"/>
        </a:solidFill>
        <a:ln w="38100">
          <a:solidFill>
            <a:srgbClr val="FFFFFF"/>
          </a:solidFill>
        </a:ln>
      </dgm:spPr>
      <dgm:t>
        <a:bodyPr/>
        <a:lstStyle/>
        <a:p>
          <a:r>
            <a:rPr lang="ru-RU" sz="1400" dirty="0">
              <a:solidFill>
                <a:schemeClr val="tx1"/>
              </a:solidFill>
            </a:rPr>
            <a:t>Сила влияния потребителя</a:t>
          </a:r>
        </a:p>
      </dgm:t>
    </dgm:pt>
    <dgm:pt modelId="{2BA1F6F3-F25D-4694-A1A7-E14FE91BA198}" type="parTrans" cxnId="{6283972E-5D75-4D6D-A7A7-94DA5FB39D0A}">
      <dgm:prSet custT="1"/>
      <dgm:spPr>
        <a:ln>
          <a:solidFill>
            <a:srgbClr val="FFFFFF"/>
          </a:solidFill>
        </a:ln>
      </dgm:spPr>
      <dgm:t>
        <a:bodyPr/>
        <a:lstStyle/>
        <a:p>
          <a:endParaRPr lang="ru-RU" sz="1400">
            <a:solidFill>
              <a:schemeClr val="tx1"/>
            </a:solidFill>
          </a:endParaRPr>
        </a:p>
      </dgm:t>
    </dgm:pt>
    <dgm:pt modelId="{E27FA4BD-E22E-4F71-A95F-B4B69110F657}" type="sibTrans" cxnId="{6283972E-5D75-4D6D-A7A7-94DA5FB39D0A}">
      <dgm:prSet/>
      <dgm:spPr/>
      <dgm:t>
        <a:bodyPr/>
        <a:lstStyle/>
        <a:p>
          <a:endParaRPr lang="ru-RU" sz="1400">
            <a:solidFill>
              <a:schemeClr val="tx1"/>
            </a:solidFill>
          </a:endParaRPr>
        </a:p>
      </dgm:t>
    </dgm:pt>
    <dgm:pt modelId="{71696629-AB35-4E48-8369-218B3768746A}">
      <dgm:prSet phldrT="[Текст]" custT="1"/>
      <dgm:spPr>
        <a:solidFill>
          <a:srgbClr val="EF8014"/>
        </a:solidFill>
        <a:ln w="38100">
          <a:noFill/>
        </a:ln>
      </dgm:spPr>
      <dgm:t>
        <a:bodyPr/>
        <a:lstStyle/>
        <a:p>
          <a:r>
            <a:rPr lang="ru-RU" sz="1400" dirty="0">
              <a:solidFill>
                <a:schemeClr val="tx1"/>
              </a:solidFill>
            </a:rPr>
            <a:t>Сила влияния поставщиков</a:t>
          </a:r>
        </a:p>
      </dgm:t>
    </dgm:pt>
    <dgm:pt modelId="{D1E01732-2E1C-4B22-99E9-907AB0969254}" type="parTrans" cxnId="{39D9F900-E37F-457A-84DD-72E19FBA6DCF}">
      <dgm:prSet custT="1"/>
      <dgm:spPr>
        <a:ln>
          <a:solidFill>
            <a:srgbClr val="FFFFFF"/>
          </a:solidFill>
        </a:ln>
      </dgm:spPr>
      <dgm:t>
        <a:bodyPr/>
        <a:lstStyle/>
        <a:p>
          <a:endParaRPr lang="ru-RU" sz="1400">
            <a:solidFill>
              <a:schemeClr val="tx1"/>
            </a:solidFill>
          </a:endParaRPr>
        </a:p>
      </dgm:t>
    </dgm:pt>
    <dgm:pt modelId="{06BE24BD-F4B5-491C-9F6C-7A4512D25B75}" type="sibTrans" cxnId="{39D9F900-E37F-457A-84DD-72E19FBA6DCF}">
      <dgm:prSet/>
      <dgm:spPr/>
      <dgm:t>
        <a:bodyPr/>
        <a:lstStyle/>
        <a:p>
          <a:endParaRPr lang="ru-RU" sz="1400">
            <a:solidFill>
              <a:schemeClr val="tx1"/>
            </a:solidFill>
          </a:endParaRPr>
        </a:p>
      </dgm:t>
    </dgm:pt>
    <dgm:pt modelId="{53FC34F1-92BF-4F2A-B803-486168B21C6C}" type="pres">
      <dgm:prSet presAssocID="{81472B80-415A-443B-A793-EE16725AAF74}" presName="Name0" presStyleCnt="0">
        <dgm:presLayoutVars>
          <dgm:chMax val="1"/>
          <dgm:chPref val="1"/>
          <dgm:dir/>
          <dgm:animOne val="branch"/>
          <dgm:animLvl val="lvl"/>
        </dgm:presLayoutVars>
      </dgm:prSet>
      <dgm:spPr/>
    </dgm:pt>
    <dgm:pt modelId="{72293BC9-5082-4831-9EE3-574576C16C06}" type="pres">
      <dgm:prSet presAssocID="{EA5B09E8-59F2-4258-A047-B0F600A92A39}" presName="singleCycle" presStyleCnt="0"/>
      <dgm:spPr/>
    </dgm:pt>
    <dgm:pt modelId="{51752FF2-E8C1-403E-9DB4-9B49A85BFECF}" type="pres">
      <dgm:prSet presAssocID="{EA5B09E8-59F2-4258-A047-B0F600A92A39}" presName="singleCenter" presStyleLbl="node1" presStyleIdx="0" presStyleCnt="5">
        <dgm:presLayoutVars>
          <dgm:chMax val="7"/>
          <dgm:chPref val="7"/>
        </dgm:presLayoutVars>
      </dgm:prSet>
      <dgm:spPr/>
    </dgm:pt>
    <dgm:pt modelId="{F15BAB0D-B0B1-4352-844F-BED75EB887E3}" type="pres">
      <dgm:prSet presAssocID="{475102C3-4C20-4EB4-AB0B-1E3DE2B03553}" presName="Name56" presStyleLbl="parChTrans1D2" presStyleIdx="0" presStyleCnt="4"/>
      <dgm:spPr/>
    </dgm:pt>
    <dgm:pt modelId="{A057CF3C-2182-4B8D-AD27-F3D12ADCFEA7}" type="pres">
      <dgm:prSet presAssocID="{9C920D91-0F9E-4ACD-AE22-714B7378155E}" presName="text0" presStyleLbl="node1" presStyleIdx="1" presStyleCnt="5" custScaleX="117848">
        <dgm:presLayoutVars>
          <dgm:bulletEnabled val="1"/>
        </dgm:presLayoutVars>
      </dgm:prSet>
      <dgm:spPr/>
    </dgm:pt>
    <dgm:pt modelId="{8515C24B-BDF9-4274-BBAB-3305AE8E925E}" type="pres">
      <dgm:prSet presAssocID="{8F3FCE9C-3218-49EE-A010-2EE15ED9FC06}" presName="Name56" presStyleLbl="parChTrans1D2" presStyleIdx="1" presStyleCnt="4"/>
      <dgm:spPr/>
    </dgm:pt>
    <dgm:pt modelId="{C8D7F7CC-219A-4F3E-B542-8C9076FBAC07}" type="pres">
      <dgm:prSet presAssocID="{BCA4B778-2784-4974-9585-49F54292A2CD}" presName="text0" presStyleLbl="node1" presStyleIdx="2" presStyleCnt="5" custScaleX="115218">
        <dgm:presLayoutVars>
          <dgm:bulletEnabled val="1"/>
        </dgm:presLayoutVars>
      </dgm:prSet>
      <dgm:spPr/>
    </dgm:pt>
    <dgm:pt modelId="{98B97441-15A1-4BD9-B008-D1C46DF9ED49}" type="pres">
      <dgm:prSet presAssocID="{2BA1F6F3-F25D-4694-A1A7-E14FE91BA198}" presName="Name56" presStyleLbl="parChTrans1D2" presStyleIdx="2" presStyleCnt="4"/>
      <dgm:spPr/>
    </dgm:pt>
    <dgm:pt modelId="{018E5797-FE27-4E5D-96E7-743B6A3B70FC}" type="pres">
      <dgm:prSet presAssocID="{4732A151-88DE-4A28-A99C-ACDB5EEBFF4C}" presName="text0" presStyleLbl="node1" presStyleIdx="3" presStyleCnt="5" custScaleX="126219">
        <dgm:presLayoutVars>
          <dgm:bulletEnabled val="1"/>
        </dgm:presLayoutVars>
      </dgm:prSet>
      <dgm:spPr/>
    </dgm:pt>
    <dgm:pt modelId="{E958CC38-94E0-4BDB-B71A-746929D23A2B}" type="pres">
      <dgm:prSet presAssocID="{D1E01732-2E1C-4B22-99E9-907AB0969254}" presName="Name56" presStyleLbl="parChTrans1D2" presStyleIdx="3" presStyleCnt="4"/>
      <dgm:spPr/>
    </dgm:pt>
    <dgm:pt modelId="{F1072FC9-8E77-4D6B-B222-4D687377CB61}" type="pres">
      <dgm:prSet presAssocID="{71696629-AB35-4E48-8369-218B3768746A}" presName="text0" presStyleLbl="node1" presStyleIdx="4" presStyleCnt="5" custScaleX="132519">
        <dgm:presLayoutVars>
          <dgm:bulletEnabled val="1"/>
        </dgm:presLayoutVars>
      </dgm:prSet>
      <dgm:spPr/>
    </dgm:pt>
  </dgm:ptLst>
  <dgm:cxnLst>
    <dgm:cxn modelId="{39D9F900-E37F-457A-84DD-72E19FBA6DCF}" srcId="{EA5B09E8-59F2-4258-A047-B0F600A92A39}" destId="{71696629-AB35-4E48-8369-218B3768746A}" srcOrd="3" destOrd="0" parTransId="{D1E01732-2E1C-4B22-99E9-907AB0969254}" sibTransId="{06BE24BD-F4B5-491C-9F6C-7A4512D25B75}"/>
    <dgm:cxn modelId="{4627330B-C73B-4FFF-B3F5-76E12376E2CE}" type="presOf" srcId="{8F3FCE9C-3218-49EE-A010-2EE15ED9FC06}" destId="{8515C24B-BDF9-4274-BBAB-3305AE8E925E}" srcOrd="0" destOrd="0" presId="urn:microsoft.com/office/officeart/2008/layout/RadialCluster"/>
    <dgm:cxn modelId="{879EBC0E-4F94-4928-9C1C-CDCF3237F4B9}" srcId="{81472B80-415A-443B-A793-EE16725AAF74}" destId="{EA5B09E8-59F2-4258-A047-B0F600A92A39}" srcOrd="0" destOrd="0" parTransId="{5399C6AE-7C45-4962-991F-44C137DBC5D1}" sibTransId="{90393A59-B400-4F5A-805E-864C9C2769E6}"/>
    <dgm:cxn modelId="{9073A728-A5A4-4D02-A862-AD27176B30F0}" type="presOf" srcId="{81472B80-415A-443B-A793-EE16725AAF74}" destId="{53FC34F1-92BF-4F2A-B803-486168B21C6C}" srcOrd="0" destOrd="0" presId="urn:microsoft.com/office/officeart/2008/layout/RadialCluster"/>
    <dgm:cxn modelId="{6283972E-5D75-4D6D-A7A7-94DA5FB39D0A}" srcId="{EA5B09E8-59F2-4258-A047-B0F600A92A39}" destId="{4732A151-88DE-4A28-A99C-ACDB5EEBFF4C}" srcOrd="2" destOrd="0" parTransId="{2BA1F6F3-F25D-4694-A1A7-E14FE91BA198}" sibTransId="{E27FA4BD-E22E-4F71-A95F-B4B69110F657}"/>
    <dgm:cxn modelId="{DD4F5471-BA28-4884-ACD1-C7B267928055}" type="presOf" srcId="{EA5B09E8-59F2-4258-A047-B0F600A92A39}" destId="{51752FF2-E8C1-403E-9DB4-9B49A85BFECF}" srcOrd="0" destOrd="0" presId="urn:microsoft.com/office/officeart/2008/layout/RadialCluster"/>
    <dgm:cxn modelId="{FDA13A57-BA91-468F-96FF-BE8DACE270FD}" type="presOf" srcId="{2BA1F6F3-F25D-4694-A1A7-E14FE91BA198}" destId="{98B97441-15A1-4BD9-B008-D1C46DF9ED49}" srcOrd="0" destOrd="0" presId="urn:microsoft.com/office/officeart/2008/layout/RadialCluster"/>
    <dgm:cxn modelId="{B6E6017B-568A-4239-9444-5BADBA4FF237}" type="presOf" srcId="{475102C3-4C20-4EB4-AB0B-1E3DE2B03553}" destId="{F15BAB0D-B0B1-4352-844F-BED75EB887E3}" srcOrd="0" destOrd="0" presId="urn:microsoft.com/office/officeart/2008/layout/RadialCluster"/>
    <dgm:cxn modelId="{3FAFDB8F-431F-4652-95C8-C9BCDD5EFBF5}" type="presOf" srcId="{9C920D91-0F9E-4ACD-AE22-714B7378155E}" destId="{A057CF3C-2182-4B8D-AD27-F3D12ADCFEA7}" srcOrd="0" destOrd="0" presId="urn:microsoft.com/office/officeart/2008/layout/RadialCluster"/>
    <dgm:cxn modelId="{58493C91-D701-4A41-AD22-CF820C8FE561}" srcId="{EA5B09E8-59F2-4258-A047-B0F600A92A39}" destId="{9C920D91-0F9E-4ACD-AE22-714B7378155E}" srcOrd="0" destOrd="0" parTransId="{475102C3-4C20-4EB4-AB0B-1E3DE2B03553}" sibTransId="{974D95EC-7A8D-4956-81D0-57C2963A0BBA}"/>
    <dgm:cxn modelId="{D3DDECB5-9F49-440C-B3BF-76290BD24F80}" type="presOf" srcId="{BCA4B778-2784-4974-9585-49F54292A2CD}" destId="{C8D7F7CC-219A-4F3E-B542-8C9076FBAC07}" srcOrd="0" destOrd="0" presId="urn:microsoft.com/office/officeart/2008/layout/RadialCluster"/>
    <dgm:cxn modelId="{27F1C8C2-ECA8-46C7-95CF-789F883182B2}" type="presOf" srcId="{4732A151-88DE-4A28-A99C-ACDB5EEBFF4C}" destId="{018E5797-FE27-4E5D-96E7-743B6A3B70FC}" srcOrd="0" destOrd="0" presId="urn:microsoft.com/office/officeart/2008/layout/RadialCluster"/>
    <dgm:cxn modelId="{0228F8C7-B45F-4661-BC39-7678691FB762}" type="presOf" srcId="{71696629-AB35-4E48-8369-218B3768746A}" destId="{F1072FC9-8E77-4D6B-B222-4D687377CB61}" srcOrd="0" destOrd="0" presId="urn:microsoft.com/office/officeart/2008/layout/RadialCluster"/>
    <dgm:cxn modelId="{036D24DE-578F-4FCF-AC8C-FA11E9B14B1B}" srcId="{EA5B09E8-59F2-4258-A047-B0F600A92A39}" destId="{BCA4B778-2784-4974-9585-49F54292A2CD}" srcOrd="1" destOrd="0" parTransId="{8F3FCE9C-3218-49EE-A010-2EE15ED9FC06}" sibTransId="{6094D28D-23DE-4440-9738-7B0471BA95EA}"/>
    <dgm:cxn modelId="{DA982BEF-F0F4-4BB0-A94C-BD874664D447}" type="presOf" srcId="{D1E01732-2E1C-4B22-99E9-907AB0969254}" destId="{E958CC38-94E0-4BDB-B71A-746929D23A2B}" srcOrd="0" destOrd="0" presId="urn:microsoft.com/office/officeart/2008/layout/RadialCluster"/>
    <dgm:cxn modelId="{52A47DFD-29C6-4BD4-BD8E-E430DD85013D}" type="presParOf" srcId="{53FC34F1-92BF-4F2A-B803-486168B21C6C}" destId="{72293BC9-5082-4831-9EE3-574576C16C06}" srcOrd="0" destOrd="0" presId="urn:microsoft.com/office/officeart/2008/layout/RadialCluster"/>
    <dgm:cxn modelId="{3341D98B-45FE-45DB-AE80-C89593869370}" type="presParOf" srcId="{72293BC9-5082-4831-9EE3-574576C16C06}" destId="{51752FF2-E8C1-403E-9DB4-9B49A85BFECF}" srcOrd="0" destOrd="0" presId="urn:microsoft.com/office/officeart/2008/layout/RadialCluster"/>
    <dgm:cxn modelId="{A0447B66-0ADE-43A7-BE35-F1608377061F}" type="presParOf" srcId="{72293BC9-5082-4831-9EE3-574576C16C06}" destId="{F15BAB0D-B0B1-4352-844F-BED75EB887E3}" srcOrd="1" destOrd="0" presId="urn:microsoft.com/office/officeart/2008/layout/RadialCluster"/>
    <dgm:cxn modelId="{05DE2751-5B3A-4B4A-8E1E-7F47E66CCFC4}" type="presParOf" srcId="{72293BC9-5082-4831-9EE3-574576C16C06}" destId="{A057CF3C-2182-4B8D-AD27-F3D12ADCFEA7}" srcOrd="2" destOrd="0" presId="urn:microsoft.com/office/officeart/2008/layout/RadialCluster"/>
    <dgm:cxn modelId="{B0A66426-7178-451B-B666-AE379C0CC743}" type="presParOf" srcId="{72293BC9-5082-4831-9EE3-574576C16C06}" destId="{8515C24B-BDF9-4274-BBAB-3305AE8E925E}" srcOrd="3" destOrd="0" presId="urn:microsoft.com/office/officeart/2008/layout/RadialCluster"/>
    <dgm:cxn modelId="{19F4430D-0242-4393-B9DC-EB48D00361A8}" type="presParOf" srcId="{72293BC9-5082-4831-9EE3-574576C16C06}" destId="{C8D7F7CC-219A-4F3E-B542-8C9076FBAC07}" srcOrd="4" destOrd="0" presId="urn:microsoft.com/office/officeart/2008/layout/RadialCluster"/>
    <dgm:cxn modelId="{BB75B70C-B89F-42BC-9C24-85D2F3AAE1FA}" type="presParOf" srcId="{72293BC9-5082-4831-9EE3-574576C16C06}" destId="{98B97441-15A1-4BD9-B008-D1C46DF9ED49}" srcOrd="5" destOrd="0" presId="urn:microsoft.com/office/officeart/2008/layout/RadialCluster"/>
    <dgm:cxn modelId="{6945B431-2853-447C-AFBD-FF8008542FF7}" type="presParOf" srcId="{72293BC9-5082-4831-9EE3-574576C16C06}" destId="{018E5797-FE27-4E5D-96E7-743B6A3B70FC}" srcOrd="6" destOrd="0" presId="urn:microsoft.com/office/officeart/2008/layout/RadialCluster"/>
    <dgm:cxn modelId="{BC441275-229E-4B52-85F3-C5D87459549E}" type="presParOf" srcId="{72293BC9-5082-4831-9EE3-574576C16C06}" destId="{E958CC38-94E0-4BDB-B71A-746929D23A2B}" srcOrd="7" destOrd="0" presId="urn:microsoft.com/office/officeart/2008/layout/RadialCluster"/>
    <dgm:cxn modelId="{DA62BF70-68B2-4727-A4F3-B07AAB7904A7}" type="presParOf" srcId="{72293BC9-5082-4831-9EE3-574576C16C06}" destId="{F1072FC9-8E77-4D6B-B222-4D687377CB61}" srcOrd="8" destOrd="0" presId="urn:microsoft.com/office/officeart/2008/layout/RadialCluster"/>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52FF2-E8C1-403E-9DB4-9B49A85BFECF}">
      <dsp:nvSpPr>
        <dsp:cNvPr id="0" name=""/>
        <dsp:cNvSpPr/>
      </dsp:nvSpPr>
      <dsp:spPr>
        <a:xfrm>
          <a:off x="2097274" y="1661193"/>
          <a:ext cx="1423880" cy="1423880"/>
        </a:xfrm>
        <a:prstGeom prst="roundRect">
          <a:avLst/>
        </a:prstGeom>
        <a:solidFill>
          <a:srgbClr val="EF8014"/>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ru-RU" sz="1400" kern="1200" dirty="0">
              <a:solidFill>
                <a:schemeClr val="tx1"/>
              </a:solidFill>
            </a:rPr>
            <a:t>Интенсивность конкуренции в отрасли</a:t>
          </a:r>
        </a:p>
      </dsp:txBody>
      <dsp:txXfrm>
        <a:off x="2166782" y="1730701"/>
        <a:ext cx="1284864" cy="1284864"/>
      </dsp:txXfrm>
    </dsp:sp>
    <dsp:sp modelId="{F15BAB0D-B0B1-4352-844F-BED75EB887E3}">
      <dsp:nvSpPr>
        <dsp:cNvPr id="0" name=""/>
        <dsp:cNvSpPr/>
      </dsp:nvSpPr>
      <dsp:spPr>
        <a:xfrm rot="16200000">
          <a:off x="2455821" y="1307800"/>
          <a:ext cx="706785" cy="0"/>
        </a:xfrm>
        <a:custGeom>
          <a:avLst/>
          <a:gdLst/>
          <a:ahLst/>
          <a:cxnLst/>
          <a:rect l="0" t="0" r="0" b="0"/>
          <a:pathLst>
            <a:path>
              <a:moveTo>
                <a:pt x="0" y="0"/>
              </a:moveTo>
              <a:lnTo>
                <a:pt x="706785" y="0"/>
              </a:lnTo>
            </a:path>
          </a:pathLst>
        </a:custGeom>
        <a:noFill/>
        <a:ln w="12700" cap="flat" cmpd="sng" algn="ctr">
          <a:solidFill>
            <a:srgbClr val="FFFFFF"/>
          </a:solidFill>
          <a:prstDash val="solid"/>
          <a:miter lim="800000"/>
        </a:ln>
        <a:effectLst/>
      </dsp:spPr>
      <dsp:style>
        <a:lnRef idx="2">
          <a:scrgbClr r="0" g="0" b="0"/>
        </a:lnRef>
        <a:fillRef idx="0">
          <a:scrgbClr r="0" g="0" b="0"/>
        </a:fillRef>
        <a:effectRef idx="0">
          <a:scrgbClr r="0" g="0" b="0"/>
        </a:effectRef>
        <a:fontRef idx="minor"/>
      </dsp:style>
    </dsp:sp>
    <dsp:sp modelId="{A057CF3C-2182-4B8D-AD27-F3D12ADCFEA7}">
      <dsp:nvSpPr>
        <dsp:cNvPr id="0" name=""/>
        <dsp:cNvSpPr/>
      </dsp:nvSpPr>
      <dsp:spPr>
        <a:xfrm>
          <a:off x="2247079" y="407"/>
          <a:ext cx="1124269" cy="953999"/>
        </a:xfrm>
        <a:prstGeom prst="roundRect">
          <a:avLst/>
        </a:prstGeom>
        <a:solidFill>
          <a:srgbClr val="EF8014"/>
        </a:solidFill>
        <a:ln w="381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ru-RU" sz="1400" kern="1200" dirty="0">
              <a:solidFill>
                <a:schemeClr val="tx1"/>
              </a:solidFill>
            </a:rPr>
            <a:t>Угроза входа новых игроков</a:t>
          </a:r>
        </a:p>
      </dsp:txBody>
      <dsp:txXfrm>
        <a:off x="2293649" y="46977"/>
        <a:ext cx="1031129" cy="860859"/>
      </dsp:txXfrm>
    </dsp:sp>
    <dsp:sp modelId="{8515C24B-BDF9-4274-BBAB-3305AE8E925E}">
      <dsp:nvSpPr>
        <dsp:cNvPr id="0" name=""/>
        <dsp:cNvSpPr/>
      </dsp:nvSpPr>
      <dsp:spPr>
        <a:xfrm>
          <a:off x="3521154" y="2373133"/>
          <a:ext cx="634196" cy="0"/>
        </a:xfrm>
        <a:custGeom>
          <a:avLst/>
          <a:gdLst/>
          <a:ahLst/>
          <a:cxnLst/>
          <a:rect l="0" t="0" r="0" b="0"/>
          <a:pathLst>
            <a:path>
              <a:moveTo>
                <a:pt x="0" y="0"/>
              </a:moveTo>
              <a:lnTo>
                <a:pt x="634196" y="0"/>
              </a:lnTo>
            </a:path>
          </a:pathLst>
        </a:custGeom>
        <a:noFill/>
        <a:ln w="12700" cap="flat" cmpd="sng" algn="ctr">
          <a:solidFill>
            <a:srgbClr val="FFFFFF"/>
          </a:solidFill>
          <a:prstDash val="solid"/>
          <a:miter lim="800000"/>
        </a:ln>
        <a:effectLst/>
      </dsp:spPr>
      <dsp:style>
        <a:lnRef idx="2">
          <a:scrgbClr r="0" g="0" b="0"/>
        </a:lnRef>
        <a:fillRef idx="0">
          <a:scrgbClr r="0" g="0" b="0"/>
        </a:fillRef>
        <a:effectRef idx="0">
          <a:scrgbClr r="0" g="0" b="0"/>
        </a:effectRef>
        <a:fontRef idx="minor"/>
      </dsp:style>
    </dsp:sp>
    <dsp:sp modelId="{C8D7F7CC-219A-4F3E-B542-8C9076FBAC07}">
      <dsp:nvSpPr>
        <dsp:cNvPr id="0" name=""/>
        <dsp:cNvSpPr/>
      </dsp:nvSpPr>
      <dsp:spPr>
        <a:xfrm>
          <a:off x="4155350" y="1896133"/>
          <a:ext cx="1099179" cy="953999"/>
        </a:xfrm>
        <a:prstGeom prst="roundRect">
          <a:avLst/>
        </a:prstGeom>
        <a:solidFill>
          <a:srgbClr val="EF8014"/>
        </a:solidFill>
        <a:ln w="381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ru-RU" sz="1400" kern="1200" dirty="0">
              <a:solidFill>
                <a:schemeClr val="tx1"/>
              </a:solidFill>
            </a:rPr>
            <a:t>Угроза замещения со стороны субститутов</a:t>
          </a:r>
        </a:p>
      </dsp:txBody>
      <dsp:txXfrm>
        <a:off x="4201920" y="1942703"/>
        <a:ext cx="1006039" cy="860859"/>
      </dsp:txXfrm>
    </dsp:sp>
    <dsp:sp modelId="{98B97441-15A1-4BD9-B008-D1C46DF9ED49}">
      <dsp:nvSpPr>
        <dsp:cNvPr id="0" name=""/>
        <dsp:cNvSpPr/>
      </dsp:nvSpPr>
      <dsp:spPr>
        <a:xfrm rot="5400000">
          <a:off x="2455821" y="3438466"/>
          <a:ext cx="706785" cy="0"/>
        </a:xfrm>
        <a:custGeom>
          <a:avLst/>
          <a:gdLst/>
          <a:ahLst/>
          <a:cxnLst/>
          <a:rect l="0" t="0" r="0" b="0"/>
          <a:pathLst>
            <a:path>
              <a:moveTo>
                <a:pt x="0" y="0"/>
              </a:moveTo>
              <a:lnTo>
                <a:pt x="706785" y="0"/>
              </a:lnTo>
            </a:path>
          </a:pathLst>
        </a:custGeom>
        <a:noFill/>
        <a:ln w="12700" cap="flat" cmpd="sng" algn="ctr">
          <a:solidFill>
            <a:srgbClr val="FFFFFF"/>
          </a:solidFill>
          <a:prstDash val="solid"/>
          <a:miter lim="800000"/>
        </a:ln>
        <a:effectLst/>
      </dsp:spPr>
      <dsp:style>
        <a:lnRef idx="2">
          <a:scrgbClr r="0" g="0" b="0"/>
        </a:lnRef>
        <a:fillRef idx="0">
          <a:scrgbClr r="0" g="0" b="0"/>
        </a:fillRef>
        <a:effectRef idx="0">
          <a:scrgbClr r="0" g="0" b="0"/>
        </a:effectRef>
        <a:fontRef idx="minor"/>
      </dsp:style>
    </dsp:sp>
    <dsp:sp modelId="{018E5797-FE27-4E5D-96E7-743B6A3B70FC}">
      <dsp:nvSpPr>
        <dsp:cNvPr id="0" name=""/>
        <dsp:cNvSpPr/>
      </dsp:nvSpPr>
      <dsp:spPr>
        <a:xfrm>
          <a:off x="2207149" y="3791859"/>
          <a:ext cx="1204128" cy="953999"/>
        </a:xfrm>
        <a:prstGeom prst="roundRect">
          <a:avLst/>
        </a:prstGeom>
        <a:solidFill>
          <a:srgbClr val="EF8014"/>
        </a:solidFill>
        <a:ln w="381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ru-RU" sz="1400" kern="1200" dirty="0">
              <a:solidFill>
                <a:schemeClr val="tx1"/>
              </a:solidFill>
            </a:rPr>
            <a:t>Сила влияния потребителя</a:t>
          </a:r>
        </a:p>
      </dsp:txBody>
      <dsp:txXfrm>
        <a:off x="2253719" y="3838429"/>
        <a:ext cx="1110988" cy="860859"/>
      </dsp:txXfrm>
    </dsp:sp>
    <dsp:sp modelId="{E958CC38-94E0-4BDB-B71A-746929D23A2B}">
      <dsp:nvSpPr>
        <dsp:cNvPr id="0" name=""/>
        <dsp:cNvSpPr/>
      </dsp:nvSpPr>
      <dsp:spPr>
        <a:xfrm rot="10800000">
          <a:off x="1545603" y="2373133"/>
          <a:ext cx="551670" cy="0"/>
        </a:xfrm>
        <a:custGeom>
          <a:avLst/>
          <a:gdLst/>
          <a:ahLst/>
          <a:cxnLst/>
          <a:rect l="0" t="0" r="0" b="0"/>
          <a:pathLst>
            <a:path>
              <a:moveTo>
                <a:pt x="0" y="0"/>
              </a:moveTo>
              <a:lnTo>
                <a:pt x="551670" y="0"/>
              </a:lnTo>
            </a:path>
          </a:pathLst>
        </a:custGeom>
        <a:noFill/>
        <a:ln w="12700" cap="flat" cmpd="sng" algn="ctr">
          <a:solidFill>
            <a:srgbClr val="FFFFFF"/>
          </a:solidFill>
          <a:prstDash val="solid"/>
          <a:miter lim="800000"/>
        </a:ln>
        <a:effectLst/>
      </dsp:spPr>
      <dsp:style>
        <a:lnRef idx="2">
          <a:scrgbClr r="0" g="0" b="0"/>
        </a:lnRef>
        <a:fillRef idx="0">
          <a:scrgbClr r="0" g="0" b="0"/>
        </a:fillRef>
        <a:effectRef idx="0">
          <a:scrgbClr r="0" g="0" b="0"/>
        </a:effectRef>
        <a:fontRef idx="minor"/>
      </dsp:style>
    </dsp:sp>
    <dsp:sp modelId="{F1072FC9-8E77-4D6B-B222-4D687377CB61}">
      <dsp:nvSpPr>
        <dsp:cNvPr id="0" name=""/>
        <dsp:cNvSpPr/>
      </dsp:nvSpPr>
      <dsp:spPr>
        <a:xfrm>
          <a:off x="281373" y="1896133"/>
          <a:ext cx="1264230" cy="953999"/>
        </a:xfrm>
        <a:prstGeom prst="roundRect">
          <a:avLst/>
        </a:prstGeom>
        <a:solidFill>
          <a:srgbClr val="EF8014"/>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ru-RU" sz="1400" kern="1200" dirty="0">
              <a:solidFill>
                <a:schemeClr val="tx1"/>
              </a:solidFill>
            </a:rPr>
            <a:t>Сила влияния поставщиков</a:t>
          </a:r>
        </a:p>
      </dsp:txBody>
      <dsp:txXfrm>
        <a:off x="327943" y="1942703"/>
        <a:ext cx="1171090" cy="86085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5A1637-FBDF-984B-AAF4-58AC6F3B8C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14C7467-7861-AF47-A00D-AA993551373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24A64F8-8D5D-0C4F-ADE7-46433BA0DB0F}" type="datetimeFigureOut">
              <a:rPr lang="en-US"/>
              <a:pPr>
                <a:defRPr/>
              </a:pPr>
              <a:t>4/21/2022</a:t>
            </a:fld>
            <a:endParaRPr lang="en-US"/>
          </a:p>
        </p:txBody>
      </p:sp>
      <p:sp>
        <p:nvSpPr>
          <p:cNvPr id="4" name="Slide Image Placeholder 3">
            <a:extLst>
              <a:ext uri="{FF2B5EF4-FFF2-40B4-BE49-F238E27FC236}">
                <a16:creationId xmlns:a16="http://schemas.microsoft.com/office/drawing/2014/main" id="{66AD7E81-DAFC-F043-B41B-BAAB425B0FF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5D381DC-6112-A445-A7D7-12662E2CDDC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B716355-508E-964C-8B93-B210AB69478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6A10870-FF1D-574B-981B-C01EA758A3B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B13ABBD-4F6E-C24B-8BF1-56732A219D10}"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a:extLst>
              <a:ext uri="{FF2B5EF4-FFF2-40B4-BE49-F238E27FC236}">
                <a16:creationId xmlns:a16="http://schemas.microsoft.com/office/drawing/2014/main" id="{40962DAE-82DA-EE45-931D-A9C2556645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Заметки 2">
            <a:extLst>
              <a:ext uri="{FF2B5EF4-FFF2-40B4-BE49-F238E27FC236}">
                <a16:creationId xmlns:a16="http://schemas.microsoft.com/office/drawing/2014/main" id="{5458BB0F-F56F-3E40-9FA3-050C6A6921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27651" name="Номер слайда 3">
            <a:extLst>
              <a:ext uri="{FF2B5EF4-FFF2-40B4-BE49-F238E27FC236}">
                <a16:creationId xmlns:a16="http://schemas.microsoft.com/office/drawing/2014/main" id="{2757B844-7A76-E143-9C3B-CE26EDCF7A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fld id="{DC21B2DF-E970-1542-AB88-8AB79A434855}" type="slidenum">
              <a:rPr lang="en-US" altLang="ru-RU" smtClean="0">
                <a:latin typeface="Calibri" panose="020F0502020204030204" pitchFamily="34" charset="0"/>
              </a:rPr>
              <a:pPr/>
              <a:t>1</a:t>
            </a:fld>
            <a:endParaRPr lang="en-US" altLang="ru-RU">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a:extLst>
              <a:ext uri="{FF2B5EF4-FFF2-40B4-BE49-F238E27FC236}">
                <a16:creationId xmlns:a16="http://schemas.microsoft.com/office/drawing/2014/main" id="{8E2460BF-12DF-364E-97B5-981E8419B0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Заметки 2">
            <a:extLst>
              <a:ext uri="{FF2B5EF4-FFF2-40B4-BE49-F238E27FC236}">
                <a16:creationId xmlns:a16="http://schemas.microsoft.com/office/drawing/2014/main" id="{ADC1E7D3-F251-2F41-A689-ED781AC3E3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См. книгу В.Чан Ким, Рене Моборн – «Стратегия голубого океана. Как найти или создать рынок, свободный от других игроков». Авторы предложили с помощью индекса идей «Голубого океана» искать или создавать кривые ценностей продвигаемых продуктов или предложений. </a:t>
            </a:r>
            <a:endParaRPr lang="ru-RU" altLang="ru-RU" b="1" u="sng"/>
          </a:p>
          <a:p>
            <a:r>
              <a:rPr lang="ru-RU" altLang="ru-RU" b="1" u="sng"/>
              <a:t>Кривая ценности продукта </a:t>
            </a:r>
            <a:r>
              <a:rPr lang="ru-RU" altLang="ru-RU"/>
              <a:t>– показывает как предлагаемый продукт/предложение соответствует  каждому из конкурентных факторов рынка. </a:t>
            </a:r>
          </a:p>
          <a:p>
            <a:r>
              <a:rPr lang="ru-RU" altLang="ru-RU"/>
              <a:t>Анализ кривых ценности конкурирующих продуктов/предложений позволяет понять,  каковы характеристики продуктов, являющихся предметом конкуренции в рамках данной отрасли, что из себя представляют, - обслуживание, доставка, а также какие конкурирующие предложения получают клиенты на рынке. На графике: на оси Х представлен перечень критериев, по которым наше предложение оценивает клиент; но оси У –  десятибалльная шкала оценки. </a:t>
            </a:r>
          </a:p>
          <a:p>
            <a:endParaRPr lang="ru-RU" altLang="ru-RU"/>
          </a:p>
          <a:p>
            <a:endParaRPr lang="ru-RU" altLang="ru-RU"/>
          </a:p>
        </p:txBody>
      </p:sp>
      <p:sp>
        <p:nvSpPr>
          <p:cNvPr id="41987" name="Номер слайда 3">
            <a:extLst>
              <a:ext uri="{FF2B5EF4-FFF2-40B4-BE49-F238E27FC236}">
                <a16:creationId xmlns:a16="http://schemas.microsoft.com/office/drawing/2014/main" id="{DDC19B2B-606A-F34E-BA4E-0A71730054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Calibri Light" panose="020F0302020204030204" pitchFamily="34" charset="0"/>
              </a:defRPr>
            </a:lvl1pPr>
            <a:lvl2pPr marL="742950" indent="-285750" defTabSz="903288">
              <a:defRPr>
                <a:solidFill>
                  <a:schemeClr val="tx1"/>
                </a:solidFill>
                <a:latin typeface="Calibri Light" panose="020F0302020204030204" pitchFamily="34" charset="0"/>
              </a:defRPr>
            </a:lvl2pPr>
            <a:lvl3pPr marL="1143000" indent="-228600" defTabSz="903288">
              <a:defRPr>
                <a:solidFill>
                  <a:schemeClr val="tx1"/>
                </a:solidFill>
                <a:latin typeface="Calibri Light" panose="020F0302020204030204" pitchFamily="34" charset="0"/>
              </a:defRPr>
            </a:lvl3pPr>
            <a:lvl4pPr marL="1600200" indent="-228600" defTabSz="903288">
              <a:defRPr>
                <a:solidFill>
                  <a:schemeClr val="tx1"/>
                </a:solidFill>
                <a:latin typeface="Calibri Light" panose="020F0302020204030204" pitchFamily="34" charset="0"/>
              </a:defRPr>
            </a:lvl4pPr>
            <a:lvl5pPr marL="2057400" indent="-228600" defTabSz="903288">
              <a:defRPr>
                <a:solidFill>
                  <a:schemeClr val="tx1"/>
                </a:solidFill>
                <a:latin typeface="Calibri Light" panose="020F0302020204030204" pitchFamily="34" charset="0"/>
              </a:defRPr>
            </a:lvl5pPr>
            <a:lvl6pPr marL="2514600" indent="-228600" defTabSz="903288"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903288"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903288"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903288" eaLnBrk="0" fontAlgn="base" hangingPunct="0">
              <a:spcBef>
                <a:spcPct val="0"/>
              </a:spcBef>
              <a:spcAft>
                <a:spcPct val="0"/>
              </a:spcAft>
              <a:defRPr>
                <a:solidFill>
                  <a:schemeClr val="tx1"/>
                </a:solidFill>
                <a:latin typeface="Calibri Light" panose="020F0302020204030204" pitchFamily="34" charset="0"/>
              </a:defRPr>
            </a:lvl9pPr>
          </a:lstStyle>
          <a:p>
            <a:fld id="{ED9209A1-187C-B144-992C-41F1B710DD22}" type="slidenum">
              <a:rPr lang="ru-RU" altLang="ru-RU" smtClean="0">
                <a:latin typeface="Arial" panose="020B0604020202020204" pitchFamily="34" charset="0"/>
              </a:rPr>
              <a:pPr/>
              <a:t>43</a:t>
            </a:fld>
            <a:endParaRPr lang="ru-RU" altLang="ru-RU">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a:extLst>
              <a:ext uri="{FF2B5EF4-FFF2-40B4-BE49-F238E27FC236}">
                <a16:creationId xmlns:a16="http://schemas.microsoft.com/office/drawing/2014/main" id="{B5AC0504-9751-4DCE-B4C7-6C003993CE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Заметки 2">
            <a:extLst>
              <a:ext uri="{FF2B5EF4-FFF2-40B4-BE49-F238E27FC236}">
                <a16:creationId xmlns:a16="http://schemas.microsoft.com/office/drawing/2014/main" id="{C04A152F-8A6B-4F57-9D42-95DE312702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53252" name="Номер слайда 3">
            <a:extLst>
              <a:ext uri="{FF2B5EF4-FFF2-40B4-BE49-F238E27FC236}">
                <a16:creationId xmlns:a16="http://schemas.microsoft.com/office/drawing/2014/main" id="{B02C4F5E-1051-4CA6-A0B3-97E217F25C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624332-DF61-4DD5-A8C4-E4722D7CB30C}" type="slidenum">
              <a:rPr lang="ru-RU" altLang="ru-RU" smtClean="0"/>
              <a:pPr/>
              <a:t>54</a:t>
            </a:fld>
            <a:endParaRPr lang="ru-RU" altLang="ru-RU"/>
          </a:p>
        </p:txBody>
      </p:sp>
    </p:spTree>
    <p:extLst>
      <p:ext uri="{BB962C8B-B14F-4D97-AF65-F5344CB8AC3E}">
        <p14:creationId xmlns:p14="http://schemas.microsoft.com/office/powerpoint/2010/main" val="1964770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Выделены</a:t>
            </a:r>
            <a:r>
              <a:rPr lang="ru-RU" baseline="0" dirty="0"/>
              <a:t> разным шрифтом ( лишь те что очевидно есть) ?</a:t>
            </a:r>
            <a:endParaRPr lang="ru-RU" dirty="0"/>
          </a:p>
        </p:txBody>
      </p:sp>
      <p:sp>
        <p:nvSpPr>
          <p:cNvPr id="4" name="Номер слайда 3"/>
          <p:cNvSpPr>
            <a:spLocks noGrp="1"/>
          </p:cNvSpPr>
          <p:nvPr>
            <p:ph type="sldNum" sz="quarter" idx="10"/>
          </p:nvPr>
        </p:nvSpPr>
        <p:spPr/>
        <p:txBody>
          <a:bodyPr/>
          <a:lstStyle/>
          <a:p>
            <a:fld id="{0FAD4587-DEAC-4E76-8DD3-5D2756A03387}" type="slidenum">
              <a:rPr lang="en-US" smtClean="0"/>
              <a:t>55</a:t>
            </a:fld>
            <a:endParaRPr lang="en-US"/>
          </a:p>
        </p:txBody>
      </p:sp>
    </p:spTree>
    <p:extLst>
      <p:ext uri="{BB962C8B-B14F-4D97-AF65-F5344CB8AC3E}">
        <p14:creationId xmlns:p14="http://schemas.microsoft.com/office/powerpoint/2010/main" val="110580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аптеке продает</a:t>
            </a:r>
            <a:r>
              <a:rPr lang="ru-RU" baseline="0" dirty="0"/>
              <a:t> фармацевт! МПР5</a:t>
            </a:r>
            <a:endParaRPr lang="ru-RU" dirty="0"/>
          </a:p>
        </p:txBody>
      </p:sp>
      <p:sp>
        <p:nvSpPr>
          <p:cNvPr id="4" name="Номер слайда 3"/>
          <p:cNvSpPr>
            <a:spLocks noGrp="1"/>
          </p:cNvSpPr>
          <p:nvPr>
            <p:ph type="sldNum" sz="quarter" idx="10"/>
          </p:nvPr>
        </p:nvSpPr>
        <p:spPr/>
        <p:txBody>
          <a:bodyPr/>
          <a:lstStyle/>
          <a:p>
            <a:fld id="{0FAD4587-DEAC-4E76-8DD3-5D2756A03387}" type="slidenum">
              <a:rPr lang="en-US" smtClean="0"/>
              <a:t>56</a:t>
            </a:fld>
            <a:endParaRPr lang="en-US"/>
          </a:p>
        </p:txBody>
      </p:sp>
    </p:spTree>
    <p:extLst>
      <p:ext uri="{BB962C8B-B14F-4D97-AF65-F5344CB8AC3E}">
        <p14:creationId xmlns:p14="http://schemas.microsoft.com/office/powerpoint/2010/main" val="10325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a:extLst>
              <a:ext uri="{FF2B5EF4-FFF2-40B4-BE49-F238E27FC236}">
                <a16:creationId xmlns:a16="http://schemas.microsoft.com/office/drawing/2014/main" id="{2BE6AC64-BDCA-5C4B-BC04-02372C81E0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Заметки 2">
            <a:extLst>
              <a:ext uri="{FF2B5EF4-FFF2-40B4-BE49-F238E27FC236}">
                <a16:creationId xmlns:a16="http://schemas.microsoft.com/office/drawing/2014/main" id="{19171FA0-7E92-0D48-A8BE-B0C31102E2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В аптеке продает фармацевт! МПР5</a:t>
            </a:r>
          </a:p>
        </p:txBody>
      </p:sp>
      <p:sp>
        <p:nvSpPr>
          <p:cNvPr id="54275" name="Номер слайда 3">
            <a:extLst>
              <a:ext uri="{FF2B5EF4-FFF2-40B4-BE49-F238E27FC236}">
                <a16:creationId xmlns:a16="http://schemas.microsoft.com/office/drawing/2014/main" id="{C706AAE9-C982-EE4E-9F4F-2B52373E6D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fld id="{A0A90468-68FC-1E43-9D16-194171C396FE}" type="slidenum">
              <a:rPr lang="en-US" altLang="ru-RU" smtClean="0">
                <a:latin typeface="Calibri" panose="020F0502020204030204" pitchFamily="34" charset="0"/>
              </a:rPr>
              <a:pPr/>
              <a:t>57</a:t>
            </a:fld>
            <a:endParaRPr lang="en-US" altLang="ru-RU">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Образ слайда 1">
            <a:extLst>
              <a:ext uri="{FF2B5EF4-FFF2-40B4-BE49-F238E27FC236}">
                <a16:creationId xmlns:a16="http://schemas.microsoft.com/office/drawing/2014/main" id="{03988A36-63AE-BF41-85B8-95E743F32D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Заметки 2">
            <a:extLst>
              <a:ext uri="{FF2B5EF4-FFF2-40B4-BE49-F238E27FC236}">
                <a16:creationId xmlns:a16="http://schemas.microsoft.com/office/drawing/2014/main" id="{93EA9398-EC35-9340-AE34-2BC82A652D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В аптеке продает фармацевт! МПР5</a:t>
            </a:r>
          </a:p>
        </p:txBody>
      </p:sp>
      <p:sp>
        <p:nvSpPr>
          <p:cNvPr id="56323" name="Номер слайда 3">
            <a:extLst>
              <a:ext uri="{FF2B5EF4-FFF2-40B4-BE49-F238E27FC236}">
                <a16:creationId xmlns:a16="http://schemas.microsoft.com/office/drawing/2014/main" id="{DB211900-9756-A047-B6FE-398AFCD2A3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fld id="{F65AF752-AF29-4F4B-84D5-006769DED902}" type="slidenum">
              <a:rPr lang="en-US" altLang="ru-RU" smtClean="0">
                <a:latin typeface="Calibri" panose="020F0502020204030204" pitchFamily="34" charset="0"/>
              </a:rPr>
              <a:pPr/>
              <a:t>58</a:t>
            </a:fld>
            <a:endParaRPr lang="en-US" altLang="ru-RU">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a:extLst>
              <a:ext uri="{FF2B5EF4-FFF2-40B4-BE49-F238E27FC236}">
                <a16:creationId xmlns:a16="http://schemas.microsoft.com/office/drawing/2014/main" id="{8E5508B7-7254-694F-8BE2-80CD535BDC72}"/>
              </a:ext>
            </a:extLst>
          </p:cNvPr>
          <p:cNvSpPr>
            <a:spLocks noGrp="1" noChangeArrowheads="1"/>
          </p:cNvSpPr>
          <p:nvPr>
            <p:ph type="sldNum" sz="quarter" idx="5"/>
          </p:nvPr>
        </p:nvSpPr>
        <p:spPr bwMode="auto">
          <a:xfrm>
            <a:off x="6415088" y="8890000"/>
            <a:ext cx="442912" cy="255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Calibri Light" panose="020F0302020204030204" pitchFamily="34" charset="0"/>
              </a:defRPr>
            </a:lvl1pPr>
            <a:lvl2pPr marL="742950" indent="-285750" defTabSz="903288">
              <a:defRPr>
                <a:solidFill>
                  <a:schemeClr val="tx1"/>
                </a:solidFill>
                <a:latin typeface="Calibri Light" panose="020F0302020204030204" pitchFamily="34" charset="0"/>
              </a:defRPr>
            </a:lvl2pPr>
            <a:lvl3pPr marL="1143000" indent="-228600" defTabSz="903288">
              <a:defRPr>
                <a:solidFill>
                  <a:schemeClr val="tx1"/>
                </a:solidFill>
                <a:latin typeface="Calibri Light" panose="020F0302020204030204" pitchFamily="34" charset="0"/>
              </a:defRPr>
            </a:lvl3pPr>
            <a:lvl4pPr marL="1600200" indent="-228600" defTabSz="903288">
              <a:defRPr>
                <a:solidFill>
                  <a:schemeClr val="tx1"/>
                </a:solidFill>
                <a:latin typeface="Calibri Light" panose="020F0302020204030204" pitchFamily="34" charset="0"/>
              </a:defRPr>
            </a:lvl4pPr>
            <a:lvl5pPr marL="2057400" indent="-228600" defTabSz="903288">
              <a:defRPr>
                <a:solidFill>
                  <a:schemeClr val="tx1"/>
                </a:solidFill>
                <a:latin typeface="Calibri Light" panose="020F0302020204030204" pitchFamily="34" charset="0"/>
              </a:defRPr>
            </a:lvl5pPr>
            <a:lvl6pPr marL="2514600" indent="-228600" defTabSz="903288"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903288"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903288"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903288" eaLnBrk="0" fontAlgn="base" hangingPunct="0">
              <a:spcBef>
                <a:spcPct val="0"/>
              </a:spcBef>
              <a:spcAft>
                <a:spcPct val="0"/>
              </a:spcAft>
              <a:defRPr>
                <a:solidFill>
                  <a:schemeClr val="tx1"/>
                </a:solidFill>
                <a:latin typeface="Calibri Light" panose="020F0302020204030204" pitchFamily="34" charset="0"/>
              </a:defRPr>
            </a:lvl9pPr>
          </a:lstStyle>
          <a:p>
            <a:fld id="{AB2B66D3-F481-6245-87A3-C16F02F707DA}" type="slidenum">
              <a:rPr lang="fr-FR" altLang="ru-RU" smtClean="0">
                <a:solidFill>
                  <a:srgbClr val="000000"/>
                </a:solidFill>
                <a:latin typeface="Arial" panose="020B0604020202020204" pitchFamily="34" charset="0"/>
                <a:ea typeface="Osaka"/>
                <a:cs typeface="Arial" panose="020B0604020202020204" pitchFamily="34" charset="0"/>
                <a:sym typeface="Gill Sans" panose="020B0502020104020203" pitchFamily="34" charset="-79"/>
              </a:rPr>
              <a:pPr/>
              <a:t>62</a:t>
            </a:fld>
            <a:endParaRPr lang="fr-FR" altLang="ru-RU">
              <a:solidFill>
                <a:srgbClr val="000000"/>
              </a:solidFill>
              <a:latin typeface="Arial" panose="020B0604020202020204" pitchFamily="34" charset="0"/>
              <a:ea typeface="Osaka"/>
              <a:cs typeface="Arial" panose="020B0604020202020204" pitchFamily="34" charset="0"/>
              <a:sym typeface="Gill Sans" panose="020B0502020104020203" pitchFamily="34" charset="-79"/>
            </a:endParaRPr>
          </a:p>
        </p:txBody>
      </p:sp>
      <p:sp>
        <p:nvSpPr>
          <p:cNvPr id="171010" name="Rectangle 2">
            <a:extLst>
              <a:ext uri="{FF2B5EF4-FFF2-40B4-BE49-F238E27FC236}">
                <a16:creationId xmlns:a16="http://schemas.microsoft.com/office/drawing/2014/main" id="{D75A121A-E6FD-9246-8F21-2C147C72BA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a:extLst>
              <a:ext uri="{FF2B5EF4-FFF2-40B4-BE49-F238E27FC236}">
                <a16:creationId xmlns:a16="http://schemas.microsoft.com/office/drawing/2014/main" id="{4E56BEC6-3A5D-484B-8B78-8920A3CB5299}"/>
              </a:ext>
            </a:extLst>
          </p:cNvPr>
          <p:cNvSpPr>
            <a:spLocks noGrp="1" noChangeArrowheads="1"/>
          </p:cNvSpPr>
          <p:nvPr>
            <p:ph type="body" idx="1"/>
          </p:nvPr>
        </p:nvSpPr>
        <p:spPr bwMode="auto">
          <a:xfrm>
            <a:off x="3430588" y="1143000"/>
            <a:ext cx="3238500" cy="228600"/>
          </a:xfrm>
        </p:spPr>
        <p:txBody>
          <a:bodyPr>
            <a:normAutofit fontScale="85000" lnSpcReduction="10000"/>
          </a:bodyPr>
          <a:lstStyle/>
          <a:p>
            <a:pPr>
              <a:defRPr/>
            </a:pPr>
            <a:endParaRPr lang="en-GB"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Образ слайда 1">
            <a:extLst>
              <a:ext uri="{FF2B5EF4-FFF2-40B4-BE49-F238E27FC236}">
                <a16:creationId xmlns:a16="http://schemas.microsoft.com/office/drawing/2014/main" id="{E2C84E3B-D828-F748-B261-AEA284D53F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0" name="Заметки 2">
            <a:extLst>
              <a:ext uri="{FF2B5EF4-FFF2-40B4-BE49-F238E27FC236}">
                <a16:creationId xmlns:a16="http://schemas.microsoft.com/office/drawing/2014/main" id="{F6E3EF28-D44E-F24F-82EE-415F0EFDA0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86371" name="Номер слайда 3">
            <a:extLst>
              <a:ext uri="{FF2B5EF4-FFF2-40B4-BE49-F238E27FC236}">
                <a16:creationId xmlns:a16="http://schemas.microsoft.com/office/drawing/2014/main" id="{DE6926BB-B3CF-E248-AF63-B7E0872CD7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fld id="{675C2D3A-4A9D-1A4A-AE5F-33D608EAAA24}" type="slidenum">
              <a:rPr lang="en-US" altLang="ru-RU" smtClean="0">
                <a:latin typeface="Calibri" panose="020F0502020204030204" pitchFamily="34" charset="0"/>
              </a:rPr>
              <a:pPr/>
              <a:t>69</a:t>
            </a:fld>
            <a:endParaRPr lang="en-US" altLang="ru-RU">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Образ слайда 1">
            <a:extLst>
              <a:ext uri="{FF2B5EF4-FFF2-40B4-BE49-F238E27FC236}">
                <a16:creationId xmlns:a16="http://schemas.microsoft.com/office/drawing/2014/main" id="{215F6109-9C8D-E548-AC07-1FFE0A4DE1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2" name="Заметки 2">
            <a:extLst>
              <a:ext uri="{FF2B5EF4-FFF2-40B4-BE49-F238E27FC236}">
                <a16:creationId xmlns:a16="http://schemas.microsoft.com/office/drawing/2014/main" id="{1856D0A8-5A3F-6A43-A7EA-C9A0142A9D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199683" name="Номер слайда 3">
            <a:extLst>
              <a:ext uri="{FF2B5EF4-FFF2-40B4-BE49-F238E27FC236}">
                <a16:creationId xmlns:a16="http://schemas.microsoft.com/office/drawing/2014/main" id="{486BD646-5268-D540-8859-EFF11CDC75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fld id="{15FBBC11-E56E-5145-9F9A-82483D790765}" type="slidenum">
              <a:rPr lang="en-US" altLang="ru-RU" smtClean="0">
                <a:latin typeface="Calibri" panose="020F0502020204030204" pitchFamily="34" charset="0"/>
              </a:rPr>
              <a:pPr/>
              <a:t>81</a:t>
            </a:fld>
            <a:endParaRPr lang="en-US" altLang="ru-RU">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Образ слайда 1">
            <a:extLst>
              <a:ext uri="{FF2B5EF4-FFF2-40B4-BE49-F238E27FC236}">
                <a16:creationId xmlns:a16="http://schemas.microsoft.com/office/drawing/2014/main" id="{9223A73D-B92C-4743-9F3A-A42C08CD1D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2" name="Заметки 2">
            <a:extLst>
              <a:ext uri="{FF2B5EF4-FFF2-40B4-BE49-F238E27FC236}">
                <a16:creationId xmlns:a16="http://schemas.microsoft.com/office/drawing/2014/main" id="{FAA3C776-02C5-8A45-8DCC-EA50B70C75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204803" name="Номер слайда 3">
            <a:extLst>
              <a:ext uri="{FF2B5EF4-FFF2-40B4-BE49-F238E27FC236}">
                <a16:creationId xmlns:a16="http://schemas.microsoft.com/office/drawing/2014/main" id="{693A31AD-4AEB-EA4F-93B9-7D3F19D7CC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fld id="{CE0D7891-BEC9-354F-9CB9-765A86CB52F9}" type="slidenum">
              <a:rPr lang="en-US" altLang="ru-RU" smtClean="0">
                <a:latin typeface="Calibri" panose="020F0502020204030204" pitchFamily="34" charset="0"/>
              </a:rPr>
              <a:pPr/>
              <a:t>85</a:t>
            </a:fld>
            <a:endParaRPr lang="en-US" altLang="ru-RU">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a:extLst>
              <a:ext uri="{FF2B5EF4-FFF2-40B4-BE49-F238E27FC236}">
                <a16:creationId xmlns:a16="http://schemas.microsoft.com/office/drawing/2014/main" id="{33AEB22D-B83E-2341-9C44-744266437D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Заметки 2">
            <a:extLst>
              <a:ext uri="{FF2B5EF4-FFF2-40B4-BE49-F238E27FC236}">
                <a16:creationId xmlns:a16="http://schemas.microsoft.com/office/drawing/2014/main" id="{474D0651-B5D2-3341-B965-7912DACF66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34819" name="Номер слайда 3">
            <a:extLst>
              <a:ext uri="{FF2B5EF4-FFF2-40B4-BE49-F238E27FC236}">
                <a16:creationId xmlns:a16="http://schemas.microsoft.com/office/drawing/2014/main" id="{435F8B73-0E57-A442-84F0-CC3F3CA893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fld id="{A8EAC619-3A87-C446-AFC7-9C4C12252EE0}" type="slidenum">
              <a:rPr lang="en-US" altLang="ru-RU" smtClean="0">
                <a:latin typeface="Calibri" panose="020F0502020204030204" pitchFamily="34" charset="0"/>
              </a:rPr>
              <a:pPr/>
              <a:t>22</a:t>
            </a:fld>
            <a:endParaRPr lang="en-US" altLang="ru-RU">
              <a:latin typeface="Calibri" panose="020F0502020204030204" pitchFamily="34" charset="0"/>
            </a:endParaRPr>
          </a:p>
        </p:txBody>
      </p:sp>
    </p:spTree>
    <p:extLst>
      <p:ext uri="{BB962C8B-B14F-4D97-AF65-F5344CB8AC3E}">
        <p14:creationId xmlns:p14="http://schemas.microsoft.com/office/powerpoint/2010/main" val="322466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Требуется</a:t>
            </a:r>
            <a:r>
              <a:rPr lang="ru-RU" baseline="0" dirty="0"/>
              <a:t> разъяснение более подробно!</a:t>
            </a:r>
            <a:endParaRPr lang="ru-RU" dirty="0"/>
          </a:p>
        </p:txBody>
      </p:sp>
      <p:sp>
        <p:nvSpPr>
          <p:cNvPr id="4" name="Номер слайда 3"/>
          <p:cNvSpPr>
            <a:spLocks noGrp="1"/>
          </p:cNvSpPr>
          <p:nvPr>
            <p:ph type="sldNum" sz="quarter" idx="10"/>
          </p:nvPr>
        </p:nvSpPr>
        <p:spPr/>
        <p:txBody>
          <a:bodyPr/>
          <a:lstStyle/>
          <a:p>
            <a:fld id="{0FAD4587-DEAC-4E76-8DD3-5D2756A03387}" type="slidenum">
              <a:rPr lang="en-US" smtClean="0"/>
              <a:t>92</a:t>
            </a:fld>
            <a:endParaRPr lang="en-US"/>
          </a:p>
        </p:txBody>
      </p:sp>
    </p:spTree>
    <p:extLst>
      <p:ext uri="{BB962C8B-B14F-4D97-AF65-F5344CB8AC3E}">
        <p14:creationId xmlns:p14="http://schemas.microsoft.com/office/powerpoint/2010/main" val="1221059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a:extLst>
              <a:ext uri="{FF2B5EF4-FFF2-40B4-BE49-F238E27FC236}">
                <a16:creationId xmlns:a16="http://schemas.microsoft.com/office/drawing/2014/main" id="{B5AC0504-9751-4DCE-B4C7-6C003993CE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Заметки 2">
            <a:extLst>
              <a:ext uri="{FF2B5EF4-FFF2-40B4-BE49-F238E27FC236}">
                <a16:creationId xmlns:a16="http://schemas.microsoft.com/office/drawing/2014/main" id="{C04A152F-8A6B-4F57-9D42-95DE312702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53252" name="Номер слайда 3">
            <a:extLst>
              <a:ext uri="{FF2B5EF4-FFF2-40B4-BE49-F238E27FC236}">
                <a16:creationId xmlns:a16="http://schemas.microsoft.com/office/drawing/2014/main" id="{B02C4F5E-1051-4CA6-A0B3-97E217F25C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624332-DF61-4DD5-A8C4-E4722D7CB30C}" type="slidenum">
              <a:rPr lang="ru-RU" altLang="ru-RU" smtClean="0"/>
              <a:pPr/>
              <a:t>93</a:t>
            </a:fld>
            <a:endParaRPr lang="ru-RU" altLang="ru-RU"/>
          </a:p>
        </p:txBody>
      </p:sp>
    </p:spTree>
    <p:extLst>
      <p:ext uri="{BB962C8B-B14F-4D97-AF65-F5344CB8AC3E}">
        <p14:creationId xmlns:p14="http://schemas.microsoft.com/office/powerpoint/2010/main" val="359421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a:extLst>
              <a:ext uri="{FF2B5EF4-FFF2-40B4-BE49-F238E27FC236}">
                <a16:creationId xmlns:a16="http://schemas.microsoft.com/office/drawing/2014/main" id="{DEA8976E-6045-594C-8652-6B9BE04EEE8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3288">
              <a:defRPr>
                <a:solidFill>
                  <a:schemeClr val="tx1"/>
                </a:solidFill>
                <a:latin typeface="Calibri Light" panose="020F0302020204030204" pitchFamily="34" charset="0"/>
              </a:defRPr>
            </a:lvl1pPr>
            <a:lvl2pPr marL="742950" indent="-285750" defTabSz="903288">
              <a:defRPr>
                <a:solidFill>
                  <a:schemeClr val="tx1"/>
                </a:solidFill>
                <a:latin typeface="Calibri Light" panose="020F0302020204030204" pitchFamily="34" charset="0"/>
              </a:defRPr>
            </a:lvl2pPr>
            <a:lvl3pPr marL="1143000" indent="-228600" defTabSz="903288">
              <a:defRPr>
                <a:solidFill>
                  <a:schemeClr val="tx1"/>
                </a:solidFill>
                <a:latin typeface="Calibri Light" panose="020F0302020204030204" pitchFamily="34" charset="0"/>
              </a:defRPr>
            </a:lvl3pPr>
            <a:lvl4pPr marL="1600200" indent="-228600" defTabSz="903288">
              <a:defRPr>
                <a:solidFill>
                  <a:schemeClr val="tx1"/>
                </a:solidFill>
                <a:latin typeface="Calibri Light" panose="020F0302020204030204" pitchFamily="34" charset="0"/>
              </a:defRPr>
            </a:lvl4pPr>
            <a:lvl5pPr marL="2057400" indent="-228600" defTabSz="903288">
              <a:defRPr>
                <a:solidFill>
                  <a:schemeClr val="tx1"/>
                </a:solidFill>
                <a:latin typeface="Calibri Light" panose="020F0302020204030204" pitchFamily="34" charset="0"/>
              </a:defRPr>
            </a:lvl5pPr>
            <a:lvl6pPr marL="2514600" indent="-228600" defTabSz="903288"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903288"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903288"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903288" eaLnBrk="0" fontAlgn="base" hangingPunct="0">
              <a:spcBef>
                <a:spcPct val="0"/>
              </a:spcBef>
              <a:spcAft>
                <a:spcPct val="0"/>
              </a:spcAft>
              <a:defRPr>
                <a:solidFill>
                  <a:schemeClr val="tx1"/>
                </a:solidFill>
                <a:latin typeface="Calibri Light" panose="020F0302020204030204" pitchFamily="34" charset="0"/>
              </a:defRPr>
            </a:lvl9pPr>
          </a:lstStyle>
          <a:p>
            <a:pPr fontAlgn="base">
              <a:spcBef>
                <a:spcPct val="0"/>
              </a:spcBef>
              <a:spcAft>
                <a:spcPct val="0"/>
              </a:spcAft>
            </a:pPr>
            <a:fld id="{ECE64DEC-E963-C849-BBD3-A0E6226D9879}" type="datetime1">
              <a:rPr lang="fi-FI" altLang="ru-RU" smtClean="0">
                <a:solidFill>
                  <a:srgbClr val="000000"/>
                </a:solidFill>
                <a:latin typeface="Arial" panose="020B0604020202020204" pitchFamily="34" charset="0"/>
                <a:ea typeface="ヒラギノ角ゴ ProN W3" panose="020B0300000000000000" pitchFamily="34" charset="-128"/>
                <a:cs typeface="ヒラギノ角ゴ ProN W3" panose="020B0300000000000000" pitchFamily="34" charset="-128"/>
              </a:rPr>
              <a:pPr fontAlgn="base">
                <a:spcBef>
                  <a:spcPct val="0"/>
                </a:spcBef>
                <a:spcAft>
                  <a:spcPct val="0"/>
                </a:spcAft>
              </a:pPr>
              <a:t>21.4.2022</a:t>
            </a:fld>
            <a:endParaRPr lang="fi-FI" altLang="ru-RU">
              <a:solidFill>
                <a:srgbClr val="000000"/>
              </a:solidFill>
              <a:latin typeface="Arial" panose="020B0604020202020204" pitchFamily="34" charset="0"/>
              <a:ea typeface="ヒラギノ角ゴ ProN W3" panose="020B0300000000000000" pitchFamily="34" charset="-128"/>
              <a:cs typeface="ヒラギノ角ゴ ProN W3" panose="020B0300000000000000" pitchFamily="34" charset="-128"/>
            </a:endParaRPr>
          </a:p>
        </p:txBody>
      </p:sp>
      <p:sp>
        <p:nvSpPr>
          <p:cNvPr id="36866" name="Rectangle 7">
            <a:extLst>
              <a:ext uri="{FF2B5EF4-FFF2-40B4-BE49-F238E27FC236}">
                <a16:creationId xmlns:a16="http://schemas.microsoft.com/office/drawing/2014/main" id="{0D304EA6-303C-B24A-841A-8F8251CE04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Calibri Light" panose="020F0302020204030204" pitchFamily="34" charset="0"/>
              </a:defRPr>
            </a:lvl1pPr>
            <a:lvl2pPr marL="742950" indent="-285750" defTabSz="903288">
              <a:defRPr>
                <a:solidFill>
                  <a:schemeClr val="tx1"/>
                </a:solidFill>
                <a:latin typeface="Calibri Light" panose="020F0302020204030204" pitchFamily="34" charset="0"/>
              </a:defRPr>
            </a:lvl2pPr>
            <a:lvl3pPr marL="1143000" indent="-228600" defTabSz="903288">
              <a:defRPr>
                <a:solidFill>
                  <a:schemeClr val="tx1"/>
                </a:solidFill>
                <a:latin typeface="Calibri Light" panose="020F0302020204030204" pitchFamily="34" charset="0"/>
              </a:defRPr>
            </a:lvl3pPr>
            <a:lvl4pPr marL="1600200" indent="-228600" defTabSz="903288">
              <a:defRPr>
                <a:solidFill>
                  <a:schemeClr val="tx1"/>
                </a:solidFill>
                <a:latin typeface="Calibri Light" panose="020F0302020204030204" pitchFamily="34" charset="0"/>
              </a:defRPr>
            </a:lvl4pPr>
            <a:lvl5pPr marL="2057400" indent="-228600" defTabSz="903288">
              <a:defRPr>
                <a:solidFill>
                  <a:schemeClr val="tx1"/>
                </a:solidFill>
                <a:latin typeface="Calibri Light" panose="020F0302020204030204" pitchFamily="34" charset="0"/>
              </a:defRPr>
            </a:lvl5pPr>
            <a:lvl6pPr marL="2514600" indent="-228600" defTabSz="903288"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903288"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903288"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903288" eaLnBrk="0" fontAlgn="base" hangingPunct="0">
              <a:spcBef>
                <a:spcPct val="0"/>
              </a:spcBef>
              <a:spcAft>
                <a:spcPct val="0"/>
              </a:spcAft>
              <a:defRPr>
                <a:solidFill>
                  <a:schemeClr val="tx1"/>
                </a:solidFill>
                <a:latin typeface="Calibri Light" panose="020F0302020204030204" pitchFamily="34" charset="0"/>
              </a:defRPr>
            </a:lvl9pPr>
          </a:lstStyle>
          <a:p>
            <a:fld id="{9A415A63-302E-C347-8F9C-9A3667F5AF66}" type="slidenum">
              <a:rPr lang="fi-FI" altLang="ru-RU" smtClean="0">
                <a:solidFill>
                  <a:srgbClr val="000000"/>
                </a:solidFill>
                <a:latin typeface="Arial" panose="020B0604020202020204" pitchFamily="34" charset="0"/>
                <a:ea typeface="ヒラギノ角ゴ ProN W3" panose="020B0300000000000000" pitchFamily="34" charset="-128"/>
                <a:cs typeface="ヒラギノ角ゴ ProN W3" panose="020B0300000000000000" pitchFamily="34" charset="-128"/>
              </a:rPr>
              <a:pPr/>
              <a:t>23</a:t>
            </a:fld>
            <a:endParaRPr lang="fi-FI" altLang="ru-RU">
              <a:solidFill>
                <a:srgbClr val="000000"/>
              </a:solidFill>
              <a:latin typeface="Arial" panose="020B0604020202020204" pitchFamily="34" charset="0"/>
              <a:ea typeface="ヒラギノ角ゴ ProN W3" panose="020B0300000000000000" pitchFamily="34" charset="-128"/>
              <a:cs typeface="ヒラギノ角ゴ ProN W3" panose="020B0300000000000000" pitchFamily="34" charset="-128"/>
            </a:endParaRPr>
          </a:p>
        </p:txBody>
      </p:sp>
      <p:sp>
        <p:nvSpPr>
          <p:cNvPr id="36867" name="Rectangle 2">
            <a:extLst>
              <a:ext uri="{FF2B5EF4-FFF2-40B4-BE49-F238E27FC236}">
                <a16:creationId xmlns:a16="http://schemas.microsoft.com/office/drawing/2014/main" id="{4F4C681D-C15D-744F-83F1-5965472F02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4C69E81F-8323-4043-8E7F-ECC01D0AB5EC}"/>
              </a:ext>
            </a:extLst>
          </p:cNvPr>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t-EE" altLang="ru-RU"/>
          </a:p>
        </p:txBody>
      </p:sp>
    </p:spTree>
    <p:extLst>
      <p:ext uri="{BB962C8B-B14F-4D97-AF65-F5344CB8AC3E}">
        <p14:creationId xmlns:p14="http://schemas.microsoft.com/office/powerpoint/2010/main" val="31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a:extLst>
              <a:ext uri="{FF2B5EF4-FFF2-40B4-BE49-F238E27FC236}">
                <a16:creationId xmlns:a16="http://schemas.microsoft.com/office/drawing/2014/main" id="{DE9A51FF-060E-FB41-B333-A527F2CB57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Заметки 2">
            <a:extLst>
              <a:ext uri="{FF2B5EF4-FFF2-40B4-BE49-F238E27FC236}">
                <a16:creationId xmlns:a16="http://schemas.microsoft.com/office/drawing/2014/main" id="{95119488-FC58-E043-A4B1-40EA90F9F9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 анализировать каждый препарат?</a:t>
            </a:r>
          </a:p>
        </p:txBody>
      </p:sp>
      <p:sp>
        <p:nvSpPr>
          <p:cNvPr id="43011" name="Номер слайда 3">
            <a:extLst>
              <a:ext uri="{FF2B5EF4-FFF2-40B4-BE49-F238E27FC236}">
                <a16:creationId xmlns:a16="http://schemas.microsoft.com/office/drawing/2014/main" id="{16EE835C-DE60-3F43-8892-15A7CED82E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fld id="{CD339F2C-BEF0-8345-8F30-BAE1011C3EE2}" type="slidenum">
              <a:rPr lang="ru-RU" altLang="ru-RU" smtClean="0">
                <a:latin typeface="Calibri" panose="020F0502020204030204" pitchFamily="34" charset="0"/>
              </a:rPr>
              <a:pPr/>
              <a:t>28</a:t>
            </a:fld>
            <a:endParaRPr lang="ru-RU" altLang="ru-RU">
              <a:latin typeface="Calibri" panose="020F0502020204030204" pitchFamily="34" charset="0"/>
            </a:endParaRPr>
          </a:p>
        </p:txBody>
      </p:sp>
    </p:spTree>
    <p:extLst>
      <p:ext uri="{BB962C8B-B14F-4D97-AF65-F5344CB8AC3E}">
        <p14:creationId xmlns:p14="http://schemas.microsoft.com/office/powerpoint/2010/main" val="429489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a:extLst>
              <a:ext uri="{FF2B5EF4-FFF2-40B4-BE49-F238E27FC236}">
                <a16:creationId xmlns:a16="http://schemas.microsoft.com/office/drawing/2014/main" id="{0B7D529E-4462-4974-A84E-8ECA30BA80B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Aft>
                <a:spcPct val="30000"/>
              </a:spcAft>
              <a:defRPr>
                <a:solidFill>
                  <a:schemeClr val="accent1"/>
                </a:solidFill>
                <a:latin typeface="Arial" panose="020B0604020202020204" pitchFamily="34" charset="0"/>
              </a:defRPr>
            </a:lvl1pPr>
            <a:lvl2pPr marL="742950" indent="-285750" defTabSz="966788">
              <a:spcAft>
                <a:spcPct val="30000"/>
              </a:spcAft>
              <a:buFont typeface="Wingdings" panose="05000000000000000000" pitchFamily="2" charset="2"/>
              <a:defRPr sz="1600">
                <a:solidFill>
                  <a:schemeClr val="tx1"/>
                </a:solidFill>
                <a:latin typeface="Arial" panose="020B0604020202020204" pitchFamily="34" charset="0"/>
              </a:defRPr>
            </a:lvl2pPr>
            <a:lvl3pPr marL="1143000" indent="-228600" defTabSz="966788">
              <a:spcAft>
                <a:spcPct val="30000"/>
              </a:spcAft>
              <a:buClr>
                <a:schemeClr val="accent1"/>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966788">
              <a:spcAft>
                <a:spcPct val="30000"/>
              </a:spcAft>
              <a:buClr>
                <a:schemeClr val="accent1"/>
              </a:buClr>
              <a:buChar char="-"/>
              <a:defRPr sz="1600">
                <a:solidFill>
                  <a:schemeClr val="tx1"/>
                </a:solidFill>
                <a:latin typeface="Arial" panose="020B0604020202020204" pitchFamily="34" charset="0"/>
              </a:defRPr>
            </a:lvl4pPr>
            <a:lvl5pPr marL="2057400" indent="-228600" defTabSz="966788">
              <a:spcAft>
                <a:spcPct val="30000"/>
              </a:spcAft>
              <a:buClr>
                <a:schemeClr val="accent1"/>
              </a:buClr>
              <a:buChar char="-"/>
              <a:defRPr sz="1600">
                <a:solidFill>
                  <a:schemeClr val="tx1"/>
                </a:solidFill>
                <a:latin typeface="Arial" panose="020B0604020202020204" pitchFamily="34" charset="0"/>
              </a:defRPr>
            </a:lvl5pPr>
            <a:lvl6pPr marL="25146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6pPr>
            <a:lvl7pPr marL="29718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7pPr>
            <a:lvl8pPr marL="34290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8pPr>
            <a:lvl9pPr marL="38862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9pPr>
          </a:lstStyle>
          <a:p>
            <a:pPr>
              <a:spcAft>
                <a:spcPct val="0"/>
              </a:spcAft>
            </a:pPr>
            <a:r>
              <a:rPr lang="ru-RU" altLang="ru-RU" sz="1300">
                <a:solidFill>
                  <a:schemeClr val="tx1"/>
                </a:solidFill>
              </a:rPr>
              <a:t>Faberlic</a:t>
            </a:r>
          </a:p>
        </p:txBody>
      </p:sp>
      <p:sp>
        <p:nvSpPr>
          <p:cNvPr id="78851" name="Rectangle 7">
            <a:extLst>
              <a:ext uri="{FF2B5EF4-FFF2-40B4-BE49-F238E27FC236}">
                <a16:creationId xmlns:a16="http://schemas.microsoft.com/office/drawing/2014/main" id="{3E318CF3-72DA-45CB-AC66-B85A4F9F86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Aft>
                <a:spcPct val="30000"/>
              </a:spcAft>
              <a:defRPr>
                <a:solidFill>
                  <a:schemeClr val="accent1"/>
                </a:solidFill>
                <a:latin typeface="Arial" panose="020B0604020202020204" pitchFamily="34" charset="0"/>
              </a:defRPr>
            </a:lvl1pPr>
            <a:lvl2pPr marL="742950" indent="-285750" defTabSz="966788">
              <a:spcAft>
                <a:spcPct val="30000"/>
              </a:spcAft>
              <a:buFont typeface="Wingdings" panose="05000000000000000000" pitchFamily="2" charset="2"/>
              <a:defRPr sz="1600">
                <a:solidFill>
                  <a:schemeClr val="tx1"/>
                </a:solidFill>
                <a:latin typeface="Arial" panose="020B0604020202020204" pitchFamily="34" charset="0"/>
              </a:defRPr>
            </a:lvl2pPr>
            <a:lvl3pPr marL="1143000" indent="-228600" defTabSz="966788">
              <a:spcAft>
                <a:spcPct val="30000"/>
              </a:spcAft>
              <a:buClr>
                <a:schemeClr val="accent1"/>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966788">
              <a:spcAft>
                <a:spcPct val="30000"/>
              </a:spcAft>
              <a:buClr>
                <a:schemeClr val="accent1"/>
              </a:buClr>
              <a:buChar char="-"/>
              <a:defRPr sz="1600">
                <a:solidFill>
                  <a:schemeClr val="tx1"/>
                </a:solidFill>
                <a:latin typeface="Arial" panose="020B0604020202020204" pitchFamily="34" charset="0"/>
              </a:defRPr>
            </a:lvl4pPr>
            <a:lvl5pPr marL="2057400" indent="-228600" defTabSz="966788">
              <a:spcAft>
                <a:spcPct val="30000"/>
              </a:spcAft>
              <a:buClr>
                <a:schemeClr val="accent1"/>
              </a:buClr>
              <a:buChar char="-"/>
              <a:defRPr sz="1600">
                <a:solidFill>
                  <a:schemeClr val="tx1"/>
                </a:solidFill>
                <a:latin typeface="Arial" panose="020B0604020202020204" pitchFamily="34" charset="0"/>
              </a:defRPr>
            </a:lvl5pPr>
            <a:lvl6pPr marL="25146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6pPr>
            <a:lvl7pPr marL="29718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7pPr>
            <a:lvl8pPr marL="34290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8pPr>
            <a:lvl9pPr marL="38862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9pPr>
          </a:lstStyle>
          <a:p>
            <a:pPr>
              <a:spcAft>
                <a:spcPct val="0"/>
              </a:spcAft>
            </a:pPr>
            <a:fld id="{B5120947-2D66-40B6-9C27-FB7867CB27F2}" type="slidenum">
              <a:rPr lang="ru-RU" altLang="ru-RU" sz="1300" smtClean="0">
                <a:solidFill>
                  <a:schemeClr val="tx1"/>
                </a:solidFill>
              </a:rPr>
              <a:pPr>
                <a:spcAft>
                  <a:spcPct val="0"/>
                </a:spcAft>
              </a:pPr>
              <a:t>32</a:t>
            </a:fld>
            <a:endParaRPr lang="ru-RU" altLang="ru-RU" sz="1300">
              <a:solidFill>
                <a:schemeClr val="tx1"/>
              </a:solidFill>
            </a:endParaRPr>
          </a:p>
        </p:txBody>
      </p:sp>
      <p:sp>
        <p:nvSpPr>
          <p:cNvPr id="78852" name="Rectangle 2">
            <a:extLst>
              <a:ext uri="{FF2B5EF4-FFF2-40B4-BE49-F238E27FC236}">
                <a16:creationId xmlns:a16="http://schemas.microsoft.com/office/drawing/2014/main" id="{2213F599-A81E-47AA-B3CD-FFF1B998743B}"/>
              </a:ext>
            </a:extLst>
          </p:cNvPr>
          <p:cNvSpPr>
            <a:spLocks noGrp="1" noRot="1" noChangeAspect="1" noChangeArrowheads="1" noTextEdit="1"/>
          </p:cNvSpPr>
          <p:nvPr>
            <p:ph type="sldImg"/>
          </p:nvPr>
        </p:nvSpPr>
        <p:spPr>
          <a:ln/>
        </p:spPr>
      </p:sp>
      <p:sp>
        <p:nvSpPr>
          <p:cNvPr id="78853" name="Rectangle 3">
            <a:extLst>
              <a:ext uri="{FF2B5EF4-FFF2-40B4-BE49-F238E27FC236}">
                <a16:creationId xmlns:a16="http://schemas.microsoft.com/office/drawing/2014/main" id="{C8D7C7F3-4525-4456-8E7F-8D10C9AAD0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Tree>
    <p:extLst>
      <p:ext uri="{BB962C8B-B14F-4D97-AF65-F5344CB8AC3E}">
        <p14:creationId xmlns:p14="http://schemas.microsoft.com/office/powerpoint/2010/main" val="83015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a:extLst>
              <a:ext uri="{FF2B5EF4-FFF2-40B4-BE49-F238E27FC236}">
                <a16:creationId xmlns:a16="http://schemas.microsoft.com/office/drawing/2014/main" id="{277AB4F0-7C1C-4AB5-9A10-A571978F111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Aft>
                <a:spcPct val="30000"/>
              </a:spcAft>
              <a:defRPr>
                <a:solidFill>
                  <a:schemeClr val="accent1"/>
                </a:solidFill>
                <a:latin typeface="Arial" panose="020B0604020202020204" pitchFamily="34" charset="0"/>
              </a:defRPr>
            </a:lvl1pPr>
            <a:lvl2pPr marL="742950" indent="-285750" defTabSz="966788">
              <a:spcAft>
                <a:spcPct val="30000"/>
              </a:spcAft>
              <a:buFont typeface="Wingdings" panose="05000000000000000000" pitchFamily="2" charset="2"/>
              <a:defRPr sz="1600">
                <a:solidFill>
                  <a:schemeClr val="tx1"/>
                </a:solidFill>
                <a:latin typeface="Arial" panose="020B0604020202020204" pitchFamily="34" charset="0"/>
              </a:defRPr>
            </a:lvl2pPr>
            <a:lvl3pPr marL="1143000" indent="-228600" defTabSz="966788">
              <a:spcAft>
                <a:spcPct val="30000"/>
              </a:spcAft>
              <a:buClr>
                <a:schemeClr val="accent1"/>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966788">
              <a:spcAft>
                <a:spcPct val="30000"/>
              </a:spcAft>
              <a:buClr>
                <a:schemeClr val="accent1"/>
              </a:buClr>
              <a:buChar char="-"/>
              <a:defRPr sz="1600">
                <a:solidFill>
                  <a:schemeClr val="tx1"/>
                </a:solidFill>
                <a:latin typeface="Arial" panose="020B0604020202020204" pitchFamily="34" charset="0"/>
              </a:defRPr>
            </a:lvl4pPr>
            <a:lvl5pPr marL="2057400" indent="-228600" defTabSz="966788">
              <a:spcAft>
                <a:spcPct val="30000"/>
              </a:spcAft>
              <a:buClr>
                <a:schemeClr val="accent1"/>
              </a:buClr>
              <a:buChar char="-"/>
              <a:defRPr sz="1600">
                <a:solidFill>
                  <a:schemeClr val="tx1"/>
                </a:solidFill>
                <a:latin typeface="Arial" panose="020B0604020202020204" pitchFamily="34" charset="0"/>
              </a:defRPr>
            </a:lvl5pPr>
            <a:lvl6pPr marL="25146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6pPr>
            <a:lvl7pPr marL="29718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7pPr>
            <a:lvl8pPr marL="34290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8pPr>
            <a:lvl9pPr marL="38862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9pPr>
          </a:lstStyle>
          <a:p>
            <a:pPr>
              <a:spcAft>
                <a:spcPct val="0"/>
              </a:spcAft>
            </a:pPr>
            <a:r>
              <a:rPr lang="ru-RU" altLang="ru-RU" sz="1300">
                <a:solidFill>
                  <a:schemeClr val="tx1"/>
                </a:solidFill>
              </a:rPr>
              <a:t>Faberlic</a:t>
            </a:r>
          </a:p>
        </p:txBody>
      </p:sp>
      <p:sp>
        <p:nvSpPr>
          <p:cNvPr id="80899" name="Rectangle 7">
            <a:extLst>
              <a:ext uri="{FF2B5EF4-FFF2-40B4-BE49-F238E27FC236}">
                <a16:creationId xmlns:a16="http://schemas.microsoft.com/office/drawing/2014/main" id="{78F69FC9-B079-4E1C-8ECA-C8C2AC9573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Aft>
                <a:spcPct val="30000"/>
              </a:spcAft>
              <a:defRPr>
                <a:solidFill>
                  <a:schemeClr val="accent1"/>
                </a:solidFill>
                <a:latin typeface="Arial" panose="020B0604020202020204" pitchFamily="34" charset="0"/>
              </a:defRPr>
            </a:lvl1pPr>
            <a:lvl2pPr marL="742950" indent="-285750" defTabSz="966788">
              <a:spcAft>
                <a:spcPct val="30000"/>
              </a:spcAft>
              <a:buFont typeface="Wingdings" panose="05000000000000000000" pitchFamily="2" charset="2"/>
              <a:defRPr sz="1600">
                <a:solidFill>
                  <a:schemeClr val="tx1"/>
                </a:solidFill>
                <a:latin typeface="Arial" panose="020B0604020202020204" pitchFamily="34" charset="0"/>
              </a:defRPr>
            </a:lvl2pPr>
            <a:lvl3pPr marL="1143000" indent="-228600" defTabSz="966788">
              <a:spcAft>
                <a:spcPct val="30000"/>
              </a:spcAft>
              <a:buClr>
                <a:schemeClr val="accent1"/>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966788">
              <a:spcAft>
                <a:spcPct val="30000"/>
              </a:spcAft>
              <a:buClr>
                <a:schemeClr val="accent1"/>
              </a:buClr>
              <a:buChar char="-"/>
              <a:defRPr sz="1600">
                <a:solidFill>
                  <a:schemeClr val="tx1"/>
                </a:solidFill>
                <a:latin typeface="Arial" panose="020B0604020202020204" pitchFamily="34" charset="0"/>
              </a:defRPr>
            </a:lvl4pPr>
            <a:lvl5pPr marL="2057400" indent="-228600" defTabSz="966788">
              <a:spcAft>
                <a:spcPct val="30000"/>
              </a:spcAft>
              <a:buClr>
                <a:schemeClr val="accent1"/>
              </a:buClr>
              <a:buChar char="-"/>
              <a:defRPr sz="1600">
                <a:solidFill>
                  <a:schemeClr val="tx1"/>
                </a:solidFill>
                <a:latin typeface="Arial" panose="020B0604020202020204" pitchFamily="34" charset="0"/>
              </a:defRPr>
            </a:lvl5pPr>
            <a:lvl6pPr marL="25146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6pPr>
            <a:lvl7pPr marL="29718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7pPr>
            <a:lvl8pPr marL="34290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8pPr>
            <a:lvl9pPr marL="38862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9pPr>
          </a:lstStyle>
          <a:p>
            <a:pPr>
              <a:spcAft>
                <a:spcPct val="0"/>
              </a:spcAft>
            </a:pPr>
            <a:fld id="{E598FE4C-F77A-4AD3-A526-AAFEB30A56A0}" type="slidenum">
              <a:rPr lang="ru-RU" altLang="ru-RU" sz="1300" smtClean="0">
                <a:solidFill>
                  <a:schemeClr val="tx1"/>
                </a:solidFill>
              </a:rPr>
              <a:pPr>
                <a:spcAft>
                  <a:spcPct val="0"/>
                </a:spcAft>
              </a:pPr>
              <a:t>33</a:t>
            </a:fld>
            <a:endParaRPr lang="ru-RU" altLang="ru-RU" sz="1300">
              <a:solidFill>
                <a:schemeClr val="tx1"/>
              </a:solidFill>
            </a:endParaRPr>
          </a:p>
        </p:txBody>
      </p:sp>
      <p:sp>
        <p:nvSpPr>
          <p:cNvPr id="80900" name="Rectangle 2">
            <a:extLst>
              <a:ext uri="{FF2B5EF4-FFF2-40B4-BE49-F238E27FC236}">
                <a16:creationId xmlns:a16="http://schemas.microsoft.com/office/drawing/2014/main" id="{19A7DB1C-AF46-4CF8-83AC-88DE89A6D78E}"/>
              </a:ext>
            </a:extLst>
          </p:cNvPr>
          <p:cNvSpPr>
            <a:spLocks noGrp="1" noRot="1" noChangeAspect="1" noChangeArrowheads="1" noTextEdit="1"/>
          </p:cNvSpPr>
          <p:nvPr>
            <p:ph type="sldImg"/>
          </p:nvPr>
        </p:nvSpPr>
        <p:spPr>
          <a:ln/>
        </p:spPr>
      </p:sp>
      <p:sp>
        <p:nvSpPr>
          <p:cNvPr id="80901" name="Rectangle 3">
            <a:extLst>
              <a:ext uri="{FF2B5EF4-FFF2-40B4-BE49-F238E27FC236}">
                <a16:creationId xmlns:a16="http://schemas.microsoft.com/office/drawing/2014/main" id="{579EE483-28F7-48B3-9F80-EBDE25873D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Tree>
    <p:extLst>
      <p:ext uri="{BB962C8B-B14F-4D97-AF65-F5344CB8AC3E}">
        <p14:creationId xmlns:p14="http://schemas.microsoft.com/office/powerpoint/2010/main" val="146434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a:extLst>
              <a:ext uri="{FF2B5EF4-FFF2-40B4-BE49-F238E27FC236}">
                <a16:creationId xmlns:a16="http://schemas.microsoft.com/office/drawing/2014/main" id="{8568E414-24D2-4E73-A405-D7FFC07F46F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Aft>
                <a:spcPct val="30000"/>
              </a:spcAft>
              <a:defRPr>
                <a:solidFill>
                  <a:schemeClr val="accent1"/>
                </a:solidFill>
                <a:latin typeface="Arial" panose="020B0604020202020204" pitchFamily="34" charset="0"/>
              </a:defRPr>
            </a:lvl1pPr>
            <a:lvl2pPr marL="742950" indent="-285750" defTabSz="966788">
              <a:spcAft>
                <a:spcPct val="30000"/>
              </a:spcAft>
              <a:buFont typeface="Wingdings" panose="05000000000000000000" pitchFamily="2" charset="2"/>
              <a:defRPr sz="1600">
                <a:solidFill>
                  <a:schemeClr val="tx1"/>
                </a:solidFill>
                <a:latin typeface="Arial" panose="020B0604020202020204" pitchFamily="34" charset="0"/>
              </a:defRPr>
            </a:lvl2pPr>
            <a:lvl3pPr marL="1143000" indent="-228600" defTabSz="966788">
              <a:spcAft>
                <a:spcPct val="30000"/>
              </a:spcAft>
              <a:buClr>
                <a:schemeClr val="accent1"/>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966788">
              <a:spcAft>
                <a:spcPct val="30000"/>
              </a:spcAft>
              <a:buClr>
                <a:schemeClr val="accent1"/>
              </a:buClr>
              <a:buChar char="-"/>
              <a:defRPr sz="1600">
                <a:solidFill>
                  <a:schemeClr val="tx1"/>
                </a:solidFill>
                <a:latin typeface="Arial" panose="020B0604020202020204" pitchFamily="34" charset="0"/>
              </a:defRPr>
            </a:lvl4pPr>
            <a:lvl5pPr marL="2057400" indent="-228600" defTabSz="966788">
              <a:spcAft>
                <a:spcPct val="30000"/>
              </a:spcAft>
              <a:buClr>
                <a:schemeClr val="accent1"/>
              </a:buClr>
              <a:buChar char="-"/>
              <a:defRPr sz="1600">
                <a:solidFill>
                  <a:schemeClr val="tx1"/>
                </a:solidFill>
                <a:latin typeface="Arial" panose="020B0604020202020204" pitchFamily="34" charset="0"/>
              </a:defRPr>
            </a:lvl5pPr>
            <a:lvl6pPr marL="25146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6pPr>
            <a:lvl7pPr marL="29718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7pPr>
            <a:lvl8pPr marL="34290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8pPr>
            <a:lvl9pPr marL="38862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9pPr>
          </a:lstStyle>
          <a:p>
            <a:pPr>
              <a:spcAft>
                <a:spcPct val="0"/>
              </a:spcAft>
            </a:pPr>
            <a:r>
              <a:rPr lang="ru-RU" altLang="ru-RU" sz="1300">
                <a:solidFill>
                  <a:schemeClr val="tx1"/>
                </a:solidFill>
              </a:rPr>
              <a:t>Faberlic</a:t>
            </a:r>
          </a:p>
        </p:txBody>
      </p:sp>
      <p:sp>
        <p:nvSpPr>
          <p:cNvPr id="82947" name="Rectangle 7">
            <a:extLst>
              <a:ext uri="{FF2B5EF4-FFF2-40B4-BE49-F238E27FC236}">
                <a16:creationId xmlns:a16="http://schemas.microsoft.com/office/drawing/2014/main" id="{3522DC19-C18E-4F25-BBE8-8D1072F24D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Aft>
                <a:spcPct val="30000"/>
              </a:spcAft>
              <a:defRPr>
                <a:solidFill>
                  <a:schemeClr val="accent1"/>
                </a:solidFill>
                <a:latin typeface="Arial" panose="020B0604020202020204" pitchFamily="34" charset="0"/>
              </a:defRPr>
            </a:lvl1pPr>
            <a:lvl2pPr marL="742950" indent="-285750" defTabSz="966788">
              <a:spcAft>
                <a:spcPct val="30000"/>
              </a:spcAft>
              <a:buFont typeface="Wingdings" panose="05000000000000000000" pitchFamily="2" charset="2"/>
              <a:defRPr sz="1600">
                <a:solidFill>
                  <a:schemeClr val="tx1"/>
                </a:solidFill>
                <a:latin typeface="Arial" panose="020B0604020202020204" pitchFamily="34" charset="0"/>
              </a:defRPr>
            </a:lvl2pPr>
            <a:lvl3pPr marL="1143000" indent="-228600" defTabSz="966788">
              <a:spcAft>
                <a:spcPct val="30000"/>
              </a:spcAft>
              <a:buClr>
                <a:schemeClr val="accent1"/>
              </a:buClr>
              <a:buFont typeface="Wingdings" panose="05000000000000000000" pitchFamily="2" charset="2"/>
              <a:buChar char="§"/>
              <a:defRPr sz="1600">
                <a:solidFill>
                  <a:schemeClr val="tx1"/>
                </a:solidFill>
                <a:latin typeface="Arial" panose="020B0604020202020204" pitchFamily="34" charset="0"/>
              </a:defRPr>
            </a:lvl3pPr>
            <a:lvl4pPr marL="1600200" indent="-228600" defTabSz="966788">
              <a:spcAft>
                <a:spcPct val="30000"/>
              </a:spcAft>
              <a:buClr>
                <a:schemeClr val="accent1"/>
              </a:buClr>
              <a:buChar char="-"/>
              <a:defRPr sz="1600">
                <a:solidFill>
                  <a:schemeClr val="tx1"/>
                </a:solidFill>
                <a:latin typeface="Arial" panose="020B0604020202020204" pitchFamily="34" charset="0"/>
              </a:defRPr>
            </a:lvl4pPr>
            <a:lvl5pPr marL="2057400" indent="-228600" defTabSz="966788">
              <a:spcAft>
                <a:spcPct val="30000"/>
              </a:spcAft>
              <a:buClr>
                <a:schemeClr val="accent1"/>
              </a:buClr>
              <a:buChar char="-"/>
              <a:defRPr sz="1600">
                <a:solidFill>
                  <a:schemeClr val="tx1"/>
                </a:solidFill>
                <a:latin typeface="Arial" panose="020B0604020202020204" pitchFamily="34" charset="0"/>
              </a:defRPr>
            </a:lvl5pPr>
            <a:lvl6pPr marL="25146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6pPr>
            <a:lvl7pPr marL="29718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7pPr>
            <a:lvl8pPr marL="34290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8pPr>
            <a:lvl9pPr marL="3886200" indent="-228600" defTabSz="966788" eaLnBrk="0" fontAlgn="base" hangingPunct="0">
              <a:spcBef>
                <a:spcPct val="0"/>
              </a:spcBef>
              <a:spcAft>
                <a:spcPct val="30000"/>
              </a:spcAft>
              <a:buClr>
                <a:schemeClr val="accent1"/>
              </a:buClr>
              <a:buChar char="-"/>
              <a:defRPr sz="1600">
                <a:solidFill>
                  <a:schemeClr val="tx1"/>
                </a:solidFill>
                <a:latin typeface="Arial" panose="020B0604020202020204" pitchFamily="34" charset="0"/>
              </a:defRPr>
            </a:lvl9pPr>
          </a:lstStyle>
          <a:p>
            <a:pPr>
              <a:spcAft>
                <a:spcPct val="0"/>
              </a:spcAft>
            </a:pPr>
            <a:fld id="{F2AE13B0-A900-4968-9590-878A3292DBF1}" type="slidenum">
              <a:rPr lang="ru-RU" altLang="ru-RU" sz="1300" smtClean="0">
                <a:solidFill>
                  <a:schemeClr val="tx1"/>
                </a:solidFill>
              </a:rPr>
              <a:pPr>
                <a:spcAft>
                  <a:spcPct val="0"/>
                </a:spcAft>
              </a:pPr>
              <a:t>34</a:t>
            </a:fld>
            <a:endParaRPr lang="ru-RU" altLang="ru-RU" sz="1300">
              <a:solidFill>
                <a:schemeClr val="tx1"/>
              </a:solidFill>
            </a:endParaRPr>
          </a:p>
        </p:txBody>
      </p:sp>
      <p:sp>
        <p:nvSpPr>
          <p:cNvPr id="82948" name="Rectangle 2">
            <a:extLst>
              <a:ext uri="{FF2B5EF4-FFF2-40B4-BE49-F238E27FC236}">
                <a16:creationId xmlns:a16="http://schemas.microsoft.com/office/drawing/2014/main" id="{32E5B54A-A6A1-4409-A32F-A742B9AB370C}"/>
              </a:ext>
            </a:extLst>
          </p:cNvPr>
          <p:cNvSpPr>
            <a:spLocks noGrp="1" noRot="1" noChangeAspect="1" noChangeArrowheads="1" noTextEdit="1"/>
          </p:cNvSpPr>
          <p:nvPr>
            <p:ph type="sldImg"/>
          </p:nvPr>
        </p:nvSpPr>
        <p:spPr>
          <a:ln/>
        </p:spPr>
      </p:sp>
      <p:sp>
        <p:nvSpPr>
          <p:cNvPr id="82949" name="Rectangle 3">
            <a:extLst>
              <a:ext uri="{FF2B5EF4-FFF2-40B4-BE49-F238E27FC236}">
                <a16:creationId xmlns:a16="http://schemas.microsoft.com/office/drawing/2014/main" id="{11B8A0F3-F3AA-4FCE-BFEE-AE550599A8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Tree>
    <p:extLst>
      <p:ext uri="{BB962C8B-B14F-4D97-AF65-F5344CB8AC3E}">
        <p14:creationId xmlns:p14="http://schemas.microsoft.com/office/powerpoint/2010/main" val="411917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a:extLst>
              <a:ext uri="{FF2B5EF4-FFF2-40B4-BE49-F238E27FC236}">
                <a16:creationId xmlns:a16="http://schemas.microsoft.com/office/drawing/2014/main" id="{4082FA9C-BA83-364D-8384-7FDCC67E07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Заметки 2">
            <a:extLst>
              <a:ext uri="{FF2B5EF4-FFF2-40B4-BE49-F238E27FC236}">
                <a16:creationId xmlns:a16="http://schemas.microsoft.com/office/drawing/2014/main" id="{E5D9C22C-C004-6B43-B374-C575692062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a:t>На слайде представлены картинки символизирующие подразделения компании. Каждое из этих подразделений может создавать определенную ценность для клиента. Например: научно-исследовательские подразделения  (в английском языке используется термин Research &amp; Development (R&amp;D)) создают новые товары и продукты; производственные площадки могут производить много товаров; логистические подразделения могут предлагать услуги по доставке товара в удобные сроки, в самые дальние регионы; маркетинговые подразделения помогают увеличивать спрос на продукцию через рекламу; финансовые подразделения могут предложить удобные финансовые схемы оплаты и кредитные программы; подразделения по развитию продаж могут предложить разные виды обучения и консультирования; и наконец, сервисные подразделения помогают своим клиентам обеспечивать качественное постпродажное обслуживание. Так вот ценность компании могут создавать только 1-3 подразделения. </a:t>
            </a:r>
          </a:p>
        </p:txBody>
      </p:sp>
      <p:sp>
        <p:nvSpPr>
          <p:cNvPr id="35843" name="Номер слайда 3">
            <a:extLst>
              <a:ext uri="{FF2B5EF4-FFF2-40B4-BE49-F238E27FC236}">
                <a16:creationId xmlns:a16="http://schemas.microsoft.com/office/drawing/2014/main" id="{43D352D5-2FE7-ED46-B330-48DFF761C9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fld id="{FE8838E3-B4A8-4346-B393-9B58E379956B}" type="slidenum">
              <a:rPr lang="ru-RU" altLang="ru-RU" smtClean="0">
                <a:solidFill>
                  <a:srgbClr val="000000"/>
                </a:solidFill>
                <a:latin typeface="Gill Sans" panose="020B0502020104020203" pitchFamily="34" charset="-79"/>
                <a:ea typeface="ヒラギノ角ゴ ProN W3" panose="020B0300000000000000" pitchFamily="34" charset="-128"/>
                <a:cs typeface="ヒラギノ角ゴ ProN W3" panose="020B0300000000000000" pitchFamily="34" charset="-128"/>
                <a:sym typeface="Gill Sans" panose="020B0502020104020203" pitchFamily="34" charset="-79"/>
              </a:rPr>
              <a:pPr/>
              <a:t>38</a:t>
            </a:fld>
            <a:endParaRPr lang="ru-RU" altLang="ru-RU">
              <a:solidFill>
                <a:srgbClr val="000000"/>
              </a:solidFill>
              <a:latin typeface="Gill Sans" panose="020B0502020104020203" pitchFamily="34" charset="-79"/>
              <a:ea typeface="ヒラギノ角ゴ ProN W3" panose="020B0300000000000000" pitchFamily="34" charset="-128"/>
              <a:cs typeface="ヒラギノ角ゴ ProN W3" panose="020B0300000000000000" pitchFamily="34" charset="-128"/>
              <a:sym typeface="Gill Sans" panose="020B0502020104020203" pitchFamily="34" charset="-79"/>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a:extLst>
              <a:ext uri="{FF2B5EF4-FFF2-40B4-BE49-F238E27FC236}">
                <a16:creationId xmlns:a16="http://schemas.microsoft.com/office/drawing/2014/main" id="{41977F66-FB8D-6449-BBE2-D95D9DD85E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Заметки 2">
            <a:extLst>
              <a:ext uri="{FF2B5EF4-FFF2-40B4-BE49-F238E27FC236}">
                <a16:creationId xmlns:a16="http://schemas.microsoft.com/office/drawing/2014/main" id="{F806A3EB-C1A6-CC4C-925F-611455232D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39939" name="Номер слайда 3">
            <a:extLst>
              <a:ext uri="{FF2B5EF4-FFF2-40B4-BE49-F238E27FC236}">
                <a16:creationId xmlns:a16="http://schemas.microsoft.com/office/drawing/2014/main" id="{41663665-82E9-3A46-9468-BBE0AC6239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Calibri Light" panose="020F0302020204030204" pitchFamily="34" charset="0"/>
              </a:defRPr>
            </a:lvl1pPr>
            <a:lvl2pPr marL="742950" indent="-285750" defTabSz="903288">
              <a:defRPr>
                <a:solidFill>
                  <a:schemeClr val="tx1"/>
                </a:solidFill>
                <a:latin typeface="Calibri Light" panose="020F0302020204030204" pitchFamily="34" charset="0"/>
              </a:defRPr>
            </a:lvl2pPr>
            <a:lvl3pPr marL="1143000" indent="-228600" defTabSz="903288">
              <a:defRPr>
                <a:solidFill>
                  <a:schemeClr val="tx1"/>
                </a:solidFill>
                <a:latin typeface="Calibri Light" panose="020F0302020204030204" pitchFamily="34" charset="0"/>
              </a:defRPr>
            </a:lvl3pPr>
            <a:lvl4pPr marL="1600200" indent="-228600" defTabSz="903288">
              <a:defRPr>
                <a:solidFill>
                  <a:schemeClr val="tx1"/>
                </a:solidFill>
                <a:latin typeface="Calibri Light" panose="020F0302020204030204" pitchFamily="34" charset="0"/>
              </a:defRPr>
            </a:lvl4pPr>
            <a:lvl5pPr marL="2057400" indent="-228600" defTabSz="903288">
              <a:defRPr>
                <a:solidFill>
                  <a:schemeClr val="tx1"/>
                </a:solidFill>
                <a:latin typeface="Calibri Light" panose="020F0302020204030204" pitchFamily="34" charset="0"/>
              </a:defRPr>
            </a:lvl5pPr>
            <a:lvl6pPr marL="2514600" indent="-228600" defTabSz="903288"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903288"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903288"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903288" eaLnBrk="0" fontAlgn="base" hangingPunct="0">
              <a:spcBef>
                <a:spcPct val="0"/>
              </a:spcBef>
              <a:spcAft>
                <a:spcPct val="0"/>
              </a:spcAft>
              <a:defRPr>
                <a:solidFill>
                  <a:schemeClr val="tx1"/>
                </a:solidFill>
                <a:latin typeface="Calibri Light" panose="020F0302020204030204" pitchFamily="34" charset="0"/>
              </a:defRPr>
            </a:lvl9pPr>
          </a:lstStyle>
          <a:p>
            <a:fld id="{7B401E43-F90F-F949-A43F-8D72172DBF8B}" type="slidenum">
              <a:rPr lang="de-DE" altLang="ru-RU" smtClean="0">
                <a:latin typeface="Arial" panose="020B0604020202020204" pitchFamily="34" charset="0"/>
              </a:rPr>
              <a:pPr/>
              <a:t>42</a:t>
            </a:fld>
            <a:endParaRPr lang="de-DE" altLang="ru-RU">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D494A06-125A-0642-BCF7-3E2FE3B1BEC9}"/>
              </a:ext>
            </a:extLst>
          </p:cNvPr>
          <p:cNvSpPr/>
          <p:nvPr userDrawn="1"/>
        </p:nvSpPr>
        <p:spPr>
          <a:xfrm>
            <a:off x="530225" y="365125"/>
            <a:ext cx="142875"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 name="Текст 4"/>
          <p:cNvSpPr>
            <a:spLocks noGrp="1"/>
          </p:cNvSpPr>
          <p:nvPr>
            <p:ph type="body" sz="quarter" idx="10"/>
          </p:nvPr>
        </p:nvSpPr>
        <p:spPr>
          <a:xfrm>
            <a:off x="529723" y="1409700"/>
            <a:ext cx="11146339" cy="47707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Заголовок 5"/>
          <p:cNvSpPr>
            <a:spLocks noGrp="1"/>
          </p:cNvSpPr>
          <p:nvPr>
            <p:ph type="title"/>
          </p:nvPr>
        </p:nvSpPr>
        <p:spPr>
          <a:xfrm>
            <a:off x="672942" y="365126"/>
            <a:ext cx="11003120" cy="637410"/>
          </a:xfrm>
        </p:spPr>
        <p:txBody>
          <a:bodyPr/>
          <a:lstStyle>
            <a:lvl1pPr algn="l">
              <a:defRPr>
                <a:solidFill>
                  <a:schemeClr val="tx2"/>
                </a:solidFill>
              </a:defRPr>
            </a:lvl1pPr>
          </a:lstStyle>
          <a:p>
            <a:r>
              <a:rPr lang="ru-RU"/>
              <a:t>Образец заголовка</a:t>
            </a:r>
            <a:endParaRPr lang="ru-RU" dirty="0"/>
          </a:p>
        </p:txBody>
      </p:sp>
      <p:sp>
        <p:nvSpPr>
          <p:cNvPr id="7" name="Номер слайда 12">
            <a:extLst>
              <a:ext uri="{FF2B5EF4-FFF2-40B4-BE49-F238E27FC236}">
                <a16:creationId xmlns:a16="http://schemas.microsoft.com/office/drawing/2014/main" id="{E47A2BFF-F437-0C46-939A-371C046778EC}"/>
              </a:ext>
            </a:extLst>
          </p:cNvPr>
          <p:cNvSpPr>
            <a:spLocks noGrp="1"/>
          </p:cNvSpPr>
          <p:nvPr>
            <p:ph type="sldNum" sz="quarter" idx="11"/>
          </p:nvPr>
        </p:nvSpPr>
        <p:spPr/>
        <p:txBody>
          <a:bodyPr/>
          <a:lstStyle>
            <a:lvl1pPr>
              <a:defRPr/>
            </a:lvl1pPr>
          </a:lstStyle>
          <a:p>
            <a:pPr>
              <a:defRPr/>
            </a:pPr>
            <a:fld id="{1533F54A-5056-4141-929E-472AF0340164}" type="slidenum">
              <a:rPr lang="ru-RU" altLang="ru-RU"/>
              <a:pPr>
                <a:defRPr/>
              </a:pPr>
              <a:t>‹#›</a:t>
            </a:fld>
            <a:endParaRPr lang="ru-RU" altLang="ru-RU"/>
          </a:p>
        </p:txBody>
      </p:sp>
    </p:spTree>
    <p:extLst>
      <p:ext uri="{BB962C8B-B14F-4D97-AF65-F5344CB8AC3E}">
        <p14:creationId xmlns:p14="http://schemas.microsoft.com/office/powerpoint/2010/main" val="366726669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FFC3792-2528-8F49-9A06-980E24C59B0F}"/>
              </a:ext>
            </a:extLst>
          </p:cNvPr>
          <p:cNvSpPr/>
          <p:nvPr userDrawn="1"/>
        </p:nvSpPr>
        <p:spPr>
          <a:xfrm>
            <a:off x="3313113" y="6456363"/>
            <a:ext cx="671195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 name="Freeform: Shape 7">
            <a:extLst>
              <a:ext uri="{FF2B5EF4-FFF2-40B4-BE49-F238E27FC236}">
                <a16:creationId xmlns:a16="http://schemas.microsoft.com/office/drawing/2014/main" id="{3C6A3C2F-DE5A-5349-A300-3E376E97E4BF}"/>
              </a:ext>
            </a:extLst>
          </p:cNvPr>
          <p:cNvSpPr/>
          <p:nvPr userDrawn="1"/>
        </p:nvSpPr>
        <p:spPr>
          <a:xfrm>
            <a:off x="0" y="0"/>
            <a:ext cx="12192000" cy="6858000"/>
          </a:xfrm>
          <a:custGeom>
            <a:avLst/>
            <a:gdLst>
              <a:gd name="connsiteX0" fmla="*/ 0 w 11551920"/>
              <a:gd name="connsiteY0" fmla="*/ 0 h 3098308"/>
              <a:gd name="connsiteX1" fmla="*/ 11551920 w 11551920"/>
              <a:gd name="connsiteY1" fmla="*/ 0 h 3098308"/>
              <a:gd name="connsiteX2" fmla="*/ 11551920 w 11551920"/>
              <a:gd name="connsiteY2" fmla="*/ 3098308 h 3098308"/>
              <a:gd name="connsiteX3" fmla="*/ 0 w 11551920"/>
              <a:gd name="connsiteY3" fmla="*/ 3098308 h 3098308"/>
            </a:gdLst>
            <a:ahLst/>
            <a:cxnLst>
              <a:cxn ang="0">
                <a:pos x="connsiteX0" y="connsiteY0"/>
              </a:cxn>
              <a:cxn ang="0">
                <a:pos x="connsiteX1" y="connsiteY1"/>
              </a:cxn>
              <a:cxn ang="0">
                <a:pos x="connsiteX2" y="connsiteY2"/>
              </a:cxn>
              <a:cxn ang="0">
                <a:pos x="connsiteX3" y="connsiteY3"/>
              </a:cxn>
            </a:cxnLst>
            <a:rect l="l" t="t" r="r" b="b"/>
            <a:pathLst>
              <a:path w="11551920" h="3098308">
                <a:moveTo>
                  <a:pt x="0" y="0"/>
                </a:moveTo>
                <a:lnTo>
                  <a:pt x="11551920" y="0"/>
                </a:lnTo>
                <a:lnTo>
                  <a:pt x="11551920" y="3098308"/>
                </a:lnTo>
                <a:lnTo>
                  <a:pt x="0" y="3098308"/>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57744010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General Slide">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3D8E379-3A4D-6E42-B08C-EE4B5B0278DA}"/>
              </a:ext>
            </a:extLst>
          </p:cNvPr>
          <p:cNvSpPr/>
          <p:nvPr userDrawn="1"/>
        </p:nvSpPr>
        <p:spPr>
          <a:xfrm>
            <a:off x="3313113" y="6456363"/>
            <a:ext cx="671195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 name="Прямоугольник 2">
            <a:extLst>
              <a:ext uri="{FF2B5EF4-FFF2-40B4-BE49-F238E27FC236}">
                <a16:creationId xmlns:a16="http://schemas.microsoft.com/office/drawing/2014/main" id="{96D9A041-FD23-D74E-97A6-CC3009AAAB01}"/>
              </a:ext>
            </a:extLst>
          </p:cNvPr>
          <p:cNvSpPr/>
          <p:nvPr userDrawn="1"/>
        </p:nvSpPr>
        <p:spPr>
          <a:xfrm>
            <a:off x="530225" y="365125"/>
            <a:ext cx="142875"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421934820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0" name="Picture Placeholder 8"/>
          <p:cNvSpPr>
            <a:spLocks noGrp="1"/>
          </p:cNvSpPr>
          <p:nvPr>
            <p:ph type="pic" idx="13"/>
          </p:nvPr>
        </p:nvSpPr>
        <p:spPr>
          <a:xfrm>
            <a:off x="2" y="0"/>
            <a:ext cx="12192001" cy="4278523"/>
          </a:xfrm>
          <a:prstGeom prst="rect">
            <a:avLst/>
          </a:prstGeom>
        </p:spPr>
        <p:txBody>
          <a:bodyPr lIns="91439" rIns="91439" rtlCol="0">
            <a:noAutofit/>
          </a:bodyPr>
          <a:lstStyle/>
          <a:p>
            <a:pPr lvl="0"/>
            <a:endParaRPr noProof="0"/>
          </a:p>
        </p:txBody>
      </p:sp>
      <p:sp>
        <p:nvSpPr>
          <p:cNvPr id="3" name="Номер слайда 12">
            <a:extLst>
              <a:ext uri="{FF2B5EF4-FFF2-40B4-BE49-F238E27FC236}">
                <a16:creationId xmlns:a16="http://schemas.microsoft.com/office/drawing/2014/main" id="{2819BC7E-96A5-B345-A4F3-ECABEA407B5E}"/>
              </a:ext>
            </a:extLst>
          </p:cNvPr>
          <p:cNvSpPr>
            <a:spLocks noGrp="1"/>
          </p:cNvSpPr>
          <p:nvPr>
            <p:ph type="sldNum" sz="quarter" idx="14"/>
          </p:nvPr>
        </p:nvSpPr>
        <p:spPr/>
        <p:txBody>
          <a:bodyPr/>
          <a:lstStyle>
            <a:lvl1pPr>
              <a:defRPr/>
            </a:lvl1pPr>
          </a:lstStyle>
          <a:p>
            <a:pPr>
              <a:defRPr/>
            </a:pPr>
            <a:fld id="{2C5B07A5-7FD2-3F41-879A-18794EF84FA5}" type="slidenum">
              <a:rPr lang="ru-RU" altLang="ru-RU"/>
              <a:pPr>
                <a:defRPr/>
              </a:pPr>
              <a:t>‹#›</a:t>
            </a:fld>
            <a:endParaRPr lang="ru-RU" altLang="ru-RU"/>
          </a:p>
        </p:txBody>
      </p:sp>
    </p:spTree>
    <p:extLst>
      <p:ext uri="{BB962C8B-B14F-4D97-AF65-F5344CB8AC3E}">
        <p14:creationId xmlns:p14="http://schemas.microsoft.com/office/powerpoint/2010/main" val="407843171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BD7F8CC-5FCB-4748-93BA-BC561ECADF57}"/>
              </a:ext>
            </a:extLst>
          </p:cNvPr>
          <p:cNvSpPr/>
          <p:nvPr userDrawn="1"/>
        </p:nvSpPr>
        <p:spPr>
          <a:xfrm>
            <a:off x="530225" y="365125"/>
            <a:ext cx="142875"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Номер слайда 12">
            <a:extLst>
              <a:ext uri="{FF2B5EF4-FFF2-40B4-BE49-F238E27FC236}">
                <a16:creationId xmlns:a16="http://schemas.microsoft.com/office/drawing/2014/main" id="{65E43CE6-09E7-014D-8C51-147BCBAD29A4}"/>
              </a:ext>
            </a:extLst>
          </p:cNvPr>
          <p:cNvSpPr>
            <a:spLocks noGrp="1"/>
          </p:cNvSpPr>
          <p:nvPr>
            <p:ph type="sldNum" sz="quarter" idx="10"/>
          </p:nvPr>
        </p:nvSpPr>
        <p:spPr/>
        <p:txBody>
          <a:bodyPr/>
          <a:lstStyle>
            <a:lvl1pPr>
              <a:defRPr/>
            </a:lvl1pPr>
          </a:lstStyle>
          <a:p>
            <a:pPr>
              <a:defRPr/>
            </a:pPr>
            <a:fld id="{25C80FAD-4B63-ED47-A45C-951E4163191D}" type="slidenum">
              <a:rPr lang="ru-RU" altLang="ru-RU"/>
              <a:pPr>
                <a:defRPr/>
              </a:pPr>
              <a:t>‹#›</a:t>
            </a:fld>
            <a:endParaRPr lang="ru-RU" altLang="ru-RU"/>
          </a:p>
        </p:txBody>
      </p:sp>
    </p:spTree>
    <p:extLst>
      <p:ext uri="{BB962C8B-B14F-4D97-AF65-F5344CB8AC3E}">
        <p14:creationId xmlns:p14="http://schemas.microsoft.com/office/powerpoint/2010/main" val="389635882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834781" y="2294513"/>
            <a:ext cx="1850760" cy="1850760"/>
          </a:xfrm>
          <a:custGeom>
            <a:avLst/>
            <a:gdLst>
              <a:gd name="connsiteX0" fmla="*/ 925380 w 1850760"/>
              <a:gd name="connsiteY0" fmla="*/ 0 h 1850760"/>
              <a:gd name="connsiteX1" fmla="*/ 1850760 w 1850760"/>
              <a:gd name="connsiteY1" fmla="*/ 925380 h 1850760"/>
              <a:gd name="connsiteX2" fmla="*/ 925380 w 1850760"/>
              <a:gd name="connsiteY2" fmla="*/ 1850760 h 1850760"/>
              <a:gd name="connsiteX3" fmla="*/ 0 w 1850760"/>
              <a:gd name="connsiteY3" fmla="*/ 925380 h 1850760"/>
              <a:gd name="connsiteX4" fmla="*/ 925380 w 1850760"/>
              <a:gd name="connsiteY4" fmla="*/ 0 h 185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760" h="1850760">
                <a:moveTo>
                  <a:pt x="925380" y="0"/>
                </a:moveTo>
                <a:cubicBezTo>
                  <a:pt x="1436453" y="0"/>
                  <a:pt x="1850760" y="414307"/>
                  <a:pt x="1850760" y="925380"/>
                </a:cubicBezTo>
                <a:cubicBezTo>
                  <a:pt x="1850760" y="1436453"/>
                  <a:pt x="1436453" y="1850760"/>
                  <a:pt x="925380" y="1850760"/>
                </a:cubicBezTo>
                <a:cubicBezTo>
                  <a:pt x="414307" y="1850760"/>
                  <a:pt x="0" y="1436453"/>
                  <a:pt x="0" y="925380"/>
                </a:cubicBezTo>
                <a:cubicBezTo>
                  <a:pt x="0" y="414307"/>
                  <a:pt x="414307" y="0"/>
                  <a:pt x="925380" y="0"/>
                </a:cubicBezTo>
                <a:close/>
              </a:path>
            </a:pathLst>
          </a:custGeom>
          <a:solidFill>
            <a:schemeClr val="bg1">
              <a:lumMod val="95000"/>
            </a:schemeClr>
          </a:solidFill>
          <a:ln w="19050">
            <a:solidFill>
              <a:schemeClr val="accent1"/>
            </a:solidFill>
          </a:ln>
        </p:spPr>
        <p:txBody>
          <a:bodyPr rtlCol="0" anchor="ctr" anchorCtr="1">
            <a:noAutofit/>
          </a:bodyPr>
          <a:lstStyle>
            <a:lvl1pPr marL="0" indent="0">
              <a:buNone/>
              <a:defRPr sz="1400"/>
            </a:lvl1pPr>
          </a:lstStyle>
          <a:p>
            <a:pPr lvl="0"/>
            <a:r>
              <a:rPr lang="ru-RU" noProof="0"/>
              <a:t>Вставка рисунка</a:t>
            </a:r>
            <a:endParaRPr lang="en-US" noProof="0" dirty="0"/>
          </a:p>
        </p:txBody>
      </p:sp>
    </p:spTree>
    <p:extLst>
      <p:ext uri="{BB962C8B-B14F-4D97-AF65-F5344CB8AC3E}">
        <p14:creationId xmlns:p14="http://schemas.microsoft.com/office/powerpoint/2010/main" val="394929344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General Slide">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B4EEAE8-93C8-0C47-8B72-DD211D817B50}"/>
              </a:ext>
            </a:extLst>
          </p:cNvPr>
          <p:cNvSpPr/>
          <p:nvPr userDrawn="1"/>
        </p:nvSpPr>
        <p:spPr>
          <a:xfrm>
            <a:off x="3313113" y="6456363"/>
            <a:ext cx="671195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Прямоугольник 4">
            <a:extLst>
              <a:ext uri="{FF2B5EF4-FFF2-40B4-BE49-F238E27FC236}">
                <a16:creationId xmlns:a16="http://schemas.microsoft.com/office/drawing/2014/main" id="{CA8A58EE-D8C9-2246-9437-55D4899DED04}"/>
              </a:ext>
            </a:extLst>
          </p:cNvPr>
          <p:cNvSpPr/>
          <p:nvPr userDrawn="1"/>
        </p:nvSpPr>
        <p:spPr>
          <a:xfrm>
            <a:off x="530225" y="365125"/>
            <a:ext cx="142875"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Заголовок 5"/>
          <p:cNvSpPr>
            <a:spLocks noGrp="1"/>
          </p:cNvSpPr>
          <p:nvPr>
            <p:ph type="title"/>
          </p:nvPr>
        </p:nvSpPr>
        <p:spPr>
          <a:xfrm>
            <a:off x="672942" y="365126"/>
            <a:ext cx="11003120" cy="637410"/>
          </a:xfrm>
        </p:spPr>
        <p:txBody>
          <a:bodyPr/>
          <a:lstStyle>
            <a:lvl1pPr algn="l">
              <a:defRPr>
                <a:solidFill>
                  <a:schemeClr val="tx2"/>
                </a:solidFill>
              </a:defRPr>
            </a:lvl1pPr>
          </a:lstStyle>
          <a:p>
            <a:r>
              <a:rPr lang="ru-RU"/>
              <a:t>Образец заголовка</a:t>
            </a:r>
            <a:endParaRPr lang="ru-RU" dirty="0"/>
          </a:p>
        </p:txBody>
      </p:sp>
      <p:sp>
        <p:nvSpPr>
          <p:cNvPr id="6" name="Номер слайда 12">
            <a:extLst>
              <a:ext uri="{FF2B5EF4-FFF2-40B4-BE49-F238E27FC236}">
                <a16:creationId xmlns:a16="http://schemas.microsoft.com/office/drawing/2014/main" id="{E2B09033-2560-1C41-A16B-2FBA55AB4E49}"/>
              </a:ext>
            </a:extLst>
          </p:cNvPr>
          <p:cNvSpPr>
            <a:spLocks noGrp="1"/>
          </p:cNvSpPr>
          <p:nvPr>
            <p:ph type="sldNum" sz="quarter" idx="10"/>
          </p:nvPr>
        </p:nvSpPr>
        <p:spPr/>
        <p:txBody>
          <a:bodyPr/>
          <a:lstStyle>
            <a:lvl1pPr>
              <a:defRPr/>
            </a:lvl1pPr>
          </a:lstStyle>
          <a:p>
            <a:pPr>
              <a:defRPr/>
            </a:pPr>
            <a:fld id="{35A89BA6-5856-B848-9BA1-34E13184711E}" type="slidenum">
              <a:rPr lang="ru-RU" altLang="ru-RU"/>
              <a:pPr>
                <a:defRPr/>
              </a:pPr>
              <a:t>‹#›</a:t>
            </a:fld>
            <a:endParaRPr lang="ru-RU" altLang="ru-RU"/>
          </a:p>
        </p:txBody>
      </p:sp>
    </p:spTree>
    <p:extLst>
      <p:ext uri="{BB962C8B-B14F-4D97-AF65-F5344CB8AC3E}">
        <p14:creationId xmlns:p14="http://schemas.microsoft.com/office/powerpoint/2010/main" val="122194449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42026EA1-13EB-B443-8535-A0380F260D8E}"/>
              </a:ext>
            </a:extLst>
          </p:cNvPr>
          <p:cNvSpPr/>
          <p:nvPr userDrawn="1"/>
        </p:nvSpPr>
        <p:spPr>
          <a:xfrm>
            <a:off x="530225" y="365125"/>
            <a:ext cx="142875"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омер слайда 5">
            <a:extLst>
              <a:ext uri="{FF2B5EF4-FFF2-40B4-BE49-F238E27FC236}">
                <a16:creationId xmlns:a16="http://schemas.microsoft.com/office/drawing/2014/main" id="{9698C3AD-20EA-444B-AA4E-8F6CFB026F8E}"/>
              </a:ext>
            </a:extLst>
          </p:cNvPr>
          <p:cNvSpPr>
            <a:spLocks noGrp="1"/>
          </p:cNvSpPr>
          <p:nvPr>
            <p:ph type="sldNum" sz="quarter" idx="10"/>
          </p:nvPr>
        </p:nvSpPr>
        <p:spPr/>
        <p:txBody>
          <a:bodyPr/>
          <a:lstStyle>
            <a:lvl1pPr>
              <a:defRPr>
                <a:solidFill>
                  <a:schemeClr val="accent3">
                    <a:lumMod val="75000"/>
                  </a:schemeClr>
                </a:solidFill>
              </a:defRPr>
            </a:lvl1pPr>
          </a:lstStyle>
          <a:p>
            <a:pPr>
              <a:defRPr/>
            </a:pPr>
            <a:fld id="{1E39A5B2-78A8-9A48-9E5C-4AA1B9B16C43}" type="slidenum">
              <a:rPr lang="ru-RU"/>
              <a:pPr>
                <a:defRPr/>
              </a:pPr>
              <a:t>‹#›</a:t>
            </a:fld>
            <a:endParaRPr lang="ru-RU" dirty="0"/>
          </a:p>
        </p:txBody>
      </p:sp>
    </p:spTree>
    <p:extLst>
      <p:ext uri="{BB962C8B-B14F-4D97-AF65-F5344CB8AC3E}">
        <p14:creationId xmlns:p14="http://schemas.microsoft.com/office/powerpoint/2010/main" val="1380472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96DB429-66B8-CD45-AF6B-64649366AAA2}"/>
              </a:ext>
            </a:extLst>
          </p:cNvPr>
          <p:cNvSpPr/>
          <p:nvPr userDrawn="1"/>
        </p:nvSpPr>
        <p:spPr>
          <a:xfrm>
            <a:off x="530225" y="365125"/>
            <a:ext cx="142875"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Номер слайда 3">
            <a:extLst>
              <a:ext uri="{FF2B5EF4-FFF2-40B4-BE49-F238E27FC236}">
                <a16:creationId xmlns:a16="http://schemas.microsoft.com/office/drawing/2014/main" id="{7EE37907-835B-AE49-99FE-ABE9F9555F4A}"/>
              </a:ext>
            </a:extLst>
          </p:cNvPr>
          <p:cNvSpPr>
            <a:spLocks noGrp="1"/>
          </p:cNvSpPr>
          <p:nvPr>
            <p:ph type="sldNum" sz="quarter" idx="10"/>
          </p:nvPr>
        </p:nvSpPr>
        <p:spPr/>
        <p:txBody>
          <a:bodyPr/>
          <a:lstStyle>
            <a:lvl1pPr>
              <a:defRPr>
                <a:solidFill>
                  <a:schemeClr val="accent3">
                    <a:lumMod val="75000"/>
                  </a:schemeClr>
                </a:solidFill>
              </a:defRPr>
            </a:lvl1pPr>
          </a:lstStyle>
          <a:p>
            <a:pPr>
              <a:defRPr/>
            </a:pPr>
            <a:fld id="{AA022DD0-D42B-3447-BAAC-EB3722FAFF7F}" type="slidenum">
              <a:rPr lang="ru-RU"/>
              <a:pPr>
                <a:defRPr/>
              </a:pPr>
              <a:t>‹#›</a:t>
            </a:fld>
            <a:endParaRPr lang="ru-RU" dirty="0"/>
          </a:p>
        </p:txBody>
      </p:sp>
    </p:spTree>
    <p:extLst>
      <p:ext uri="{BB962C8B-B14F-4D97-AF65-F5344CB8AC3E}">
        <p14:creationId xmlns:p14="http://schemas.microsoft.com/office/powerpoint/2010/main" val="3628912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71454" y="1628510"/>
            <a:ext cx="3708400" cy="3708400"/>
          </a:xfrm>
          <a:custGeom>
            <a:avLst/>
            <a:gdLst>
              <a:gd name="connsiteX0" fmla="*/ 1904334 w 3808668"/>
              <a:gd name="connsiteY0" fmla="*/ 0 h 3808668"/>
              <a:gd name="connsiteX1" fmla="*/ 3808668 w 3808668"/>
              <a:gd name="connsiteY1" fmla="*/ 1904334 h 3808668"/>
              <a:gd name="connsiteX2" fmla="*/ 1904334 w 3808668"/>
              <a:gd name="connsiteY2" fmla="*/ 3808668 h 3808668"/>
              <a:gd name="connsiteX3" fmla="*/ 0 w 3808668"/>
              <a:gd name="connsiteY3" fmla="*/ 1904334 h 3808668"/>
              <a:gd name="connsiteX4" fmla="*/ 1904334 w 3808668"/>
              <a:gd name="connsiteY4" fmla="*/ 0 h 380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668" h="3808668">
                <a:moveTo>
                  <a:pt x="1904334" y="0"/>
                </a:moveTo>
                <a:cubicBezTo>
                  <a:pt x="2956069" y="0"/>
                  <a:pt x="3808668" y="852599"/>
                  <a:pt x="3808668" y="1904334"/>
                </a:cubicBezTo>
                <a:cubicBezTo>
                  <a:pt x="3808668" y="2956069"/>
                  <a:pt x="2956069" y="3808668"/>
                  <a:pt x="1904334" y="3808668"/>
                </a:cubicBezTo>
                <a:cubicBezTo>
                  <a:pt x="852599" y="3808668"/>
                  <a:pt x="0" y="2956069"/>
                  <a:pt x="0" y="1904334"/>
                </a:cubicBezTo>
                <a:cubicBezTo>
                  <a:pt x="0" y="852599"/>
                  <a:pt x="852599" y="0"/>
                  <a:pt x="1904334" y="0"/>
                </a:cubicBezTo>
                <a:close/>
              </a:path>
            </a:pathLst>
          </a:custGeom>
          <a:solidFill>
            <a:schemeClr val="bg1">
              <a:lumMod val="95000"/>
            </a:schemeClr>
          </a:solidFill>
        </p:spPr>
        <p:txBody>
          <a:bodyPr anchor="ctr" anchorCtr="1">
            <a:noAutofit/>
          </a:bodyPr>
          <a:lstStyle>
            <a:lvl1pPr marL="0" indent="0">
              <a:buNone/>
              <a:defRPr sz="1400"/>
            </a:lvl1pPr>
          </a:lstStyle>
          <a:p>
            <a:pPr lvl="0"/>
            <a:r>
              <a:rPr lang="ru-RU" noProof="0"/>
              <a:t>Вставка рисунка</a:t>
            </a:r>
            <a:endParaRPr lang="en-US" noProof="0" dirty="0"/>
          </a:p>
        </p:txBody>
      </p:sp>
      <p:sp>
        <p:nvSpPr>
          <p:cNvPr id="3" name="Номер слайда 12">
            <a:extLst>
              <a:ext uri="{FF2B5EF4-FFF2-40B4-BE49-F238E27FC236}">
                <a16:creationId xmlns:a16="http://schemas.microsoft.com/office/drawing/2014/main" id="{0204EFC1-3E3B-9D4A-9964-BBE0E6DC2972}"/>
              </a:ext>
            </a:extLst>
          </p:cNvPr>
          <p:cNvSpPr>
            <a:spLocks noGrp="1"/>
          </p:cNvSpPr>
          <p:nvPr>
            <p:ph type="sldNum" sz="quarter" idx="11"/>
          </p:nvPr>
        </p:nvSpPr>
        <p:spPr/>
        <p:txBody>
          <a:bodyPr rtlCol="0"/>
          <a:lstStyle>
            <a:lvl1pPr algn="l">
              <a:defRPr sz="1400">
                <a:solidFill>
                  <a:schemeClr val="accent3">
                    <a:lumMod val="75000"/>
                  </a:schemeClr>
                </a:solidFill>
              </a:defRPr>
            </a:lvl1pPr>
          </a:lstStyle>
          <a:p>
            <a:pPr>
              <a:defRPr/>
            </a:pPr>
            <a:fld id="{B57ADB1D-428A-4543-A0A7-933D7F721234}" type="slidenum">
              <a:rPr lang="ru-RU"/>
              <a:pPr>
                <a:defRPr/>
              </a:pPr>
              <a:t>‹#›</a:t>
            </a:fld>
            <a:endParaRPr lang="ru-RU" dirty="0"/>
          </a:p>
        </p:txBody>
      </p:sp>
    </p:spTree>
    <p:extLst>
      <p:ext uri="{BB962C8B-B14F-4D97-AF65-F5344CB8AC3E}">
        <p14:creationId xmlns:p14="http://schemas.microsoft.com/office/powerpoint/2010/main" val="209803365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87A173B-4FB5-464D-B800-5ADA7093D72B}"/>
              </a:ext>
            </a:extLst>
          </p:cNvPr>
          <p:cNvSpPr/>
          <p:nvPr userDrawn="1"/>
        </p:nvSpPr>
        <p:spPr>
          <a:xfrm>
            <a:off x="530225" y="365125"/>
            <a:ext cx="142875"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Tabellenplatzhalter 2"/>
          <p:cNvSpPr>
            <a:spLocks noGrp="1"/>
          </p:cNvSpPr>
          <p:nvPr>
            <p:ph type="tbl" idx="1"/>
          </p:nvPr>
        </p:nvSpPr>
        <p:spPr>
          <a:xfrm>
            <a:off x="609600" y="1600202"/>
            <a:ext cx="10972800" cy="4525963"/>
          </a:xfrm>
          <a:prstGeom prst="rect">
            <a:avLst/>
          </a:prstGeom>
        </p:spPr>
        <p:txBody>
          <a:bodyPr/>
          <a:lstStyle/>
          <a:p>
            <a:pPr lvl="0"/>
            <a:endParaRPr lang="de-DE" noProof="0"/>
          </a:p>
        </p:txBody>
      </p:sp>
      <p:sp>
        <p:nvSpPr>
          <p:cNvPr id="5" name="Slide Number Placeholder 5">
            <a:extLst>
              <a:ext uri="{FF2B5EF4-FFF2-40B4-BE49-F238E27FC236}">
                <a16:creationId xmlns:a16="http://schemas.microsoft.com/office/drawing/2014/main" id="{FCE27D53-4EE5-3140-8E98-06EC495A0A9D}"/>
              </a:ext>
            </a:extLst>
          </p:cNvPr>
          <p:cNvSpPr>
            <a:spLocks noGrp="1"/>
          </p:cNvSpPr>
          <p:nvPr>
            <p:ph type="sldNum" sz="quarter" idx="10"/>
          </p:nvPr>
        </p:nvSpPr>
        <p:spPr/>
        <p:txBody>
          <a:bodyPr/>
          <a:lstStyle>
            <a:lvl1pPr>
              <a:defRPr/>
            </a:lvl1pPr>
          </a:lstStyle>
          <a:p>
            <a:pPr>
              <a:defRPr/>
            </a:pPr>
            <a:fld id="{01AAE163-3AA9-0746-B6C0-2070A5CD5249}" type="slidenum">
              <a:rPr lang="en-US"/>
              <a:pPr>
                <a:defRPr/>
              </a:pPr>
              <a:t>‹#›</a:t>
            </a:fld>
            <a:endParaRPr lang="en-US"/>
          </a:p>
        </p:txBody>
      </p:sp>
    </p:spTree>
    <p:extLst>
      <p:ext uri="{BB962C8B-B14F-4D97-AF65-F5344CB8AC3E}">
        <p14:creationId xmlns:p14="http://schemas.microsoft.com/office/powerpoint/2010/main" val="446645905"/>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5" name="Freeform: Shape 7">
            <a:extLst>
              <a:ext uri="{FF2B5EF4-FFF2-40B4-BE49-F238E27FC236}">
                <a16:creationId xmlns:a16="http://schemas.microsoft.com/office/drawing/2014/main" id="{1DC5EBAB-8824-6442-BF17-4B53274179FC}"/>
              </a:ext>
            </a:extLst>
          </p:cNvPr>
          <p:cNvSpPr/>
          <p:nvPr userDrawn="1"/>
        </p:nvSpPr>
        <p:spPr>
          <a:xfrm>
            <a:off x="527050" y="330200"/>
            <a:ext cx="11149013" cy="2700338"/>
          </a:xfrm>
          <a:custGeom>
            <a:avLst/>
            <a:gdLst>
              <a:gd name="connsiteX0" fmla="*/ 0 w 11551920"/>
              <a:gd name="connsiteY0" fmla="*/ 0 h 3098308"/>
              <a:gd name="connsiteX1" fmla="*/ 11551920 w 11551920"/>
              <a:gd name="connsiteY1" fmla="*/ 0 h 3098308"/>
              <a:gd name="connsiteX2" fmla="*/ 11551920 w 11551920"/>
              <a:gd name="connsiteY2" fmla="*/ 3098308 h 3098308"/>
              <a:gd name="connsiteX3" fmla="*/ 0 w 11551920"/>
              <a:gd name="connsiteY3" fmla="*/ 3098308 h 3098308"/>
            </a:gdLst>
            <a:ahLst/>
            <a:cxnLst>
              <a:cxn ang="0">
                <a:pos x="connsiteX0" y="connsiteY0"/>
              </a:cxn>
              <a:cxn ang="0">
                <a:pos x="connsiteX1" y="connsiteY1"/>
              </a:cxn>
              <a:cxn ang="0">
                <a:pos x="connsiteX2" y="connsiteY2"/>
              </a:cxn>
              <a:cxn ang="0">
                <a:pos x="connsiteX3" y="connsiteY3"/>
              </a:cxn>
            </a:cxnLst>
            <a:rect l="l" t="t" r="r" b="b"/>
            <a:pathLst>
              <a:path w="11551920" h="3098308">
                <a:moveTo>
                  <a:pt x="0" y="0"/>
                </a:moveTo>
                <a:lnTo>
                  <a:pt x="11551920" y="0"/>
                </a:lnTo>
                <a:lnTo>
                  <a:pt x="11551920" y="3098308"/>
                </a:lnTo>
                <a:lnTo>
                  <a:pt x="0" y="3098308"/>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Заголовок 2"/>
          <p:cNvSpPr>
            <a:spLocks noGrp="1"/>
          </p:cNvSpPr>
          <p:nvPr>
            <p:ph type="title"/>
          </p:nvPr>
        </p:nvSpPr>
        <p:spPr>
          <a:xfrm>
            <a:off x="529723" y="1356649"/>
            <a:ext cx="11146339" cy="637410"/>
          </a:xfrm>
        </p:spPr>
        <p:txBody>
          <a:bodyPr/>
          <a:lstStyle>
            <a:lvl1pPr algn="ctr">
              <a:defRPr>
                <a:solidFill>
                  <a:schemeClr val="bg1"/>
                </a:solidFill>
              </a:defRPr>
            </a:lvl1pPr>
          </a:lstStyle>
          <a:p>
            <a:r>
              <a:rPr lang="ru-RU"/>
              <a:t>Образец заголовка</a:t>
            </a:r>
            <a:endParaRPr lang="ru-RU" dirty="0"/>
          </a:p>
        </p:txBody>
      </p:sp>
      <p:sp>
        <p:nvSpPr>
          <p:cNvPr id="8" name="Текст 7"/>
          <p:cNvSpPr>
            <a:spLocks noGrp="1"/>
          </p:cNvSpPr>
          <p:nvPr>
            <p:ph type="body" sz="quarter" idx="10"/>
          </p:nvPr>
        </p:nvSpPr>
        <p:spPr>
          <a:xfrm>
            <a:off x="540610" y="3373915"/>
            <a:ext cx="5265737" cy="2795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Текст 7"/>
          <p:cNvSpPr>
            <a:spLocks noGrp="1"/>
          </p:cNvSpPr>
          <p:nvPr>
            <p:ph type="body" sz="quarter" idx="11"/>
          </p:nvPr>
        </p:nvSpPr>
        <p:spPr>
          <a:xfrm>
            <a:off x="6410325" y="3373915"/>
            <a:ext cx="5265737" cy="2795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12">
            <a:extLst>
              <a:ext uri="{FF2B5EF4-FFF2-40B4-BE49-F238E27FC236}">
                <a16:creationId xmlns:a16="http://schemas.microsoft.com/office/drawing/2014/main" id="{CF7CCCD2-6AF1-4140-B1D7-6512B799724E}"/>
              </a:ext>
            </a:extLst>
          </p:cNvPr>
          <p:cNvSpPr>
            <a:spLocks noGrp="1"/>
          </p:cNvSpPr>
          <p:nvPr>
            <p:ph type="sldNum" sz="quarter" idx="12"/>
          </p:nvPr>
        </p:nvSpPr>
        <p:spPr/>
        <p:txBody>
          <a:bodyPr/>
          <a:lstStyle>
            <a:lvl1pPr>
              <a:defRPr/>
            </a:lvl1pPr>
          </a:lstStyle>
          <a:p>
            <a:pPr>
              <a:defRPr/>
            </a:pPr>
            <a:fld id="{56D3292B-5A4F-F34D-AF60-C8204700D196}" type="slidenum">
              <a:rPr lang="ru-RU" altLang="ru-RU"/>
              <a:pPr>
                <a:defRPr/>
              </a:pPr>
              <a:t>‹#›</a:t>
            </a:fld>
            <a:endParaRPr lang="ru-RU" altLang="ru-RU"/>
          </a:p>
        </p:txBody>
      </p:sp>
    </p:spTree>
    <p:extLst>
      <p:ext uri="{BB962C8B-B14F-4D97-AF65-F5344CB8AC3E}">
        <p14:creationId xmlns:p14="http://schemas.microsoft.com/office/powerpoint/2010/main" val="193689768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73953BB-3424-4E8C-9CAB-B5ABEFD7CBA3}"/>
              </a:ext>
            </a:extLst>
          </p:cNvPr>
          <p:cNvSpPr>
            <a:spLocks noGrp="1"/>
          </p:cNvSpPr>
          <p:nvPr>
            <p:ph type="sldNum" sz="quarter" idx="10"/>
          </p:nvPr>
        </p:nvSpPr>
        <p:spPr>
          <a:xfrm>
            <a:off x="11285035" y="6293239"/>
            <a:ext cx="818830" cy="399920"/>
          </a:xfrm>
        </p:spPr>
        <p:txBody>
          <a:bodyPr/>
          <a:lstStyle>
            <a:lvl1pPr algn="ctr">
              <a:defRPr>
                <a:solidFill>
                  <a:schemeClr val="accent3">
                    <a:lumMod val="75000"/>
                  </a:schemeClr>
                </a:solidFill>
              </a:defRPr>
            </a:lvl1pPr>
          </a:lstStyle>
          <a:p>
            <a:pPr>
              <a:defRPr/>
            </a:pPr>
            <a:fld id="{A366BBD6-F71C-4601-9037-1842C89013E2}" type="slidenum">
              <a:rPr lang="en-US" smtClean="0"/>
              <a:pPr>
                <a:defRPr/>
              </a:pPr>
              <a:t>‹#›</a:t>
            </a:fld>
            <a:endParaRPr lang="en-US"/>
          </a:p>
        </p:txBody>
      </p:sp>
    </p:spTree>
    <p:extLst>
      <p:ext uri="{BB962C8B-B14F-4D97-AF65-F5344CB8AC3E}">
        <p14:creationId xmlns:p14="http://schemas.microsoft.com/office/powerpoint/2010/main" val="31294211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5" name="Freeform: Shape 7">
            <a:extLst>
              <a:ext uri="{FF2B5EF4-FFF2-40B4-BE49-F238E27FC236}">
                <a16:creationId xmlns:a16="http://schemas.microsoft.com/office/drawing/2014/main" id="{CDABE864-4219-4849-A01A-439479716D6C}"/>
              </a:ext>
            </a:extLst>
          </p:cNvPr>
          <p:cNvSpPr/>
          <p:nvPr userDrawn="1"/>
        </p:nvSpPr>
        <p:spPr>
          <a:xfrm>
            <a:off x="527050" y="330200"/>
            <a:ext cx="11149013" cy="2700338"/>
          </a:xfrm>
          <a:custGeom>
            <a:avLst/>
            <a:gdLst>
              <a:gd name="connsiteX0" fmla="*/ 0 w 11551920"/>
              <a:gd name="connsiteY0" fmla="*/ 0 h 3098308"/>
              <a:gd name="connsiteX1" fmla="*/ 11551920 w 11551920"/>
              <a:gd name="connsiteY1" fmla="*/ 0 h 3098308"/>
              <a:gd name="connsiteX2" fmla="*/ 11551920 w 11551920"/>
              <a:gd name="connsiteY2" fmla="*/ 3098308 h 3098308"/>
              <a:gd name="connsiteX3" fmla="*/ 0 w 11551920"/>
              <a:gd name="connsiteY3" fmla="*/ 3098308 h 3098308"/>
            </a:gdLst>
            <a:ahLst/>
            <a:cxnLst>
              <a:cxn ang="0">
                <a:pos x="connsiteX0" y="connsiteY0"/>
              </a:cxn>
              <a:cxn ang="0">
                <a:pos x="connsiteX1" y="connsiteY1"/>
              </a:cxn>
              <a:cxn ang="0">
                <a:pos x="connsiteX2" y="connsiteY2"/>
              </a:cxn>
              <a:cxn ang="0">
                <a:pos x="connsiteX3" y="connsiteY3"/>
              </a:cxn>
            </a:cxnLst>
            <a:rect l="l" t="t" r="r" b="b"/>
            <a:pathLst>
              <a:path w="11551920" h="3098308">
                <a:moveTo>
                  <a:pt x="0" y="0"/>
                </a:moveTo>
                <a:lnTo>
                  <a:pt x="11551920" y="0"/>
                </a:lnTo>
                <a:lnTo>
                  <a:pt x="11551920" y="3098308"/>
                </a:lnTo>
                <a:lnTo>
                  <a:pt x="0" y="3098308"/>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36">
            <a:extLst>
              <a:ext uri="{FF2B5EF4-FFF2-40B4-BE49-F238E27FC236}">
                <a16:creationId xmlns:a16="http://schemas.microsoft.com/office/drawing/2014/main" id="{113F1072-65BF-2E42-B357-77A460D97834}"/>
              </a:ext>
            </a:extLst>
          </p:cNvPr>
          <p:cNvCxnSpPr>
            <a:cxnSpLocks/>
          </p:cNvCxnSpPr>
          <p:nvPr userDrawn="1"/>
        </p:nvCxnSpPr>
        <p:spPr>
          <a:xfrm>
            <a:off x="3152775" y="3497263"/>
            <a:ext cx="0" cy="24479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Заголовок 2"/>
          <p:cNvSpPr>
            <a:spLocks noGrp="1"/>
          </p:cNvSpPr>
          <p:nvPr>
            <p:ph type="title"/>
          </p:nvPr>
        </p:nvSpPr>
        <p:spPr>
          <a:xfrm>
            <a:off x="529723" y="1356649"/>
            <a:ext cx="11146339" cy="637410"/>
          </a:xfrm>
        </p:spPr>
        <p:txBody>
          <a:bodyPr/>
          <a:lstStyle>
            <a:lvl1pPr algn="ctr">
              <a:defRPr>
                <a:solidFill>
                  <a:schemeClr val="bg1"/>
                </a:solidFill>
              </a:defRPr>
            </a:lvl1pPr>
          </a:lstStyle>
          <a:p>
            <a:r>
              <a:rPr lang="ru-RU"/>
              <a:t>Образец заголовка</a:t>
            </a:r>
            <a:endParaRPr lang="ru-RU" dirty="0"/>
          </a:p>
        </p:txBody>
      </p:sp>
      <p:sp>
        <p:nvSpPr>
          <p:cNvPr id="9" name="Текст 7"/>
          <p:cNvSpPr>
            <a:spLocks noGrp="1"/>
          </p:cNvSpPr>
          <p:nvPr>
            <p:ph type="body" sz="quarter" idx="11"/>
          </p:nvPr>
        </p:nvSpPr>
        <p:spPr>
          <a:xfrm>
            <a:off x="3580486" y="3429000"/>
            <a:ext cx="8095576" cy="2700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Текст 7"/>
          <p:cNvSpPr>
            <a:spLocks noGrp="1"/>
          </p:cNvSpPr>
          <p:nvPr>
            <p:ph type="body" sz="quarter" idx="12"/>
          </p:nvPr>
        </p:nvSpPr>
        <p:spPr>
          <a:xfrm>
            <a:off x="527089" y="3429000"/>
            <a:ext cx="2535600" cy="270000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Номер слайда 12">
            <a:extLst>
              <a:ext uri="{FF2B5EF4-FFF2-40B4-BE49-F238E27FC236}">
                <a16:creationId xmlns:a16="http://schemas.microsoft.com/office/drawing/2014/main" id="{FDAC2EE5-9D9C-1648-83BC-EABF9B22B112}"/>
              </a:ext>
            </a:extLst>
          </p:cNvPr>
          <p:cNvSpPr>
            <a:spLocks noGrp="1"/>
          </p:cNvSpPr>
          <p:nvPr>
            <p:ph type="sldNum" sz="quarter" idx="13"/>
          </p:nvPr>
        </p:nvSpPr>
        <p:spPr/>
        <p:txBody>
          <a:bodyPr/>
          <a:lstStyle>
            <a:lvl1pPr>
              <a:defRPr/>
            </a:lvl1pPr>
          </a:lstStyle>
          <a:p>
            <a:pPr>
              <a:defRPr/>
            </a:pPr>
            <a:fld id="{D0DB4CA2-7594-EE43-8CED-F086607ED5CD}" type="slidenum">
              <a:rPr lang="ru-RU" altLang="ru-RU"/>
              <a:pPr>
                <a:defRPr/>
              </a:pPr>
              <a:t>‹#›</a:t>
            </a:fld>
            <a:endParaRPr lang="ru-RU" altLang="ru-RU"/>
          </a:p>
        </p:txBody>
      </p:sp>
    </p:spTree>
    <p:extLst>
      <p:ext uri="{BB962C8B-B14F-4D97-AF65-F5344CB8AC3E}">
        <p14:creationId xmlns:p14="http://schemas.microsoft.com/office/powerpoint/2010/main" val="24170547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4" name="Freeform: Shape 7">
            <a:extLst>
              <a:ext uri="{FF2B5EF4-FFF2-40B4-BE49-F238E27FC236}">
                <a16:creationId xmlns:a16="http://schemas.microsoft.com/office/drawing/2014/main" id="{CC43785D-1556-B64F-89E3-D9FE705C4DB7}"/>
              </a:ext>
            </a:extLst>
          </p:cNvPr>
          <p:cNvSpPr/>
          <p:nvPr userDrawn="1"/>
        </p:nvSpPr>
        <p:spPr>
          <a:xfrm>
            <a:off x="527050" y="2005013"/>
            <a:ext cx="11149013" cy="2700337"/>
          </a:xfrm>
          <a:custGeom>
            <a:avLst/>
            <a:gdLst>
              <a:gd name="connsiteX0" fmla="*/ 0 w 11551920"/>
              <a:gd name="connsiteY0" fmla="*/ 0 h 3098308"/>
              <a:gd name="connsiteX1" fmla="*/ 11551920 w 11551920"/>
              <a:gd name="connsiteY1" fmla="*/ 0 h 3098308"/>
              <a:gd name="connsiteX2" fmla="*/ 11551920 w 11551920"/>
              <a:gd name="connsiteY2" fmla="*/ 3098308 h 3098308"/>
              <a:gd name="connsiteX3" fmla="*/ 0 w 11551920"/>
              <a:gd name="connsiteY3" fmla="*/ 3098308 h 3098308"/>
            </a:gdLst>
            <a:ahLst/>
            <a:cxnLst>
              <a:cxn ang="0">
                <a:pos x="connsiteX0" y="connsiteY0"/>
              </a:cxn>
              <a:cxn ang="0">
                <a:pos x="connsiteX1" y="connsiteY1"/>
              </a:cxn>
              <a:cxn ang="0">
                <a:pos x="connsiteX2" y="connsiteY2"/>
              </a:cxn>
              <a:cxn ang="0">
                <a:pos x="connsiteX3" y="connsiteY3"/>
              </a:cxn>
            </a:cxnLst>
            <a:rect l="l" t="t" r="r" b="b"/>
            <a:pathLst>
              <a:path w="11551920" h="3098308">
                <a:moveTo>
                  <a:pt x="0" y="0"/>
                </a:moveTo>
                <a:lnTo>
                  <a:pt x="11551920" y="0"/>
                </a:lnTo>
                <a:lnTo>
                  <a:pt x="11551920" y="3098308"/>
                </a:lnTo>
                <a:lnTo>
                  <a:pt x="0" y="3098308"/>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Заголовок 2"/>
          <p:cNvSpPr>
            <a:spLocks noGrp="1"/>
          </p:cNvSpPr>
          <p:nvPr>
            <p:ph type="title"/>
          </p:nvPr>
        </p:nvSpPr>
        <p:spPr>
          <a:xfrm>
            <a:off x="529723" y="3031213"/>
            <a:ext cx="11146339" cy="637410"/>
          </a:xfrm>
        </p:spPr>
        <p:txBody>
          <a:bodyPr/>
          <a:lstStyle>
            <a:lvl1pPr algn="ctr">
              <a:defRPr>
                <a:solidFill>
                  <a:schemeClr val="bg1"/>
                </a:solidFill>
              </a:defRPr>
            </a:lvl1pPr>
          </a:lstStyle>
          <a:p>
            <a:r>
              <a:rPr lang="ru-RU"/>
              <a:t>Образец заголовка</a:t>
            </a:r>
            <a:endParaRPr lang="ru-RU" dirty="0"/>
          </a:p>
        </p:txBody>
      </p:sp>
      <p:sp>
        <p:nvSpPr>
          <p:cNvPr id="5" name="Номер слайда 12">
            <a:extLst>
              <a:ext uri="{FF2B5EF4-FFF2-40B4-BE49-F238E27FC236}">
                <a16:creationId xmlns:a16="http://schemas.microsoft.com/office/drawing/2014/main" id="{0978DF69-3197-334C-9D07-23A0099ECDEB}"/>
              </a:ext>
            </a:extLst>
          </p:cNvPr>
          <p:cNvSpPr>
            <a:spLocks noGrp="1"/>
          </p:cNvSpPr>
          <p:nvPr>
            <p:ph type="sldNum" sz="quarter" idx="10"/>
          </p:nvPr>
        </p:nvSpPr>
        <p:spPr/>
        <p:txBody>
          <a:bodyPr/>
          <a:lstStyle>
            <a:lvl1pPr>
              <a:defRPr/>
            </a:lvl1pPr>
          </a:lstStyle>
          <a:p>
            <a:pPr>
              <a:defRPr/>
            </a:pPr>
            <a:fld id="{12ED567D-3615-514C-B8B8-51A6FB91D999}" type="slidenum">
              <a:rPr lang="ru-RU" altLang="ru-RU"/>
              <a:pPr>
                <a:defRPr/>
              </a:pPr>
              <a:t>‹#›</a:t>
            </a:fld>
            <a:endParaRPr lang="ru-RU" altLang="ru-RU"/>
          </a:p>
        </p:txBody>
      </p:sp>
    </p:spTree>
    <p:extLst>
      <p:ext uri="{BB962C8B-B14F-4D97-AF65-F5344CB8AC3E}">
        <p14:creationId xmlns:p14="http://schemas.microsoft.com/office/powerpoint/2010/main" val="142518364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19C44C7-BB33-394A-995B-050A76609B65}"/>
              </a:ext>
            </a:extLst>
          </p:cNvPr>
          <p:cNvSpPr/>
          <p:nvPr userDrawn="1"/>
        </p:nvSpPr>
        <p:spPr>
          <a:xfrm>
            <a:off x="530225" y="365125"/>
            <a:ext cx="142875"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Заголовок 5"/>
          <p:cNvSpPr>
            <a:spLocks noGrp="1"/>
          </p:cNvSpPr>
          <p:nvPr>
            <p:ph type="title"/>
          </p:nvPr>
        </p:nvSpPr>
        <p:spPr>
          <a:xfrm>
            <a:off x="672942" y="365126"/>
            <a:ext cx="11003120" cy="637410"/>
          </a:xfrm>
        </p:spPr>
        <p:txBody>
          <a:bodyPr/>
          <a:lstStyle>
            <a:lvl1pPr algn="l">
              <a:defRPr>
                <a:solidFill>
                  <a:schemeClr val="tx2"/>
                </a:solidFill>
              </a:defRPr>
            </a:lvl1pPr>
          </a:lstStyle>
          <a:p>
            <a:r>
              <a:rPr lang="ru-RU"/>
              <a:t>Образец заголовка</a:t>
            </a:r>
            <a:endParaRPr lang="ru-RU" dirty="0"/>
          </a:p>
        </p:txBody>
      </p:sp>
      <p:sp>
        <p:nvSpPr>
          <p:cNvPr id="4" name="Номер слайда 12">
            <a:extLst>
              <a:ext uri="{FF2B5EF4-FFF2-40B4-BE49-F238E27FC236}">
                <a16:creationId xmlns:a16="http://schemas.microsoft.com/office/drawing/2014/main" id="{6F887E8A-F15A-5345-93BB-9F259C7D9929}"/>
              </a:ext>
            </a:extLst>
          </p:cNvPr>
          <p:cNvSpPr>
            <a:spLocks noGrp="1"/>
          </p:cNvSpPr>
          <p:nvPr>
            <p:ph type="sldNum" sz="quarter" idx="10"/>
          </p:nvPr>
        </p:nvSpPr>
        <p:spPr/>
        <p:txBody>
          <a:bodyPr/>
          <a:lstStyle>
            <a:lvl1pPr>
              <a:defRPr/>
            </a:lvl1pPr>
          </a:lstStyle>
          <a:p>
            <a:pPr>
              <a:defRPr/>
            </a:pPr>
            <a:fld id="{03099E9F-A439-5943-B9D6-32068FBBD278}" type="slidenum">
              <a:rPr lang="ru-RU" altLang="ru-RU"/>
              <a:pPr>
                <a:defRPr/>
              </a:pPr>
              <a:t>‹#›</a:t>
            </a:fld>
            <a:endParaRPr lang="ru-RU" altLang="ru-RU"/>
          </a:p>
        </p:txBody>
      </p:sp>
    </p:spTree>
    <p:extLst>
      <p:ext uri="{BB962C8B-B14F-4D97-AF65-F5344CB8AC3E}">
        <p14:creationId xmlns:p14="http://schemas.microsoft.com/office/powerpoint/2010/main" val="159419566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8713DC8E-31C8-B945-8A50-201598567E03}"/>
              </a:ext>
            </a:extLst>
          </p:cNvPr>
          <p:cNvSpPr/>
          <p:nvPr userDrawn="1"/>
        </p:nvSpPr>
        <p:spPr>
          <a:xfrm>
            <a:off x="530225" y="365125"/>
            <a:ext cx="142875"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Заголовок 5"/>
          <p:cNvSpPr>
            <a:spLocks noGrp="1"/>
          </p:cNvSpPr>
          <p:nvPr>
            <p:ph type="title"/>
          </p:nvPr>
        </p:nvSpPr>
        <p:spPr>
          <a:xfrm>
            <a:off x="672942" y="365126"/>
            <a:ext cx="11003120" cy="637410"/>
          </a:xfrm>
        </p:spPr>
        <p:txBody>
          <a:bodyPr/>
          <a:lstStyle>
            <a:lvl1pPr algn="l">
              <a:defRPr>
                <a:solidFill>
                  <a:schemeClr val="tx2"/>
                </a:solidFill>
              </a:defRPr>
            </a:lvl1pPr>
          </a:lstStyle>
          <a:p>
            <a:r>
              <a:rPr lang="ru-RU"/>
              <a:t>Образец заголовка</a:t>
            </a:r>
            <a:endParaRPr lang="ru-RU" dirty="0"/>
          </a:p>
        </p:txBody>
      </p:sp>
      <p:sp>
        <p:nvSpPr>
          <p:cNvPr id="3" name="Объект 2"/>
          <p:cNvSpPr>
            <a:spLocks noGrp="1"/>
          </p:cNvSpPr>
          <p:nvPr>
            <p:ph sz="quarter" idx="10"/>
          </p:nvPr>
        </p:nvSpPr>
        <p:spPr>
          <a:xfrm>
            <a:off x="546247" y="1398588"/>
            <a:ext cx="5265738" cy="47815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Объект 2"/>
          <p:cNvSpPr>
            <a:spLocks noGrp="1"/>
          </p:cNvSpPr>
          <p:nvPr>
            <p:ph sz="quarter" idx="11"/>
          </p:nvPr>
        </p:nvSpPr>
        <p:spPr>
          <a:xfrm>
            <a:off x="6433082" y="1398588"/>
            <a:ext cx="5265738" cy="47815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Номер слайда 12">
            <a:extLst>
              <a:ext uri="{FF2B5EF4-FFF2-40B4-BE49-F238E27FC236}">
                <a16:creationId xmlns:a16="http://schemas.microsoft.com/office/drawing/2014/main" id="{46DEAA74-8E94-2347-BEF0-FBC185B0D194}"/>
              </a:ext>
            </a:extLst>
          </p:cNvPr>
          <p:cNvSpPr>
            <a:spLocks noGrp="1"/>
          </p:cNvSpPr>
          <p:nvPr>
            <p:ph type="sldNum" sz="quarter" idx="12"/>
          </p:nvPr>
        </p:nvSpPr>
        <p:spPr/>
        <p:txBody>
          <a:bodyPr/>
          <a:lstStyle>
            <a:lvl1pPr>
              <a:defRPr/>
            </a:lvl1pPr>
          </a:lstStyle>
          <a:p>
            <a:pPr>
              <a:defRPr/>
            </a:pPr>
            <a:fld id="{2D0F3095-11BC-C144-90AB-E7E9593FD161}" type="slidenum">
              <a:rPr lang="ru-RU" altLang="ru-RU"/>
              <a:pPr>
                <a:defRPr/>
              </a:pPr>
              <a:t>‹#›</a:t>
            </a:fld>
            <a:endParaRPr lang="ru-RU" altLang="ru-RU"/>
          </a:p>
        </p:txBody>
      </p:sp>
    </p:spTree>
    <p:extLst>
      <p:ext uri="{BB962C8B-B14F-4D97-AF65-F5344CB8AC3E}">
        <p14:creationId xmlns:p14="http://schemas.microsoft.com/office/powerpoint/2010/main" val="108677096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D771FB1C-606C-4541-A18E-6B23FDF552B2}"/>
              </a:ext>
            </a:extLst>
          </p:cNvPr>
          <p:cNvSpPr/>
          <p:nvPr userDrawn="1"/>
        </p:nvSpPr>
        <p:spPr>
          <a:xfrm>
            <a:off x="530225" y="365125"/>
            <a:ext cx="142875"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Заголовок 5"/>
          <p:cNvSpPr>
            <a:spLocks noGrp="1"/>
          </p:cNvSpPr>
          <p:nvPr>
            <p:ph type="title"/>
          </p:nvPr>
        </p:nvSpPr>
        <p:spPr>
          <a:xfrm>
            <a:off x="672942" y="365126"/>
            <a:ext cx="11003120" cy="637410"/>
          </a:xfrm>
        </p:spPr>
        <p:txBody>
          <a:bodyPr/>
          <a:lstStyle>
            <a:lvl1pPr algn="l">
              <a:defRPr>
                <a:solidFill>
                  <a:schemeClr val="tx2"/>
                </a:solidFill>
              </a:defRPr>
            </a:lvl1pPr>
          </a:lstStyle>
          <a:p>
            <a:r>
              <a:rPr lang="ru-RU"/>
              <a:t>Образец заголовка</a:t>
            </a:r>
            <a:endParaRPr lang="ru-RU" dirty="0"/>
          </a:p>
        </p:txBody>
      </p:sp>
      <p:sp>
        <p:nvSpPr>
          <p:cNvPr id="3" name="Объект 2"/>
          <p:cNvSpPr>
            <a:spLocks noGrp="1"/>
          </p:cNvSpPr>
          <p:nvPr>
            <p:ph sz="quarter" idx="10"/>
          </p:nvPr>
        </p:nvSpPr>
        <p:spPr>
          <a:xfrm>
            <a:off x="546247" y="1398588"/>
            <a:ext cx="3474910" cy="47815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Объект 2"/>
          <p:cNvSpPr>
            <a:spLocks noGrp="1"/>
          </p:cNvSpPr>
          <p:nvPr>
            <p:ph sz="quarter" idx="11"/>
          </p:nvPr>
        </p:nvSpPr>
        <p:spPr>
          <a:xfrm>
            <a:off x="4358545" y="1398588"/>
            <a:ext cx="3474910" cy="47815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1" name="Объект 2"/>
          <p:cNvSpPr>
            <a:spLocks noGrp="1"/>
          </p:cNvSpPr>
          <p:nvPr>
            <p:ph sz="quarter" idx="12"/>
          </p:nvPr>
        </p:nvSpPr>
        <p:spPr>
          <a:xfrm>
            <a:off x="8170843" y="1398588"/>
            <a:ext cx="3474910" cy="47815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Номер слайда 12">
            <a:extLst>
              <a:ext uri="{FF2B5EF4-FFF2-40B4-BE49-F238E27FC236}">
                <a16:creationId xmlns:a16="http://schemas.microsoft.com/office/drawing/2014/main" id="{27CA25CD-ECC9-8F4E-8FC4-CD86164674CA}"/>
              </a:ext>
            </a:extLst>
          </p:cNvPr>
          <p:cNvSpPr>
            <a:spLocks noGrp="1"/>
          </p:cNvSpPr>
          <p:nvPr>
            <p:ph type="sldNum" sz="quarter" idx="13"/>
          </p:nvPr>
        </p:nvSpPr>
        <p:spPr/>
        <p:txBody>
          <a:bodyPr/>
          <a:lstStyle>
            <a:lvl1pPr>
              <a:defRPr/>
            </a:lvl1pPr>
          </a:lstStyle>
          <a:p>
            <a:pPr>
              <a:defRPr/>
            </a:pPr>
            <a:fld id="{2D6C5D32-5D70-D344-B1B1-1261B2301BC7}" type="slidenum">
              <a:rPr lang="ru-RU" altLang="ru-RU"/>
              <a:pPr>
                <a:defRPr/>
              </a:pPr>
              <a:t>‹#›</a:t>
            </a:fld>
            <a:endParaRPr lang="ru-RU" altLang="ru-RU"/>
          </a:p>
        </p:txBody>
      </p:sp>
    </p:spTree>
    <p:extLst>
      <p:ext uri="{BB962C8B-B14F-4D97-AF65-F5344CB8AC3E}">
        <p14:creationId xmlns:p14="http://schemas.microsoft.com/office/powerpoint/2010/main" val="314638910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88B1E088-073D-824D-A73D-01EFFADBEF28}"/>
              </a:ext>
            </a:extLst>
          </p:cNvPr>
          <p:cNvSpPr/>
          <p:nvPr userDrawn="1"/>
        </p:nvSpPr>
        <p:spPr>
          <a:xfrm>
            <a:off x="3313113" y="6456363"/>
            <a:ext cx="4818062"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Прямоугольник 5">
            <a:extLst>
              <a:ext uri="{FF2B5EF4-FFF2-40B4-BE49-F238E27FC236}">
                <a16:creationId xmlns:a16="http://schemas.microsoft.com/office/drawing/2014/main" id="{E556B184-5B3F-444E-BB84-16C3541DB958}"/>
              </a:ext>
            </a:extLst>
          </p:cNvPr>
          <p:cNvSpPr/>
          <p:nvPr userDrawn="1"/>
        </p:nvSpPr>
        <p:spPr>
          <a:xfrm>
            <a:off x="530225" y="365125"/>
            <a:ext cx="142875" cy="639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Picture Placeholder 7"/>
          <p:cNvSpPr>
            <a:spLocks noGrp="1"/>
          </p:cNvSpPr>
          <p:nvPr>
            <p:ph type="pic" sz="quarter" idx="14"/>
          </p:nvPr>
        </p:nvSpPr>
        <p:spPr>
          <a:xfrm>
            <a:off x="6513952" y="0"/>
            <a:ext cx="5678048" cy="6858000"/>
          </a:xfrm>
          <a:custGeom>
            <a:avLst/>
            <a:gdLst>
              <a:gd name="connsiteX0" fmla="*/ 0 w 5678048"/>
              <a:gd name="connsiteY0" fmla="*/ 0 h 6858000"/>
              <a:gd name="connsiteX1" fmla="*/ 5678048 w 5678048"/>
              <a:gd name="connsiteY1" fmla="*/ 0 h 6858000"/>
              <a:gd name="connsiteX2" fmla="*/ 5678048 w 5678048"/>
              <a:gd name="connsiteY2" fmla="*/ 6858000 h 6858000"/>
              <a:gd name="connsiteX3" fmla="*/ 1376084 w 5678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78048" h="6858000">
                <a:moveTo>
                  <a:pt x="0" y="0"/>
                </a:moveTo>
                <a:lnTo>
                  <a:pt x="5678048" y="0"/>
                </a:lnTo>
                <a:lnTo>
                  <a:pt x="5678048" y="6858000"/>
                </a:lnTo>
                <a:lnTo>
                  <a:pt x="1376084" y="6858000"/>
                </a:lnTo>
                <a:close/>
              </a:path>
            </a:pathLst>
          </a:custGeom>
          <a:solidFill>
            <a:schemeClr val="bg1">
              <a:lumMod val="95000"/>
            </a:schemeClr>
          </a:solidFill>
        </p:spPr>
        <p:txBody>
          <a:bodyPr rtlCol="0" anchor="ctr" anchorCtr="1">
            <a:noAutofit/>
          </a:bodyPr>
          <a:lstStyle>
            <a:lvl1pPr marL="0" indent="0" algn="ctr">
              <a:buFontTx/>
              <a:buNone/>
              <a:defRPr sz="1600" b="0"/>
            </a:lvl1pPr>
          </a:lstStyle>
          <a:p>
            <a:pPr lvl="0"/>
            <a:r>
              <a:rPr lang="ru-RU" noProof="0"/>
              <a:t>Вставка рисунка</a:t>
            </a:r>
            <a:endParaRPr lang="en-US" noProof="0"/>
          </a:p>
        </p:txBody>
      </p:sp>
      <p:sp>
        <p:nvSpPr>
          <p:cNvPr id="3" name="Заголовок 2"/>
          <p:cNvSpPr>
            <a:spLocks noGrp="1"/>
          </p:cNvSpPr>
          <p:nvPr>
            <p:ph type="title"/>
          </p:nvPr>
        </p:nvSpPr>
        <p:spPr>
          <a:xfrm>
            <a:off x="672942" y="365126"/>
            <a:ext cx="5423058" cy="637410"/>
          </a:xfrm>
        </p:spPr>
        <p:txBody>
          <a:bodyPr/>
          <a:lstStyle>
            <a:lvl1pPr>
              <a:defRPr>
                <a:solidFill>
                  <a:schemeClr val="bg2"/>
                </a:solidFill>
              </a:defRPr>
            </a:lvl1pPr>
          </a:lstStyle>
          <a:p>
            <a:r>
              <a:rPr lang="ru-RU"/>
              <a:t>Образец заголовка</a:t>
            </a:r>
            <a:endParaRPr lang="ru-RU" dirty="0"/>
          </a:p>
        </p:txBody>
      </p:sp>
      <p:sp>
        <p:nvSpPr>
          <p:cNvPr id="7" name="Текст 6"/>
          <p:cNvSpPr>
            <a:spLocks noGrp="1"/>
          </p:cNvSpPr>
          <p:nvPr>
            <p:ph type="body" sz="quarter" idx="15"/>
          </p:nvPr>
        </p:nvSpPr>
        <p:spPr>
          <a:xfrm>
            <a:off x="530225" y="1222375"/>
            <a:ext cx="5565775" cy="49768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Slide Number Placeholder 5">
            <a:extLst>
              <a:ext uri="{FF2B5EF4-FFF2-40B4-BE49-F238E27FC236}">
                <a16:creationId xmlns:a16="http://schemas.microsoft.com/office/drawing/2014/main" id="{89723A37-0B18-D749-9721-9994769B8AF5}"/>
              </a:ext>
            </a:extLst>
          </p:cNvPr>
          <p:cNvSpPr>
            <a:spLocks noGrp="1"/>
          </p:cNvSpPr>
          <p:nvPr>
            <p:ph type="sldNum" sz="quarter" idx="16"/>
          </p:nvPr>
        </p:nvSpPr>
        <p:spPr>
          <a:xfrm>
            <a:off x="10325100" y="6456363"/>
            <a:ext cx="1028700" cy="365125"/>
          </a:xfrm>
        </p:spPr>
        <p:txBody>
          <a:bodyPr/>
          <a:lstStyle>
            <a:lvl1pPr algn="r">
              <a:defRPr>
                <a:solidFill>
                  <a:schemeClr val="bg1"/>
                </a:solidFill>
              </a:defRPr>
            </a:lvl1pPr>
          </a:lstStyle>
          <a:p>
            <a:pPr>
              <a:defRPr/>
            </a:pPr>
            <a:fld id="{F24A3BB8-D162-8C41-BADA-A963DE07BFBC}" type="slidenum">
              <a:rPr lang="en-US" altLang="ru-RU"/>
              <a:pPr>
                <a:defRPr/>
              </a:pPr>
              <a:t>‹#›</a:t>
            </a:fld>
            <a:endParaRPr lang="en-US" altLang="ru-RU"/>
          </a:p>
        </p:txBody>
      </p:sp>
    </p:spTree>
    <p:extLst>
      <p:ext uri="{BB962C8B-B14F-4D97-AF65-F5344CB8AC3E}">
        <p14:creationId xmlns:p14="http://schemas.microsoft.com/office/powerpoint/2010/main" val="278858251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
        <p:nvSpPr>
          <p:cNvPr id="2" name="Номер слайда 12">
            <a:extLst>
              <a:ext uri="{FF2B5EF4-FFF2-40B4-BE49-F238E27FC236}">
                <a16:creationId xmlns:a16="http://schemas.microsoft.com/office/drawing/2014/main" id="{614DDF37-B896-6F48-B25F-7E764C1483F9}"/>
              </a:ext>
            </a:extLst>
          </p:cNvPr>
          <p:cNvSpPr>
            <a:spLocks noGrp="1"/>
          </p:cNvSpPr>
          <p:nvPr>
            <p:ph type="sldNum" sz="quarter" idx="10"/>
          </p:nvPr>
        </p:nvSpPr>
        <p:spPr/>
        <p:txBody>
          <a:bodyPr/>
          <a:lstStyle>
            <a:lvl1pPr>
              <a:defRPr/>
            </a:lvl1pPr>
          </a:lstStyle>
          <a:p>
            <a:pPr>
              <a:defRPr/>
            </a:pPr>
            <a:fld id="{5DE9CE74-B9FD-0B4D-8416-47B2859FE82C}" type="slidenum">
              <a:rPr lang="ru-RU" altLang="ru-RU"/>
              <a:pPr>
                <a:defRPr/>
              </a:pPr>
              <a:t>‹#›</a:t>
            </a:fld>
            <a:endParaRPr lang="ru-RU" altLang="ru-RU"/>
          </a:p>
        </p:txBody>
      </p:sp>
    </p:spTree>
    <p:extLst>
      <p:ext uri="{BB962C8B-B14F-4D97-AF65-F5344CB8AC3E}">
        <p14:creationId xmlns:p14="http://schemas.microsoft.com/office/powerpoint/2010/main" val="71305741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48F523-B002-354B-92ED-E19CA518B0C8}"/>
              </a:ext>
            </a:extLst>
          </p:cNvPr>
          <p:cNvSpPr>
            <a:spLocks noGrp="1" noChangeArrowheads="1"/>
          </p:cNvSpPr>
          <p:nvPr>
            <p:ph type="title"/>
          </p:nvPr>
        </p:nvSpPr>
        <p:spPr bwMode="auto">
          <a:xfrm>
            <a:off x="530225" y="365125"/>
            <a:ext cx="111458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a:t>CLICK TO EDIT MASTER TITLE STYLE</a:t>
            </a:r>
          </a:p>
        </p:txBody>
      </p:sp>
      <p:sp>
        <p:nvSpPr>
          <p:cNvPr id="1027" name="Text Placeholder 2">
            <a:extLst>
              <a:ext uri="{FF2B5EF4-FFF2-40B4-BE49-F238E27FC236}">
                <a16:creationId xmlns:a16="http://schemas.microsoft.com/office/drawing/2014/main" id="{0B27C36E-20F0-FD40-87E1-6D4F800E87EA}"/>
              </a:ext>
            </a:extLst>
          </p:cNvPr>
          <p:cNvSpPr>
            <a:spLocks noGrp="1" noChangeArrowheads="1"/>
          </p:cNvSpPr>
          <p:nvPr>
            <p:ph type="body" idx="1"/>
          </p:nvPr>
        </p:nvSpPr>
        <p:spPr bwMode="auto">
          <a:xfrm>
            <a:off x="530225" y="1395413"/>
            <a:ext cx="11145838"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a:t>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9" name="Номер слайда 12">
            <a:extLst>
              <a:ext uri="{FF2B5EF4-FFF2-40B4-BE49-F238E27FC236}">
                <a16:creationId xmlns:a16="http://schemas.microsoft.com/office/drawing/2014/main" id="{79D80276-5395-6444-A2EA-94B9B8CDCA14}"/>
              </a:ext>
            </a:extLst>
          </p:cNvPr>
          <p:cNvSpPr>
            <a:spLocks noGrp="1"/>
          </p:cNvSpPr>
          <p:nvPr>
            <p:ph type="sldNum" sz="quarter" idx="4"/>
          </p:nvPr>
        </p:nvSpPr>
        <p:spPr>
          <a:xfrm>
            <a:off x="11698288" y="6292850"/>
            <a:ext cx="404812" cy="400050"/>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rgbClr val="5C5C5C"/>
                </a:solidFill>
              </a:defRPr>
            </a:lvl1pPr>
          </a:lstStyle>
          <a:p>
            <a:pPr>
              <a:defRPr/>
            </a:pPr>
            <a:fld id="{C93BAB3E-E30E-074A-ADEF-81E8077D2A6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55" r:id="rId9"/>
    <p:sldLayoutId id="2147484165" r:id="rId10"/>
    <p:sldLayoutId id="2147484166" r:id="rId11"/>
    <p:sldLayoutId id="2147484156" r:id="rId12"/>
    <p:sldLayoutId id="2147484167" r:id="rId13"/>
    <p:sldLayoutId id="2147484168" r:id="rId14"/>
    <p:sldLayoutId id="2147484169" r:id="rId15"/>
    <p:sldLayoutId id="2147484170" r:id="rId16"/>
    <p:sldLayoutId id="2147484171" r:id="rId17"/>
    <p:sldLayoutId id="2147484177" r:id="rId18"/>
    <p:sldLayoutId id="2147484178" r:id="rId19"/>
    <p:sldLayoutId id="2147484179" r:id="rId20"/>
  </p:sldLayoutIdLst>
  <p:transition spd="med">
    <p:fade/>
  </p:transition>
  <p:hf hdr="0" ftr="0" dt="0"/>
  <p:txStyles>
    <p:titleStyle>
      <a:lvl1pPr algn="l" rtl="0" eaLnBrk="0" fontAlgn="base" hangingPunct="0">
        <a:lnSpc>
          <a:spcPct val="90000"/>
        </a:lnSpc>
        <a:spcBef>
          <a:spcPct val="0"/>
        </a:spcBef>
        <a:spcAft>
          <a:spcPct val="0"/>
        </a:spcAft>
        <a:defRPr sz="36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6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6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6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36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36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36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36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6.gif"/><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8.xml"/><Relationship Id="rId7" Type="http://schemas.openxmlformats.org/officeDocument/2006/relationships/image" Target="../media/image13.jpe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9.jpe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hyperlink" Target="https://youtu.be/2Ce0TcwVlLw"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azarov.nvision@gmail.com" TargetMode="External"/><Relationship Id="rId1" Type="http://schemas.openxmlformats.org/officeDocument/2006/relationships/slideLayout" Target="../slideLayouts/slideLayout3.xml"/><Relationship Id="rId5" Type="http://schemas.openxmlformats.org/officeDocument/2006/relationships/hyperlink" Target="https://anazarov.org/" TargetMode="Externa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5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2.png"/><Relationship Id="rId1" Type="http://schemas.openxmlformats.org/officeDocument/2006/relationships/slideLayout" Target="../slideLayouts/slideLayout1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27.png"/><Relationship Id="rId9" Type="http://schemas.openxmlformats.org/officeDocument/2006/relationships/image" Target="../media/image48.png"/><Relationship Id="rId14" Type="http://schemas.openxmlformats.org/officeDocument/2006/relationships/image" Target="../media/image5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2.png"/><Relationship Id="rId1" Type="http://schemas.openxmlformats.org/officeDocument/2006/relationships/slideLayout" Target="../slideLayouts/slideLayout1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27.png"/><Relationship Id="rId9" Type="http://schemas.openxmlformats.org/officeDocument/2006/relationships/image" Target="../media/image48.png"/><Relationship Id="rId14" Type="http://schemas.openxmlformats.org/officeDocument/2006/relationships/image" Target="../media/image5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1.png"/><Relationship Id="rId3" Type="http://schemas.openxmlformats.org/officeDocument/2006/relationships/image" Target="../media/image62.tmp"/><Relationship Id="rId7" Type="http://schemas.openxmlformats.org/officeDocument/2006/relationships/image" Target="../media/image66.tmp"/><Relationship Id="rId12" Type="http://schemas.openxmlformats.org/officeDocument/2006/relationships/image" Target="../media/image70.png"/><Relationship Id="rId2" Type="http://schemas.openxmlformats.org/officeDocument/2006/relationships/image" Target="../media/image61.tmp"/><Relationship Id="rId1" Type="http://schemas.openxmlformats.org/officeDocument/2006/relationships/slideLayout" Target="../slideLayouts/slideLayout15.xml"/><Relationship Id="rId6" Type="http://schemas.openxmlformats.org/officeDocument/2006/relationships/image" Target="../media/image65.tmp"/><Relationship Id="rId11" Type="http://schemas.openxmlformats.org/officeDocument/2006/relationships/image" Target="../media/image69.png"/><Relationship Id="rId5" Type="http://schemas.openxmlformats.org/officeDocument/2006/relationships/image" Target="../media/image64.tmp"/><Relationship Id="rId10" Type="http://schemas.openxmlformats.org/officeDocument/2006/relationships/image" Target="../media/image68.png"/><Relationship Id="rId4" Type="http://schemas.openxmlformats.org/officeDocument/2006/relationships/image" Target="../media/image63.tmp"/><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Freeform 6">
            <a:extLst>
              <a:ext uri="{FF2B5EF4-FFF2-40B4-BE49-F238E27FC236}">
                <a16:creationId xmlns:a16="http://schemas.microsoft.com/office/drawing/2014/main" id="{16AA70F0-7F01-E342-93E4-DD8303231CEC}"/>
              </a:ext>
            </a:extLst>
          </p:cNvPr>
          <p:cNvSpPr/>
          <p:nvPr/>
        </p:nvSpPr>
        <p:spPr>
          <a:xfrm>
            <a:off x="7439025" y="2266950"/>
            <a:ext cx="4752975" cy="40243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794"/>
                </a:lnTo>
                <a:lnTo>
                  <a:pt x="21600" y="21600"/>
                </a:lnTo>
                <a:lnTo>
                  <a:pt x="21600" y="0"/>
                </a:lnTo>
                <a:close/>
              </a:path>
            </a:pathLst>
          </a:custGeom>
          <a:solidFill>
            <a:schemeClr val="accent6"/>
          </a:solidFill>
          <a:ln w="12700">
            <a:solidFill>
              <a:schemeClr val="tx2"/>
            </a:solidFill>
            <a:miter lim="400000"/>
          </a:ln>
        </p:spPr>
        <p:txBody>
          <a:bodyPr lIns="45719" rIns="45719"/>
          <a:lstStyle/>
          <a:p>
            <a:pPr eaLnBrk="1" fontAlgn="auto" hangingPunct="1">
              <a:spcBef>
                <a:spcPts val="0"/>
              </a:spcBef>
              <a:spcAft>
                <a:spcPts val="0"/>
              </a:spcAft>
              <a:defRPr/>
            </a:pPr>
            <a:endParaRPr sz="1351" dirty="0">
              <a:latin typeface="+mn-lt"/>
            </a:endParaRPr>
          </a:p>
        </p:txBody>
      </p:sp>
      <p:sp>
        <p:nvSpPr>
          <p:cNvPr id="473" name="Straight Connector 23">
            <a:extLst>
              <a:ext uri="{FF2B5EF4-FFF2-40B4-BE49-F238E27FC236}">
                <a16:creationId xmlns:a16="http://schemas.microsoft.com/office/drawing/2014/main" id="{B59F3508-AC9E-C640-BF93-5B116914DAA3}"/>
              </a:ext>
            </a:extLst>
          </p:cNvPr>
          <p:cNvSpPr/>
          <p:nvPr/>
        </p:nvSpPr>
        <p:spPr>
          <a:xfrm>
            <a:off x="1608138" y="5548313"/>
            <a:ext cx="4203700" cy="0"/>
          </a:xfrm>
          <a:prstGeom prst="line">
            <a:avLst/>
          </a:prstGeom>
          <a:ln w="38100">
            <a:solidFill>
              <a:schemeClr val="bg2"/>
            </a:solidFill>
            <a:miter/>
          </a:ln>
        </p:spPr>
        <p:txBody>
          <a:bodyPr lIns="45719" rIns="45719"/>
          <a:lstStyle/>
          <a:p>
            <a:pPr eaLnBrk="1" fontAlgn="auto" hangingPunct="1">
              <a:spcBef>
                <a:spcPts val="0"/>
              </a:spcBef>
              <a:spcAft>
                <a:spcPts val="0"/>
              </a:spcAft>
              <a:defRPr/>
            </a:pPr>
            <a:endParaRPr sz="1351" dirty="0">
              <a:latin typeface="+mn-lt"/>
            </a:endParaRPr>
          </a:p>
        </p:txBody>
      </p:sp>
      <p:sp>
        <p:nvSpPr>
          <p:cNvPr id="468" name="Freeform 7">
            <a:extLst>
              <a:ext uri="{FF2B5EF4-FFF2-40B4-BE49-F238E27FC236}">
                <a16:creationId xmlns:a16="http://schemas.microsoft.com/office/drawing/2014/main" id="{1ABB049E-4B9B-A14E-8777-A3478CAF4AA2}"/>
              </a:ext>
            </a:extLst>
          </p:cNvPr>
          <p:cNvSpPr/>
          <p:nvPr/>
        </p:nvSpPr>
        <p:spPr>
          <a:xfrm rot="764288">
            <a:off x="3463925" y="3713163"/>
            <a:ext cx="9153525" cy="1914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836"/>
                </a:lnTo>
                <a:lnTo>
                  <a:pt x="21600" y="21600"/>
                </a:lnTo>
                <a:lnTo>
                  <a:pt x="21600" y="18775"/>
                </a:lnTo>
                <a:lnTo>
                  <a:pt x="0" y="0"/>
                </a:lnTo>
                <a:close/>
              </a:path>
            </a:pathLst>
          </a:custGeom>
          <a:solidFill>
            <a:schemeClr val="tx2">
              <a:lumMod val="40000"/>
              <a:lumOff val="60000"/>
            </a:schemeClr>
          </a:solidFill>
          <a:ln w="12700">
            <a:miter lim="400000"/>
          </a:ln>
        </p:spPr>
        <p:txBody>
          <a:bodyPr lIns="45719" rIns="45719"/>
          <a:lstStyle/>
          <a:p>
            <a:pPr eaLnBrk="1" fontAlgn="auto" hangingPunct="1">
              <a:spcBef>
                <a:spcPts val="0"/>
              </a:spcBef>
              <a:spcAft>
                <a:spcPts val="0"/>
              </a:spcAft>
              <a:defRPr/>
            </a:pPr>
            <a:endParaRPr sz="1351" dirty="0">
              <a:latin typeface="+mn-lt"/>
            </a:endParaRPr>
          </a:p>
        </p:txBody>
      </p:sp>
      <p:sp>
        <p:nvSpPr>
          <p:cNvPr id="13" name="Rectangle 10">
            <a:extLst>
              <a:ext uri="{FF2B5EF4-FFF2-40B4-BE49-F238E27FC236}">
                <a16:creationId xmlns:a16="http://schemas.microsoft.com/office/drawing/2014/main" id="{9383115F-364C-BF4A-B5C8-972B921D79BA}"/>
              </a:ext>
            </a:extLst>
          </p:cNvPr>
          <p:cNvSpPr/>
          <p:nvPr/>
        </p:nvSpPr>
        <p:spPr>
          <a:xfrm>
            <a:off x="765171" y="4670425"/>
            <a:ext cx="8864600" cy="769441"/>
          </a:xfrm>
          <a:prstGeom prst="rect">
            <a:avLst/>
          </a:prstGeom>
        </p:spPr>
        <p:txBody>
          <a:bodyPr>
            <a:spAutoFit/>
          </a:bodyPr>
          <a:lstStyle/>
          <a:p>
            <a:pPr>
              <a:defRPr/>
            </a:pPr>
            <a:r>
              <a:rPr lang="ru-RU" sz="4400" b="1" dirty="0">
                <a:solidFill>
                  <a:schemeClr val="accent3">
                    <a:lumMod val="75000"/>
                  </a:schemeClr>
                </a:solidFill>
              </a:rPr>
              <a:t>Стратегическая сессия</a:t>
            </a:r>
          </a:p>
        </p:txBody>
      </p:sp>
      <p:pic>
        <p:nvPicPr>
          <p:cNvPr id="26629" name="Рисунок 1">
            <a:extLst>
              <a:ext uri="{FF2B5EF4-FFF2-40B4-BE49-F238E27FC236}">
                <a16:creationId xmlns:a16="http://schemas.microsoft.com/office/drawing/2014/main" id="{1C0E2458-3CBD-4047-9679-BDE3CE20637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153650" y="3594100"/>
            <a:ext cx="1309688"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 name="Picture Placeholder 2">
            <a:extLst>
              <a:ext uri="{FF2B5EF4-FFF2-40B4-BE49-F238E27FC236}">
                <a16:creationId xmlns:a16="http://schemas.microsoft.com/office/drawing/2014/main" id="{53714866-47E4-EE4C-8B90-3D8D58338D69}"/>
              </a:ext>
            </a:extLst>
          </p:cNvPr>
          <p:cNvPicPr>
            <a:picLocks noGrp="1" noChangeAspect="1"/>
          </p:cNvPicPr>
          <p:nvPr>
            <p:ph type="pic" idx="13"/>
          </p:nvPr>
        </p:nvPicPr>
        <p:blipFill>
          <a:blip r:embed="rId4"/>
          <a:stretch>
            <a:fillRect/>
          </a:stretch>
        </p:blipFill>
        <p:spPr>
          <a:xfrm>
            <a:off x="0" y="0"/>
            <a:ext cx="12192000" cy="43021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536"/>
                </a:lnTo>
                <a:lnTo>
                  <a:pt x="13154" y="21600"/>
                </a:lnTo>
                <a:lnTo>
                  <a:pt x="21600" y="11420"/>
                </a:lnTo>
                <a:lnTo>
                  <a:pt x="21600" y="0"/>
                </a:lnTo>
                <a:lnTo>
                  <a:pt x="0" y="0"/>
                </a:lnTo>
                <a:close/>
              </a:path>
            </a:pathLst>
          </a:custGeom>
          <a:ln>
            <a:solidFill>
              <a:schemeClr val="bg2">
                <a:lumMod val="75000"/>
              </a:schemeClr>
            </a:solidFill>
          </a:ln>
        </p:spPr>
      </p:pic>
      <p:sp>
        <p:nvSpPr>
          <p:cNvPr id="26631" name="Номер слайда 1">
            <a:extLst>
              <a:ext uri="{FF2B5EF4-FFF2-40B4-BE49-F238E27FC236}">
                <a16:creationId xmlns:a16="http://schemas.microsoft.com/office/drawing/2014/main" id="{388B3E19-7E7E-E645-B193-ECA7AC01F41B}"/>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nSpc>
                <a:spcPct val="100000"/>
              </a:lnSpc>
              <a:spcBef>
                <a:spcPct val="0"/>
              </a:spcBef>
              <a:buFontTx/>
              <a:buNone/>
            </a:pPr>
            <a:fld id="{ADF835EF-B03F-7E48-98AE-35CC6DFBE2F5}" type="slidenum">
              <a:rPr lang="ru-RU" altLang="ru-RU" sz="1400" smtClean="0">
                <a:solidFill>
                  <a:srgbClr val="5C5C5C"/>
                </a:solidFill>
              </a:rPr>
              <a:pPr>
                <a:lnSpc>
                  <a:spcPct val="100000"/>
                </a:lnSpc>
                <a:spcBef>
                  <a:spcPct val="0"/>
                </a:spcBef>
                <a:buFontTx/>
                <a:buNone/>
              </a:pPr>
              <a:t>1</a:t>
            </a:fld>
            <a:endParaRPr lang="ru-RU" altLang="ru-RU" sz="1400">
              <a:solidFill>
                <a:srgbClr val="5C5C5C"/>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C4AFFE-B103-D142-A5C4-DD5015860E02}"/>
              </a:ext>
            </a:extLst>
          </p:cNvPr>
          <p:cNvSpPr>
            <a:spLocks noGrp="1"/>
          </p:cNvSpPr>
          <p:nvPr>
            <p:ph type="title"/>
          </p:nvPr>
        </p:nvSpPr>
        <p:spPr/>
        <p:txBody>
          <a:bodyPr/>
          <a:lstStyle/>
          <a:p>
            <a:r>
              <a:rPr lang="ru-RU" dirty="0">
                <a:solidFill>
                  <a:schemeClr val="accent3">
                    <a:lumMod val="75000"/>
                  </a:schemeClr>
                </a:solidFill>
                <a:latin typeface="Times New Roman" panose="02020603050405020304" pitchFamily="18" charset="0"/>
              </a:rPr>
              <a:t>Цели</a:t>
            </a:r>
            <a:endParaRPr lang="ru-RU" dirty="0">
              <a:solidFill>
                <a:schemeClr val="accent3">
                  <a:lumMod val="75000"/>
                </a:schemeClr>
              </a:solidFill>
            </a:endParaRPr>
          </a:p>
        </p:txBody>
      </p:sp>
      <p:sp>
        <p:nvSpPr>
          <p:cNvPr id="3" name="Номер слайда 2">
            <a:extLst>
              <a:ext uri="{FF2B5EF4-FFF2-40B4-BE49-F238E27FC236}">
                <a16:creationId xmlns:a16="http://schemas.microsoft.com/office/drawing/2014/main" id="{9CAE940A-03CC-E344-A73B-D4488E4070F9}"/>
              </a:ext>
            </a:extLst>
          </p:cNvPr>
          <p:cNvSpPr>
            <a:spLocks noGrp="1"/>
          </p:cNvSpPr>
          <p:nvPr>
            <p:ph type="sldNum" sz="quarter" idx="10"/>
          </p:nvPr>
        </p:nvSpPr>
        <p:spPr/>
        <p:txBody>
          <a:bodyPr/>
          <a:lstStyle/>
          <a:p>
            <a:pPr>
              <a:defRPr/>
            </a:pPr>
            <a:fld id="{35A89BA6-5856-B848-9BA1-34E13184711E}" type="slidenum">
              <a:rPr lang="ru-RU" altLang="ru-RU" smtClean="0"/>
              <a:pPr>
                <a:defRPr/>
              </a:pPr>
              <a:t>10</a:t>
            </a:fld>
            <a:endParaRPr lang="ru-RU" altLang="ru-RU"/>
          </a:p>
        </p:txBody>
      </p:sp>
      <p:sp>
        <p:nvSpPr>
          <p:cNvPr id="4" name="Прямоугольник 3">
            <a:extLst>
              <a:ext uri="{FF2B5EF4-FFF2-40B4-BE49-F238E27FC236}">
                <a16:creationId xmlns:a16="http://schemas.microsoft.com/office/drawing/2014/main" id="{23E5A881-1624-F148-8D24-3B47841EE6F7}"/>
              </a:ext>
            </a:extLst>
          </p:cNvPr>
          <p:cNvSpPr/>
          <p:nvPr/>
        </p:nvSpPr>
        <p:spPr>
          <a:xfrm>
            <a:off x="672941" y="1759312"/>
            <a:ext cx="10514171" cy="2677656"/>
          </a:xfrm>
          <a:prstGeom prst="rect">
            <a:avLst/>
          </a:prstGeom>
        </p:spPr>
        <p:txBody>
          <a:bodyPr wrap="square">
            <a:spAutoFit/>
          </a:bodyPr>
          <a:lstStyle/>
          <a:p>
            <a:pPr algn="just"/>
            <a:r>
              <a:rPr lang="ru-RU" sz="2400" dirty="0">
                <a:solidFill>
                  <a:schemeClr val="accent3">
                    <a:lumMod val="75000"/>
                  </a:schemeClr>
                </a:solidFill>
                <a:latin typeface="Times New Roman" panose="02020603050405020304" pitchFamily="18" charset="0"/>
              </a:rPr>
              <a:t>Третий шаг в стратегическом планировании заключается в постановке маркетинговых целей. Это четкие, </a:t>
            </a:r>
            <a:r>
              <a:rPr lang="ru-RU" sz="2400" b="1" dirty="0">
                <a:solidFill>
                  <a:schemeClr val="accent3">
                    <a:lumMod val="75000"/>
                  </a:schemeClr>
                </a:solidFill>
                <a:latin typeface="Times New Roman" panose="02020603050405020304" pitchFamily="18" charset="0"/>
              </a:rPr>
              <a:t>измеримые цели</a:t>
            </a:r>
            <a:r>
              <a:rPr lang="ru-RU" sz="2400" dirty="0">
                <a:solidFill>
                  <a:schemeClr val="accent3">
                    <a:lumMod val="75000"/>
                  </a:schemeClr>
                </a:solidFill>
                <a:latin typeface="Times New Roman" panose="02020603050405020304" pitchFamily="18" charset="0"/>
              </a:rPr>
              <a:t>, которые дают лицам, принимающим решения, основу для принятия решений и оценки прогресса. Цели обычно выражаются в терминах </a:t>
            </a:r>
            <a:r>
              <a:rPr lang="ru-RU" sz="2400" b="1" dirty="0">
                <a:solidFill>
                  <a:schemeClr val="accent3">
                    <a:lumMod val="75000"/>
                  </a:schemeClr>
                </a:solidFill>
                <a:latin typeface="Times New Roman" panose="02020603050405020304" pitchFamily="18" charset="0"/>
              </a:rPr>
              <a:t>одной или нескольких количественных целей</a:t>
            </a:r>
            <a:r>
              <a:rPr lang="ru-RU" sz="2400" dirty="0">
                <a:solidFill>
                  <a:schemeClr val="accent3">
                    <a:lumMod val="75000"/>
                  </a:schemeClr>
                </a:solidFill>
                <a:latin typeface="Times New Roman" panose="02020603050405020304" pitchFamily="18" charset="0"/>
              </a:rPr>
              <a:t>, таких как доход, прибыль, продажи или доля на рынке. Важно отметить, что каждая задача должна быть достижима в течение определенного периода времени. </a:t>
            </a:r>
            <a:endParaRPr lang="ru-RU" sz="2400" b="0" i="0" dirty="0">
              <a:solidFill>
                <a:schemeClr val="accent3">
                  <a:lumMod val="75000"/>
                </a:schemeClr>
              </a:solidFill>
              <a:effectLst/>
              <a:latin typeface="Times New Roman" panose="02020603050405020304" pitchFamily="18" charset="0"/>
            </a:endParaRPr>
          </a:p>
        </p:txBody>
      </p:sp>
      <p:sp>
        <p:nvSpPr>
          <p:cNvPr id="5" name="Прямоугольник 4">
            <a:extLst>
              <a:ext uri="{FF2B5EF4-FFF2-40B4-BE49-F238E27FC236}">
                <a16:creationId xmlns:a16="http://schemas.microsoft.com/office/drawing/2014/main" id="{3B77DF1B-DD4E-0847-9C0F-B7DA611722E6}"/>
              </a:ext>
            </a:extLst>
          </p:cNvPr>
          <p:cNvSpPr/>
          <p:nvPr/>
        </p:nvSpPr>
        <p:spPr>
          <a:xfrm>
            <a:off x="5602288" y="5193744"/>
            <a:ext cx="6096000" cy="923330"/>
          </a:xfrm>
          <a:prstGeom prst="rect">
            <a:avLst/>
          </a:prstGeom>
        </p:spPr>
        <p:txBody>
          <a:bodyPr>
            <a:spAutoFit/>
          </a:bodyPr>
          <a:lstStyle/>
          <a:p>
            <a:r>
              <a:rPr lang="ru-RU" dirty="0">
                <a:solidFill>
                  <a:schemeClr val="accent3">
                    <a:lumMod val="75000"/>
                  </a:schemeClr>
                </a:solidFill>
                <a:latin typeface="Times New Roman" panose="02020603050405020304" pitchFamily="18" charset="0"/>
              </a:rPr>
              <a:t>Например, стремление к пятипроцентному увеличению прибыли может быть реалистичным в течение года, но, вероятно, не в течение одного квартала.</a:t>
            </a:r>
            <a:endParaRPr lang="ru-RU" dirty="0"/>
          </a:p>
        </p:txBody>
      </p:sp>
    </p:spTree>
    <p:extLst>
      <p:ext uri="{BB962C8B-B14F-4D97-AF65-F5344CB8AC3E}">
        <p14:creationId xmlns:p14="http://schemas.microsoft.com/office/powerpoint/2010/main" val="139960801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F09F48-4B51-8E41-852E-9823FEB84C5C}"/>
              </a:ext>
            </a:extLst>
          </p:cNvPr>
          <p:cNvSpPr>
            <a:spLocks noGrp="1"/>
          </p:cNvSpPr>
          <p:nvPr>
            <p:ph type="title"/>
          </p:nvPr>
        </p:nvSpPr>
        <p:spPr/>
        <p:txBody>
          <a:bodyPr/>
          <a:lstStyle/>
          <a:p>
            <a:r>
              <a:rPr lang="ru-RU" dirty="0">
                <a:solidFill>
                  <a:schemeClr val="accent3">
                    <a:lumMod val="75000"/>
                  </a:schemeClr>
                </a:solidFill>
                <a:latin typeface="Times New Roman" panose="02020603050405020304" pitchFamily="18" charset="0"/>
              </a:rPr>
              <a:t>Стратегия и оценка</a:t>
            </a:r>
            <a:endParaRPr lang="ru-RU" dirty="0">
              <a:solidFill>
                <a:schemeClr val="accent3">
                  <a:lumMod val="75000"/>
                </a:schemeClr>
              </a:solidFill>
            </a:endParaRPr>
          </a:p>
        </p:txBody>
      </p:sp>
      <p:sp>
        <p:nvSpPr>
          <p:cNvPr id="3" name="Номер слайда 2">
            <a:extLst>
              <a:ext uri="{FF2B5EF4-FFF2-40B4-BE49-F238E27FC236}">
                <a16:creationId xmlns:a16="http://schemas.microsoft.com/office/drawing/2014/main" id="{28AE302D-DA7D-724E-A2B4-C28CE9952993}"/>
              </a:ext>
            </a:extLst>
          </p:cNvPr>
          <p:cNvSpPr>
            <a:spLocks noGrp="1"/>
          </p:cNvSpPr>
          <p:nvPr>
            <p:ph type="sldNum" sz="quarter" idx="10"/>
          </p:nvPr>
        </p:nvSpPr>
        <p:spPr/>
        <p:txBody>
          <a:bodyPr/>
          <a:lstStyle/>
          <a:p>
            <a:pPr>
              <a:defRPr/>
            </a:pPr>
            <a:fld id="{35A89BA6-5856-B848-9BA1-34E13184711E}" type="slidenum">
              <a:rPr lang="ru-RU" altLang="ru-RU" smtClean="0"/>
              <a:pPr>
                <a:defRPr/>
              </a:pPr>
              <a:t>11</a:t>
            </a:fld>
            <a:endParaRPr lang="ru-RU" altLang="ru-RU"/>
          </a:p>
        </p:txBody>
      </p:sp>
      <p:sp>
        <p:nvSpPr>
          <p:cNvPr id="4" name="Прямоугольник 3">
            <a:extLst>
              <a:ext uri="{FF2B5EF4-FFF2-40B4-BE49-F238E27FC236}">
                <a16:creationId xmlns:a16="http://schemas.microsoft.com/office/drawing/2014/main" id="{E2291F29-6C67-FB43-A8BD-42AE486381F8}"/>
              </a:ext>
            </a:extLst>
          </p:cNvPr>
          <p:cNvSpPr/>
          <p:nvPr/>
        </p:nvSpPr>
        <p:spPr>
          <a:xfrm>
            <a:off x="672942" y="1764997"/>
            <a:ext cx="10842783" cy="2246769"/>
          </a:xfrm>
          <a:prstGeom prst="rect">
            <a:avLst/>
          </a:prstGeom>
        </p:spPr>
        <p:txBody>
          <a:bodyPr wrap="square">
            <a:spAutoFit/>
          </a:bodyPr>
          <a:lstStyle/>
          <a:p>
            <a:pPr algn="just"/>
            <a:r>
              <a:rPr lang="ru-RU" sz="2000" dirty="0">
                <a:solidFill>
                  <a:schemeClr val="accent3">
                    <a:lumMod val="75000"/>
                  </a:schemeClr>
                </a:solidFill>
                <a:latin typeface="Arial" panose="020B0604020202020204" pitchFamily="34" charset="0"/>
                <a:cs typeface="Arial" panose="020B0604020202020204" pitchFamily="34" charset="0"/>
              </a:rPr>
              <a:t>Четвертым шагом в стратегическом маркетинге является разработка стратегии. Это включает в себя </a:t>
            </a:r>
            <a:r>
              <a:rPr lang="ru-RU" sz="2000" b="1" dirty="0">
                <a:solidFill>
                  <a:schemeClr val="accent3">
                    <a:lumMod val="75000"/>
                  </a:schemeClr>
                </a:solidFill>
                <a:latin typeface="Arial" panose="020B0604020202020204" pitchFamily="34" charset="0"/>
                <a:cs typeface="Arial" panose="020B0604020202020204" pitchFamily="34" charset="0"/>
              </a:rPr>
              <a:t>выбор целевого рынка, определенной группы потребителей, которые с высокой вероятностью могут купить продукт фирмы.</a:t>
            </a:r>
            <a:r>
              <a:rPr lang="ru-RU" sz="2000" dirty="0">
                <a:solidFill>
                  <a:schemeClr val="accent3">
                    <a:lumMod val="75000"/>
                  </a:schemeClr>
                </a:solidFill>
                <a:latin typeface="Arial" panose="020B0604020202020204" pitchFamily="34" charset="0"/>
                <a:cs typeface="Arial" panose="020B0604020202020204" pitchFamily="34" charset="0"/>
              </a:rPr>
              <a:t> Планировщики также должны выбирать тактику внедрения, в </a:t>
            </a:r>
            <a:r>
              <a:rPr lang="ru-RU" sz="2000" b="1" dirty="0">
                <a:solidFill>
                  <a:schemeClr val="accent3">
                    <a:lumMod val="75000"/>
                  </a:schemeClr>
                </a:solidFill>
                <a:latin typeface="Arial" panose="020B0604020202020204" pitchFamily="34" charset="0"/>
                <a:cs typeface="Arial" panose="020B0604020202020204" pitchFamily="34" charset="0"/>
              </a:rPr>
              <a:t>частности, эффективные способы использования инструментов маркетингового микширования </a:t>
            </a:r>
            <a:r>
              <a:rPr lang="ru-RU" sz="2000" dirty="0">
                <a:solidFill>
                  <a:schemeClr val="accent3">
                    <a:lumMod val="75000"/>
                  </a:schemeClr>
                </a:solidFill>
                <a:latin typeface="Arial" panose="020B0604020202020204" pitchFamily="34" charset="0"/>
                <a:cs typeface="Arial" panose="020B0604020202020204" pitchFamily="34" charset="0"/>
              </a:rPr>
              <a:t>продукта, продвижения, цены и распределения для охвата и влияния на потенциальных покупателей. </a:t>
            </a:r>
            <a:endParaRPr lang="ru-RU" sz="2000" b="0" i="0" dirty="0">
              <a:solidFill>
                <a:schemeClr val="accent3">
                  <a:lumMod val="75000"/>
                </a:schemeClr>
              </a:solidFill>
              <a:effectLst/>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DD7FF429-B13A-8940-AA5E-D295EF2B8A51}"/>
              </a:ext>
            </a:extLst>
          </p:cNvPr>
          <p:cNvSpPr/>
          <p:nvPr/>
        </p:nvSpPr>
        <p:spPr>
          <a:xfrm>
            <a:off x="2941638" y="5407200"/>
            <a:ext cx="8734424" cy="646331"/>
          </a:xfrm>
          <a:prstGeom prst="rect">
            <a:avLst/>
          </a:prstGeom>
        </p:spPr>
        <p:txBody>
          <a:bodyPr wrap="square">
            <a:spAutoFit/>
          </a:bodyPr>
          <a:lstStyle/>
          <a:p>
            <a:r>
              <a:rPr lang="ru-RU" dirty="0">
                <a:solidFill>
                  <a:schemeClr val="accent3">
                    <a:lumMod val="75000"/>
                  </a:schemeClr>
                </a:solidFill>
                <a:latin typeface="Times New Roman" panose="02020603050405020304" pitchFamily="18" charset="0"/>
              </a:rPr>
              <a:t>Пятый шаг, оценка - это определение того, </a:t>
            </a:r>
            <a:r>
              <a:rPr lang="ru-RU" b="1" dirty="0">
                <a:solidFill>
                  <a:schemeClr val="accent3">
                    <a:lumMod val="75000"/>
                  </a:schemeClr>
                </a:solidFill>
                <a:latin typeface="Times New Roman" panose="02020603050405020304" pitchFamily="18" charset="0"/>
              </a:rPr>
              <a:t>как, когда и кем </a:t>
            </a:r>
            <a:r>
              <a:rPr lang="ru-RU" dirty="0">
                <a:solidFill>
                  <a:schemeClr val="accent3">
                    <a:lumMod val="75000"/>
                  </a:schemeClr>
                </a:solidFill>
                <a:latin typeface="Times New Roman" panose="02020603050405020304" pitchFamily="18" charset="0"/>
              </a:rPr>
              <a:t>должна контролироваться и оцениваться эта тактика с течением времени.</a:t>
            </a:r>
            <a:endParaRPr lang="ru-RU" dirty="0"/>
          </a:p>
        </p:txBody>
      </p:sp>
    </p:spTree>
    <p:extLst>
      <p:ext uri="{BB962C8B-B14F-4D97-AF65-F5344CB8AC3E}">
        <p14:creationId xmlns:p14="http://schemas.microsoft.com/office/powerpoint/2010/main" val="24409624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4B2BDD-BBAD-C141-BE77-DEA96D4DF7D5}"/>
              </a:ext>
            </a:extLst>
          </p:cNvPr>
          <p:cNvSpPr>
            <a:spLocks noGrp="1"/>
          </p:cNvSpPr>
          <p:nvPr>
            <p:ph type="title"/>
          </p:nvPr>
        </p:nvSpPr>
        <p:spPr/>
        <p:txBody>
          <a:bodyPr/>
          <a:lstStyle/>
          <a:p>
            <a:r>
              <a:rPr lang="ru-RU" sz="2400" dirty="0">
                <a:solidFill>
                  <a:schemeClr val="accent3">
                    <a:lumMod val="75000"/>
                  </a:schemeClr>
                </a:solidFill>
                <a:latin typeface="Times New Roman" panose="02020603050405020304" pitchFamily="18" charset="0"/>
              </a:rPr>
              <a:t>Различия между стратегическим и тактическим планированием</a:t>
            </a:r>
            <a:endParaRPr lang="ru-RU" dirty="0">
              <a:solidFill>
                <a:schemeClr val="accent3">
                  <a:lumMod val="75000"/>
                </a:schemeClr>
              </a:solidFill>
            </a:endParaRPr>
          </a:p>
        </p:txBody>
      </p:sp>
      <p:sp>
        <p:nvSpPr>
          <p:cNvPr id="3" name="Номер слайда 2">
            <a:extLst>
              <a:ext uri="{FF2B5EF4-FFF2-40B4-BE49-F238E27FC236}">
                <a16:creationId xmlns:a16="http://schemas.microsoft.com/office/drawing/2014/main" id="{CB738F42-FFE2-EB4B-B806-FD73D68E2E43}"/>
              </a:ext>
            </a:extLst>
          </p:cNvPr>
          <p:cNvSpPr>
            <a:spLocks noGrp="1"/>
          </p:cNvSpPr>
          <p:nvPr>
            <p:ph type="sldNum" sz="quarter" idx="10"/>
          </p:nvPr>
        </p:nvSpPr>
        <p:spPr/>
        <p:txBody>
          <a:bodyPr/>
          <a:lstStyle/>
          <a:p>
            <a:pPr>
              <a:defRPr/>
            </a:pPr>
            <a:fld id="{35A89BA6-5856-B848-9BA1-34E13184711E}" type="slidenum">
              <a:rPr lang="ru-RU" altLang="ru-RU" smtClean="0"/>
              <a:pPr>
                <a:defRPr/>
              </a:pPr>
              <a:t>12</a:t>
            </a:fld>
            <a:endParaRPr lang="ru-RU" altLang="ru-RU"/>
          </a:p>
        </p:txBody>
      </p:sp>
      <p:sp>
        <p:nvSpPr>
          <p:cNvPr id="4" name="Прямоугольник 3">
            <a:extLst>
              <a:ext uri="{FF2B5EF4-FFF2-40B4-BE49-F238E27FC236}">
                <a16:creationId xmlns:a16="http://schemas.microsoft.com/office/drawing/2014/main" id="{097011A8-C21F-B349-837A-516D2495CF28}"/>
              </a:ext>
            </a:extLst>
          </p:cNvPr>
          <p:cNvSpPr/>
          <p:nvPr/>
        </p:nvSpPr>
        <p:spPr>
          <a:xfrm>
            <a:off x="672942" y="2253884"/>
            <a:ext cx="10829925" cy="2677656"/>
          </a:xfrm>
          <a:prstGeom prst="rect">
            <a:avLst/>
          </a:prstGeom>
        </p:spPr>
        <p:txBody>
          <a:bodyPr wrap="square">
            <a:spAutoFit/>
          </a:bodyPr>
          <a:lstStyle/>
          <a:p>
            <a:pPr algn="just"/>
            <a:r>
              <a:rPr lang="ru-RU" sz="2400" dirty="0">
                <a:solidFill>
                  <a:schemeClr val="accent3">
                    <a:lumMod val="75000"/>
                  </a:schemeClr>
                </a:solidFill>
                <a:latin typeface="Times New Roman" panose="02020603050405020304" pitchFamily="18" charset="0"/>
              </a:rPr>
              <a:t>Стратегическое планирование приходит первым, когда вы создаете свой план. </a:t>
            </a:r>
            <a:r>
              <a:rPr lang="ru-RU" sz="2400" b="1" dirty="0">
                <a:solidFill>
                  <a:schemeClr val="accent3">
                    <a:lumMod val="75000"/>
                  </a:schemeClr>
                </a:solidFill>
                <a:latin typeface="Times New Roman" panose="02020603050405020304" pitchFamily="18" charset="0"/>
              </a:rPr>
              <a:t>Он касается направления вашего роста бизнеса в отношении вашей конкуренции и имиджа бренда, необходимого для продвижения вашей рыночной позиции</a:t>
            </a:r>
            <a:r>
              <a:rPr lang="ru-RU" sz="2400" dirty="0">
                <a:solidFill>
                  <a:schemeClr val="accent3">
                    <a:lumMod val="75000"/>
                  </a:schemeClr>
                </a:solidFill>
                <a:latin typeface="Times New Roman" panose="02020603050405020304" pitchFamily="18" charset="0"/>
              </a:rPr>
              <a:t>. Затем идет тактическое маркетинговое планирование, которое состоит </a:t>
            </a:r>
            <a:r>
              <a:rPr lang="ru-RU" sz="2400" b="1" dirty="0">
                <a:solidFill>
                  <a:schemeClr val="accent3">
                    <a:lumMod val="75000"/>
                  </a:schemeClr>
                </a:solidFill>
                <a:latin typeface="Times New Roman" panose="02020603050405020304" pitchFamily="18" charset="0"/>
              </a:rPr>
              <a:t>в планировании реальных действий</a:t>
            </a:r>
            <a:r>
              <a:rPr lang="ru-RU" sz="2400" dirty="0">
                <a:solidFill>
                  <a:schemeClr val="accent3">
                    <a:lumMod val="75000"/>
                  </a:schemeClr>
                </a:solidFill>
                <a:latin typeface="Times New Roman" panose="02020603050405020304" pitchFamily="18" charset="0"/>
              </a:rPr>
              <a:t>, которые улучшают ваше конкурентное положение и передают ваш имидж бренда. </a:t>
            </a:r>
            <a:r>
              <a:rPr lang="ru-RU" sz="2400" b="1" dirty="0">
                <a:solidFill>
                  <a:schemeClr val="accent3">
                    <a:lumMod val="75000"/>
                  </a:schemeClr>
                </a:solidFill>
                <a:latin typeface="Times New Roman" panose="02020603050405020304" pitchFamily="18" charset="0"/>
              </a:rPr>
              <a:t>Стратегический маркетинг - это идея. Тактический маркетинг - это действие.</a:t>
            </a:r>
            <a:endParaRPr lang="ru-RU" sz="2400" b="1" i="0" dirty="0">
              <a:solidFill>
                <a:schemeClr val="accent3">
                  <a:lumMod val="75000"/>
                </a:schemeClr>
              </a:solidFill>
              <a:effectLst/>
              <a:latin typeface="Times New Roman" panose="02020603050405020304" pitchFamily="18" charset="0"/>
            </a:endParaRPr>
          </a:p>
        </p:txBody>
      </p:sp>
    </p:spTree>
    <p:extLst>
      <p:ext uri="{BB962C8B-B14F-4D97-AF65-F5344CB8AC3E}">
        <p14:creationId xmlns:p14="http://schemas.microsoft.com/office/powerpoint/2010/main" val="12643556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E0B8BE-7AC5-0442-B6CF-CBF0937813A2}"/>
              </a:ext>
            </a:extLst>
          </p:cNvPr>
          <p:cNvSpPr>
            <a:spLocks noGrp="1"/>
          </p:cNvSpPr>
          <p:nvPr>
            <p:ph type="title"/>
          </p:nvPr>
        </p:nvSpPr>
        <p:spPr/>
        <p:txBody>
          <a:bodyPr/>
          <a:lstStyle/>
          <a:p>
            <a:r>
              <a:rPr lang="ru-RU" dirty="0">
                <a:solidFill>
                  <a:schemeClr val="accent3">
                    <a:lumMod val="75000"/>
                  </a:schemeClr>
                </a:solidFill>
                <a:latin typeface="Times New Roman" panose="02020603050405020304" pitchFamily="18" charset="0"/>
              </a:rPr>
              <a:t>Стратегическое планирование</a:t>
            </a:r>
            <a:endParaRPr lang="ru-RU" dirty="0">
              <a:solidFill>
                <a:schemeClr val="accent3">
                  <a:lumMod val="75000"/>
                </a:schemeClr>
              </a:solidFill>
            </a:endParaRPr>
          </a:p>
        </p:txBody>
      </p:sp>
      <p:sp>
        <p:nvSpPr>
          <p:cNvPr id="3" name="Номер слайда 2">
            <a:extLst>
              <a:ext uri="{FF2B5EF4-FFF2-40B4-BE49-F238E27FC236}">
                <a16:creationId xmlns:a16="http://schemas.microsoft.com/office/drawing/2014/main" id="{9D5BA07B-5ABD-EA48-861B-2BD28E11BC9E}"/>
              </a:ext>
            </a:extLst>
          </p:cNvPr>
          <p:cNvSpPr>
            <a:spLocks noGrp="1"/>
          </p:cNvSpPr>
          <p:nvPr>
            <p:ph type="sldNum" sz="quarter" idx="10"/>
          </p:nvPr>
        </p:nvSpPr>
        <p:spPr/>
        <p:txBody>
          <a:bodyPr/>
          <a:lstStyle/>
          <a:p>
            <a:pPr>
              <a:defRPr/>
            </a:pPr>
            <a:fld id="{35A89BA6-5856-B848-9BA1-34E13184711E}" type="slidenum">
              <a:rPr lang="ru-RU" altLang="ru-RU" smtClean="0"/>
              <a:pPr>
                <a:defRPr/>
              </a:pPr>
              <a:t>13</a:t>
            </a:fld>
            <a:endParaRPr lang="ru-RU" altLang="ru-RU"/>
          </a:p>
        </p:txBody>
      </p:sp>
      <p:sp>
        <p:nvSpPr>
          <p:cNvPr id="4" name="Прямоугольник 3">
            <a:extLst>
              <a:ext uri="{FF2B5EF4-FFF2-40B4-BE49-F238E27FC236}">
                <a16:creationId xmlns:a16="http://schemas.microsoft.com/office/drawing/2014/main" id="{99D9EC1E-572A-404A-ABA1-5387091174F4}"/>
              </a:ext>
            </a:extLst>
          </p:cNvPr>
          <p:cNvSpPr/>
          <p:nvPr/>
        </p:nvSpPr>
        <p:spPr>
          <a:xfrm>
            <a:off x="752475" y="1866779"/>
            <a:ext cx="10687050" cy="2246769"/>
          </a:xfrm>
          <a:prstGeom prst="rect">
            <a:avLst/>
          </a:prstGeom>
        </p:spPr>
        <p:txBody>
          <a:bodyPr wrap="square">
            <a:spAutoFit/>
          </a:bodyPr>
          <a:lstStyle/>
          <a:p>
            <a:pPr algn="just"/>
            <a:r>
              <a:rPr lang="ru-RU" sz="2000" dirty="0">
                <a:solidFill>
                  <a:schemeClr val="accent3">
                    <a:lumMod val="75000"/>
                  </a:schemeClr>
                </a:solidFill>
                <a:latin typeface="Times New Roman" panose="02020603050405020304" pitchFamily="18" charset="0"/>
              </a:rPr>
              <a:t>Планирование маркетинговой стратегии </a:t>
            </a:r>
            <a:r>
              <a:rPr lang="ru-RU" sz="2000" b="1" dirty="0">
                <a:solidFill>
                  <a:schemeClr val="accent3">
                    <a:lumMod val="75000"/>
                  </a:schemeClr>
                </a:solidFill>
                <a:latin typeface="Times New Roman" panose="02020603050405020304" pitchFamily="18" charset="0"/>
              </a:rPr>
              <a:t>требует глубокого понимания тенденций в вашей отрасли</a:t>
            </a:r>
            <a:r>
              <a:rPr lang="ru-RU" sz="2000" dirty="0">
                <a:solidFill>
                  <a:schemeClr val="accent3">
                    <a:lumMod val="75000"/>
                  </a:schemeClr>
                </a:solidFill>
                <a:latin typeface="Times New Roman" panose="02020603050405020304" pitchFamily="18" charset="0"/>
              </a:rPr>
              <a:t>, вашей конкурентной позиции, демографии и покупательских привычек вашего целевого клиента. </a:t>
            </a:r>
          </a:p>
          <a:p>
            <a:pPr algn="just"/>
            <a:r>
              <a:rPr lang="ru-RU" sz="2000" dirty="0">
                <a:solidFill>
                  <a:schemeClr val="accent3">
                    <a:lumMod val="75000"/>
                  </a:schemeClr>
                </a:solidFill>
                <a:latin typeface="Times New Roman" panose="02020603050405020304" pitchFamily="18" charset="0"/>
              </a:rPr>
              <a:t>Достичь этого понимания с помощью </a:t>
            </a:r>
            <a:r>
              <a:rPr lang="ru-RU" sz="2000" b="1" dirty="0">
                <a:solidFill>
                  <a:schemeClr val="accent3">
                    <a:lumMod val="75000"/>
                  </a:schemeClr>
                </a:solidFill>
                <a:latin typeface="Times New Roman" panose="02020603050405020304" pitchFamily="18" charset="0"/>
              </a:rPr>
              <a:t>отраслевых и рыночных исследований; </a:t>
            </a:r>
          </a:p>
          <a:p>
            <a:pPr algn="just"/>
            <a:r>
              <a:rPr lang="ru-RU" sz="2000" dirty="0">
                <a:solidFill>
                  <a:schemeClr val="accent3">
                    <a:lumMod val="75000"/>
                  </a:schemeClr>
                </a:solidFill>
                <a:latin typeface="Times New Roman" panose="02020603050405020304" pitchFamily="18" charset="0"/>
              </a:rPr>
              <a:t>Затем сформулируйте свои цели. Ваша стратегия - это </a:t>
            </a:r>
            <a:r>
              <a:rPr lang="ru-RU" sz="2000" b="1" dirty="0">
                <a:solidFill>
                  <a:schemeClr val="accent3">
                    <a:lumMod val="75000"/>
                  </a:schemeClr>
                </a:solidFill>
                <a:latin typeface="Times New Roman" panose="02020603050405020304" pitchFamily="18" charset="0"/>
              </a:rPr>
              <a:t>«дорожная карта», </a:t>
            </a:r>
            <a:r>
              <a:rPr lang="ru-RU" sz="2000" dirty="0">
                <a:solidFill>
                  <a:schemeClr val="accent3">
                    <a:lumMod val="75000"/>
                  </a:schemeClr>
                </a:solidFill>
                <a:latin typeface="Times New Roman" panose="02020603050405020304" pitchFamily="18" charset="0"/>
              </a:rPr>
              <a:t>которая поможет вам достичь наших целей и включает финансовый план, влекущий за собой маркетинговый бюджет, а также концептуальный план. </a:t>
            </a:r>
            <a:endParaRPr lang="ru-RU" sz="2000" b="0" i="0" dirty="0">
              <a:solidFill>
                <a:schemeClr val="accent3">
                  <a:lumMod val="75000"/>
                </a:schemeClr>
              </a:solidFill>
              <a:effectLst/>
              <a:latin typeface="Times New Roman" panose="02020603050405020304" pitchFamily="18" charset="0"/>
            </a:endParaRPr>
          </a:p>
        </p:txBody>
      </p:sp>
      <p:sp>
        <p:nvSpPr>
          <p:cNvPr id="6" name="Прямоугольник 5">
            <a:extLst>
              <a:ext uri="{FF2B5EF4-FFF2-40B4-BE49-F238E27FC236}">
                <a16:creationId xmlns:a16="http://schemas.microsoft.com/office/drawing/2014/main" id="{CDDC5B1B-6DEC-0E44-BDC5-57BD5809D7D9}"/>
              </a:ext>
            </a:extLst>
          </p:cNvPr>
          <p:cNvSpPr/>
          <p:nvPr/>
        </p:nvSpPr>
        <p:spPr>
          <a:xfrm>
            <a:off x="1566863" y="4653260"/>
            <a:ext cx="7891462" cy="646331"/>
          </a:xfrm>
          <a:prstGeom prst="rect">
            <a:avLst/>
          </a:prstGeom>
        </p:spPr>
        <p:txBody>
          <a:bodyPr wrap="square">
            <a:spAutoFit/>
          </a:bodyPr>
          <a:lstStyle/>
          <a:p>
            <a:r>
              <a:rPr lang="ru-RU" b="1" dirty="0">
                <a:solidFill>
                  <a:schemeClr val="accent3">
                    <a:lumMod val="75000"/>
                  </a:schemeClr>
                </a:solidFill>
                <a:latin typeface="Times New Roman" panose="02020603050405020304" pitchFamily="18" charset="0"/>
              </a:rPr>
              <a:t>Если у вас кончились деньги, прежде чем ваши стратегии могут быть реализованы, ваш маркетинг может не достичь ваших целей.</a:t>
            </a:r>
            <a:endParaRPr lang="ru-RU" b="1" dirty="0"/>
          </a:p>
        </p:txBody>
      </p:sp>
    </p:spTree>
    <p:extLst>
      <p:ext uri="{BB962C8B-B14F-4D97-AF65-F5344CB8AC3E}">
        <p14:creationId xmlns:p14="http://schemas.microsoft.com/office/powerpoint/2010/main" val="260426995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75B334-55A8-6A40-8FA6-580E2B0C0A1B}"/>
              </a:ext>
            </a:extLst>
          </p:cNvPr>
          <p:cNvSpPr>
            <a:spLocks noGrp="1"/>
          </p:cNvSpPr>
          <p:nvPr>
            <p:ph type="title"/>
          </p:nvPr>
        </p:nvSpPr>
        <p:spPr/>
        <p:txBody>
          <a:bodyPr/>
          <a:lstStyle/>
          <a:p>
            <a:r>
              <a:rPr lang="ru-RU" dirty="0">
                <a:solidFill>
                  <a:schemeClr val="accent3">
                    <a:lumMod val="75000"/>
                  </a:schemeClr>
                </a:solidFill>
                <a:latin typeface="Times New Roman" panose="02020603050405020304" pitchFamily="18" charset="0"/>
              </a:rPr>
              <a:t>Процесс стратегического планирования</a:t>
            </a:r>
            <a:endParaRPr lang="ru-RU" dirty="0">
              <a:solidFill>
                <a:schemeClr val="accent3">
                  <a:lumMod val="75000"/>
                </a:schemeClr>
              </a:solidFill>
            </a:endParaRPr>
          </a:p>
        </p:txBody>
      </p:sp>
      <p:sp>
        <p:nvSpPr>
          <p:cNvPr id="3" name="Номер слайда 2">
            <a:extLst>
              <a:ext uri="{FF2B5EF4-FFF2-40B4-BE49-F238E27FC236}">
                <a16:creationId xmlns:a16="http://schemas.microsoft.com/office/drawing/2014/main" id="{EAC45A86-6A61-D74B-B3D9-800E87639F67}"/>
              </a:ext>
            </a:extLst>
          </p:cNvPr>
          <p:cNvSpPr>
            <a:spLocks noGrp="1"/>
          </p:cNvSpPr>
          <p:nvPr>
            <p:ph type="sldNum" sz="quarter" idx="10"/>
          </p:nvPr>
        </p:nvSpPr>
        <p:spPr/>
        <p:txBody>
          <a:bodyPr/>
          <a:lstStyle/>
          <a:p>
            <a:pPr>
              <a:defRPr/>
            </a:pPr>
            <a:fld id="{35A89BA6-5856-B848-9BA1-34E13184711E}" type="slidenum">
              <a:rPr lang="ru-RU" altLang="ru-RU" smtClean="0"/>
              <a:pPr>
                <a:defRPr/>
              </a:pPr>
              <a:t>14</a:t>
            </a:fld>
            <a:endParaRPr lang="ru-RU" altLang="ru-RU"/>
          </a:p>
        </p:txBody>
      </p:sp>
      <p:sp>
        <p:nvSpPr>
          <p:cNvPr id="4" name="Прямоугольник 3">
            <a:extLst>
              <a:ext uri="{FF2B5EF4-FFF2-40B4-BE49-F238E27FC236}">
                <a16:creationId xmlns:a16="http://schemas.microsoft.com/office/drawing/2014/main" id="{460606F4-4D40-004B-88D1-DF2ED24DDE6C}"/>
              </a:ext>
            </a:extLst>
          </p:cNvPr>
          <p:cNvSpPr/>
          <p:nvPr/>
        </p:nvSpPr>
        <p:spPr>
          <a:xfrm>
            <a:off x="930117" y="1494279"/>
            <a:ext cx="10014108" cy="3416320"/>
          </a:xfrm>
          <a:prstGeom prst="rect">
            <a:avLst/>
          </a:prstGeom>
        </p:spPr>
        <p:txBody>
          <a:bodyPr wrap="square">
            <a:spAutoFit/>
          </a:bodyPr>
          <a:lstStyle/>
          <a:p>
            <a:pPr algn="just"/>
            <a:r>
              <a:rPr lang="ru-RU" dirty="0">
                <a:solidFill>
                  <a:schemeClr val="accent3">
                    <a:lumMod val="75000"/>
                  </a:schemeClr>
                </a:solidFill>
                <a:latin typeface="Times New Roman" panose="02020603050405020304" pitchFamily="18" charset="0"/>
              </a:rPr>
              <a:t>Проведите </a:t>
            </a:r>
            <a:r>
              <a:rPr lang="en" dirty="0">
                <a:solidFill>
                  <a:schemeClr val="accent3">
                    <a:lumMod val="75000"/>
                  </a:schemeClr>
                </a:solidFill>
                <a:latin typeface="Times New Roman" panose="02020603050405020304" pitchFamily="18" charset="0"/>
              </a:rPr>
              <a:t>SWOT-</a:t>
            </a:r>
            <a:r>
              <a:rPr lang="ru-RU" dirty="0">
                <a:solidFill>
                  <a:schemeClr val="accent3">
                    <a:lumMod val="75000"/>
                  </a:schemeClr>
                </a:solidFill>
                <a:latin typeface="Times New Roman" panose="02020603050405020304" pitchFamily="18" charset="0"/>
              </a:rPr>
              <a:t>анализ, чтобы выявить сильные и слабые стороны, возможности и угрозы, представленные в отрасли. Проводите отраслевые исследования и маркетинговые исследования, чтобы получить полное представление о бизнес-среде вашей компании. </a:t>
            </a:r>
            <a:r>
              <a:rPr lang="ru-RU" b="1" dirty="0">
                <a:solidFill>
                  <a:schemeClr val="accent3">
                    <a:lumMod val="75000"/>
                  </a:schemeClr>
                </a:solidFill>
                <a:latin typeface="Times New Roman" panose="02020603050405020304" pitchFamily="18" charset="0"/>
              </a:rPr>
              <a:t>Определите основные приоритеты и угрозы и определите их приоритетность.</a:t>
            </a:r>
            <a:r>
              <a:rPr lang="ru-RU" dirty="0">
                <a:solidFill>
                  <a:schemeClr val="accent3">
                    <a:lumMod val="75000"/>
                  </a:schemeClr>
                </a:solidFill>
                <a:latin typeface="Times New Roman" panose="02020603050405020304" pitchFamily="18" charset="0"/>
              </a:rPr>
              <a:t> Не пытайтесь использовать все возможности и угрозы в течение одного маркетингового сезона. </a:t>
            </a:r>
            <a:r>
              <a:rPr lang="ru-RU" b="1" dirty="0">
                <a:solidFill>
                  <a:schemeClr val="accent3">
                    <a:lumMod val="75000"/>
                  </a:schemeClr>
                </a:solidFill>
                <a:latin typeface="Times New Roman" panose="02020603050405020304" pitchFamily="18" charset="0"/>
              </a:rPr>
              <a:t>Выберите только те, которые поддерживаются сильными сторонами и финансовыми возможностями вашей компании</a:t>
            </a:r>
            <a:r>
              <a:rPr lang="ru-RU" dirty="0">
                <a:solidFill>
                  <a:schemeClr val="accent3">
                    <a:lumMod val="75000"/>
                  </a:schemeClr>
                </a:solidFill>
                <a:latin typeface="Times New Roman" panose="02020603050405020304" pitchFamily="18" charset="0"/>
              </a:rPr>
              <a:t>. Не стесняйтесь планировать свои стратегии вокруг всего лишь одного элемента ваших результатов - слишком </a:t>
            </a:r>
            <a:r>
              <a:rPr lang="ru-RU" b="1" dirty="0">
                <a:solidFill>
                  <a:schemeClr val="accent3">
                    <a:lumMod val="75000"/>
                  </a:schemeClr>
                </a:solidFill>
                <a:latin typeface="Times New Roman" panose="02020603050405020304" pitchFamily="18" charset="0"/>
              </a:rPr>
              <a:t>много целей переполнят ваши сотрудники и ослабят </a:t>
            </a:r>
            <a:r>
              <a:rPr lang="ru-RU" dirty="0">
                <a:solidFill>
                  <a:schemeClr val="accent3">
                    <a:lumMod val="75000"/>
                  </a:schemeClr>
                </a:solidFill>
                <a:latin typeface="Times New Roman" panose="02020603050405020304" pitchFamily="18" charset="0"/>
              </a:rPr>
              <a:t>эффективность вашего маркетингового сообщения. Уладите сообщение о торговой марке, которое вы хотите передать, и примените </a:t>
            </a:r>
            <a:r>
              <a:rPr lang="en" dirty="0">
                <a:solidFill>
                  <a:schemeClr val="accent3">
                    <a:lumMod val="75000"/>
                  </a:schemeClr>
                </a:solidFill>
                <a:latin typeface="Times New Roman" panose="02020603050405020304" pitchFamily="18" charset="0"/>
              </a:rPr>
              <a:t>SWOT-</a:t>
            </a:r>
            <a:r>
              <a:rPr lang="ru-RU" dirty="0">
                <a:solidFill>
                  <a:schemeClr val="accent3">
                    <a:lumMod val="75000"/>
                  </a:schemeClr>
                </a:solidFill>
                <a:latin typeface="Times New Roman" panose="02020603050405020304" pitchFamily="18" charset="0"/>
              </a:rPr>
              <a:t>анализ к сообщениям, переданным вашим конкурентом. Используйте этот анализ, чтобы определить, где вы можете заполнить пробелы и использовать слабые места своих конкурентов. Это ваша стратегия.</a:t>
            </a:r>
            <a:endParaRPr lang="ru-RU" b="0" i="0" dirty="0">
              <a:solidFill>
                <a:schemeClr val="accent3">
                  <a:lumMod val="75000"/>
                </a:schemeClr>
              </a:solidFill>
              <a:effectLst/>
              <a:latin typeface="Times New Roman" panose="02020603050405020304" pitchFamily="18" charset="0"/>
            </a:endParaRPr>
          </a:p>
        </p:txBody>
      </p:sp>
    </p:spTree>
    <p:extLst>
      <p:ext uri="{BB962C8B-B14F-4D97-AF65-F5344CB8AC3E}">
        <p14:creationId xmlns:p14="http://schemas.microsoft.com/office/powerpoint/2010/main" val="324205416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363983-7C0B-E347-ACFE-6BD6EF33E03B}"/>
              </a:ext>
            </a:extLst>
          </p:cNvPr>
          <p:cNvSpPr txBox="1"/>
          <p:nvPr/>
        </p:nvSpPr>
        <p:spPr>
          <a:xfrm>
            <a:off x="3351213" y="1495425"/>
            <a:ext cx="8113712" cy="984250"/>
          </a:xfrm>
          <a:prstGeom prst="rect">
            <a:avLst/>
          </a:prstGeom>
          <a:noFill/>
          <a:ln>
            <a:noFill/>
          </a:ln>
        </p:spPr>
        <p:txBody>
          <a:bodyPr lIns="0" tIns="0" rIns="0" bIns="0">
            <a:spAutoFit/>
          </a:bodyPr>
          <a:lstStyle/>
          <a:p>
            <a:pPr>
              <a:defRPr/>
            </a:pPr>
            <a:r>
              <a:rPr lang="en-US" sz="1600" dirty="0">
                <a:solidFill>
                  <a:schemeClr val="tx1">
                    <a:lumMod val="75000"/>
                    <a:lumOff val="25000"/>
                  </a:schemeClr>
                </a:solidFill>
              </a:rPr>
              <a:t>…………………………………………………………………………………………………………………………………………………………………………………</a:t>
            </a:r>
            <a:r>
              <a:rPr lang="ru-RU" sz="1600" dirty="0">
                <a:solidFill>
                  <a:schemeClr val="tx1">
                    <a:lumMod val="75000"/>
                    <a:lumOff val="25000"/>
                  </a:schemeClr>
                </a:solidFill>
              </a:rPr>
              <a:t>………………………………………………………………………………………………………………………………………………………………………………………………………………………………………………………………………………………………………………………………………………………………………………………………………………………………………………….......</a:t>
            </a:r>
            <a:endParaRPr lang="en-US" sz="1600" dirty="0">
              <a:solidFill>
                <a:schemeClr val="tx1">
                  <a:lumMod val="75000"/>
                  <a:lumOff val="25000"/>
                </a:schemeClr>
              </a:solidFill>
            </a:endParaRPr>
          </a:p>
        </p:txBody>
      </p:sp>
      <p:cxnSp>
        <p:nvCxnSpPr>
          <p:cNvPr id="5" name="Straight Connector 2">
            <a:extLst>
              <a:ext uri="{FF2B5EF4-FFF2-40B4-BE49-F238E27FC236}">
                <a16:creationId xmlns:a16="http://schemas.microsoft.com/office/drawing/2014/main" id="{7591D203-0DB6-F446-AEB9-82CD2F3A4154}"/>
              </a:ext>
            </a:extLst>
          </p:cNvPr>
          <p:cNvCxnSpPr/>
          <p:nvPr/>
        </p:nvCxnSpPr>
        <p:spPr>
          <a:xfrm>
            <a:off x="3086100" y="1312863"/>
            <a:ext cx="0" cy="134937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6641456-946C-E441-B76F-B25F0AD3B16F}"/>
              </a:ext>
            </a:extLst>
          </p:cNvPr>
          <p:cNvSpPr txBox="1"/>
          <p:nvPr/>
        </p:nvSpPr>
        <p:spPr>
          <a:xfrm>
            <a:off x="727075" y="1803400"/>
            <a:ext cx="2095500" cy="368300"/>
          </a:xfrm>
          <a:prstGeom prst="rect">
            <a:avLst/>
          </a:prstGeom>
          <a:noFill/>
        </p:spPr>
        <p:txBody>
          <a:bodyPr lIns="0" tIns="0" rIns="0" bIns="0">
            <a:spAutoFit/>
          </a:bodyPr>
          <a:lstStyle/>
          <a:p>
            <a:pPr algn="ctr">
              <a:defRPr/>
            </a:pPr>
            <a:r>
              <a:rPr lang="ru-RU" sz="2400" b="1" dirty="0">
                <a:solidFill>
                  <a:schemeClr val="accent1"/>
                </a:solidFill>
                <a:latin typeface="+mj-lt"/>
              </a:rPr>
              <a:t>ТЕКСТ</a:t>
            </a:r>
            <a:endParaRPr lang="en-US" sz="2400" b="1" dirty="0">
              <a:solidFill>
                <a:schemeClr val="accent1"/>
              </a:solidFill>
              <a:latin typeface="+mj-lt"/>
            </a:endParaRPr>
          </a:p>
        </p:txBody>
      </p:sp>
      <p:sp>
        <p:nvSpPr>
          <p:cNvPr id="7" name="TextBox 6">
            <a:extLst>
              <a:ext uri="{FF2B5EF4-FFF2-40B4-BE49-F238E27FC236}">
                <a16:creationId xmlns:a16="http://schemas.microsoft.com/office/drawing/2014/main" id="{4554A041-21B5-F54D-826D-E36F26E56D4F}"/>
              </a:ext>
            </a:extLst>
          </p:cNvPr>
          <p:cNvSpPr txBox="1"/>
          <p:nvPr/>
        </p:nvSpPr>
        <p:spPr>
          <a:xfrm>
            <a:off x="3351213" y="3152775"/>
            <a:ext cx="8113712" cy="984250"/>
          </a:xfrm>
          <a:prstGeom prst="rect">
            <a:avLst/>
          </a:prstGeom>
          <a:noFill/>
          <a:ln>
            <a:noFill/>
          </a:ln>
        </p:spPr>
        <p:txBody>
          <a:bodyPr lIns="0" tIns="0" rIns="0" bIns="0">
            <a:spAutoFit/>
          </a:bodyPr>
          <a:lstStyle/>
          <a:p>
            <a:pPr>
              <a:defRPr/>
            </a:pPr>
            <a:r>
              <a:rPr lang="en-US" sz="1600" dirty="0">
                <a:solidFill>
                  <a:schemeClr val="tx1">
                    <a:lumMod val="75000"/>
                    <a:lumOff val="25000"/>
                  </a:schemeClr>
                </a:solidFill>
              </a:rPr>
              <a:t>…………………………………………………………………………………………………………………………………………………………………………………………………………………………………………………………………………………………………………………………………………………………………………………………………………………………………………………………………………………………………………………………………………………………………………………………………………………………………….......</a:t>
            </a:r>
          </a:p>
        </p:txBody>
      </p:sp>
      <p:cxnSp>
        <p:nvCxnSpPr>
          <p:cNvPr id="8" name="Straight Connector 43">
            <a:extLst>
              <a:ext uri="{FF2B5EF4-FFF2-40B4-BE49-F238E27FC236}">
                <a16:creationId xmlns:a16="http://schemas.microsoft.com/office/drawing/2014/main" id="{4A011C5F-BA1A-2F45-B5EF-94806E074522}"/>
              </a:ext>
            </a:extLst>
          </p:cNvPr>
          <p:cNvCxnSpPr/>
          <p:nvPr/>
        </p:nvCxnSpPr>
        <p:spPr>
          <a:xfrm>
            <a:off x="3086100" y="2970213"/>
            <a:ext cx="0" cy="134937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C8FD0B5-49E4-5848-8635-769BEC8B89A6}"/>
              </a:ext>
            </a:extLst>
          </p:cNvPr>
          <p:cNvSpPr txBox="1"/>
          <p:nvPr/>
        </p:nvSpPr>
        <p:spPr>
          <a:xfrm>
            <a:off x="727075" y="3460750"/>
            <a:ext cx="2095500" cy="368300"/>
          </a:xfrm>
          <a:prstGeom prst="rect">
            <a:avLst/>
          </a:prstGeom>
          <a:noFill/>
        </p:spPr>
        <p:txBody>
          <a:bodyPr lIns="0" tIns="0" rIns="0" bIns="0">
            <a:spAutoFit/>
          </a:bodyPr>
          <a:lstStyle/>
          <a:p>
            <a:pPr algn="ctr">
              <a:defRPr/>
            </a:pPr>
            <a:r>
              <a:rPr lang="ru-RU" sz="2400" b="1" dirty="0">
                <a:solidFill>
                  <a:schemeClr val="accent1"/>
                </a:solidFill>
                <a:latin typeface="+mj-lt"/>
              </a:rPr>
              <a:t>ТЕКСТ</a:t>
            </a:r>
            <a:endParaRPr lang="en-US" sz="2400" b="1" dirty="0">
              <a:solidFill>
                <a:schemeClr val="accent1"/>
              </a:solidFill>
              <a:latin typeface="+mj-lt"/>
            </a:endParaRPr>
          </a:p>
        </p:txBody>
      </p:sp>
      <p:sp>
        <p:nvSpPr>
          <p:cNvPr id="12" name="TextBox 11">
            <a:extLst>
              <a:ext uri="{FF2B5EF4-FFF2-40B4-BE49-F238E27FC236}">
                <a16:creationId xmlns:a16="http://schemas.microsoft.com/office/drawing/2014/main" id="{F6BAADAE-E235-634A-99BB-899F42773FD8}"/>
              </a:ext>
            </a:extLst>
          </p:cNvPr>
          <p:cNvSpPr txBox="1"/>
          <p:nvPr/>
        </p:nvSpPr>
        <p:spPr>
          <a:xfrm>
            <a:off x="727075" y="5014913"/>
            <a:ext cx="2095500" cy="369887"/>
          </a:xfrm>
          <a:prstGeom prst="rect">
            <a:avLst/>
          </a:prstGeom>
          <a:noFill/>
        </p:spPr>
        <p:txBody>
          <a:bodyPr lIns="0" tIns="0" rIns="0" bIns="0">
            <a:spAutoFit/>
          </a:bodyPr>
          <a:lstStyle/>
          <a:p>
            <a:pPr algn="ctr">
              <a:defRPr/>
            </a:pPr>
            <a:r>
              <a:rPr lang="ru-RU" sz="2400" b="1" dirty="0">
                <a:solidFill>
                  <a:schemeClr val="accent1"/>
                </a:solidFill>
                <a:latin typeface="+mj-lt"/>
              </a:rPr>
              <a:t>ТЕКСТ</a:t>
            </a:r>
            <a:endParaRPr lang="en-US" sz="2400" b="1" dirty="0">
              <a:solidFill>
                <a:schemeClr val="accent1"/>
              </a:solidFill>
              <a:latin typeface="+mj-lt"/>
            </a:endParaRPr>
          </a:p>
        </p:txBody>
      </p:sp>
      <p:sp>
        <p:nvSpPr>
          <p:cNvPr id="13" name="Rectangle 3">
            <a:extLst>
              <a:ext uri="{FF2B5EF4-FFF2-40B4-BE49-F238E27FC236}">
                <a16:creationId xmlns:a16="http://schemas.microsoft.com/office/drawing/2014/main" id="{7E735FDB-FF4F-EB45-90EF-683078768F4F}"/>
              </a:ext>
            </a:extLst>
          </p:cNvPr>
          <p:cNvSpPr/>
          <p:nvPr/>
        </p:nvSpPr>
        <p:spPr>
          <a:xfrm>
            <a:off x="0" y="1485900"/>
            <a:ext cx="12192000" cy="38862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4">
            <a:extLst>
              <a:ext uri="{FF2B5EF4-FFF2-40B4-BE49-F238E27FC236}">
                <a16:creationId xmlns:a16="http://schemas.microsoft.com/office/drawing/2014/main" id="{9BA75FE6-1089-4643-8A46-71437ACFFA15}"/>
              </a:ext>
            </a:extLst>
          </p:cNvPr>
          <p:cNvSpPr/>
          <p:nvPr/>
        </p:nvSpPr>
        <p:spPr>
          <a:xfrm>
            <a:off x="863600" y="1017588"/>
            <a:ext cx="3949700" cy="4800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Triangle 5">
            <a:extLst>
              <a:ext uri="{FF2B5EF4-FFF2-40B4-BE49-F238E27FC236}">
                <a16:creationId xmlns:a16="http://schemas.microsoft.com/office/drawing/2014/main" id="{08AA8057-C734-634D-BD06-EE89091AD999}"/>
              </a:ext>
            </a:extLst>
          </p:cNvPr>
          <p:cNvSpPr/>
          <p:nvPr/>
        </p:nvSpPr>
        <p:spPr>
          <a:xfrm flipV="1">
            <a:off x="4813300" y="5372100"/>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Triangle 8">
            <a:extLst>
              <a:ext uri="{FF2B5EF4-FFF2-40B4-BE49-F238E27FC236}">
                <a16:creationId xmlns:a16="http://schemas.microsoft.com/office/drawing/2014/main" id="{73F98450-E486-B443-8D0C-DAD9D9A603DF}"/>
              </a:ext>
            </a:extLst>
          </p:cNvPr>
          <p:cNvSpPr/>
          <p:nvPr/>
        </p:nvSpPr>
        <p:spPr>
          <a:xfrm>
            <a:off x="4813300" y="1028700"/>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180" name="TextBox 16">
            <a:extLst>
              <a:ext uri="{FF2B5EF4-FFF2-40B4-BE49-F238E27FC236}">
                <a16:creationId xmlns:a16="http://schemas.microsoft.com/office/drawing/2014/main" id="{8838AF15-6005-9C40-8941-3C0E10B5B13F}"/>
              </a:ext>
            </a:extLst>
          </p:cNvPr>
          <p:cNvSpPr txBox="1">
            <a:spLocks noChangeArrowheads="1"/>
          </p:cNvSpPr>
          <p:nvPr/>
        </p:nvSpPr>
        <p:spPr bwMode="auto">
          <a:xfrm>
            <a:off x="5026818" y="3225751"/>
            <a:ext cx="69516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lnSpc>
                <a:spcPct val="100000"/>
              </a:lnSpc>
              <a:spcBef>
                <a:spcPct val="0"/>
              </a:spcBef>
              <a:buFontTx/>
              <a:buNone/>
            </a:pPr>
            <a:r>
              <a:rPr lang="ru-RU" altLang="ru-RU" sz="3200" b="1" dirty="0">
                <a:solidFill>
                  <a:schemeClr val="bg1"/>
                </a:solidFill>
                <a:latin typeface="Avenir 55" panose="02000503020000020003" pitchFamily="2" charset="0"/>
              </a:rPr>
              <a:t>Анализ</a:t>
            </a:r>
          </a:p>
        </p:txBody>
      </p:sp>
      <p:pic>
        <p:nvPicPr>
          <p:cNvPr id="157" name="Рисунок 1">
            <a:extLst>
              <a:ext uri="{FF2B5EF4-FFF2-40B4-BE49-F238E27FC236}">
                <a16:creationId xmlns:a16="http://schemas.microsoft.com/office/drawing/2014/main" id="{C03B541F-181B-D045-A67D-ACBABBF17D5D}"/>
              </a:ext>
            </a:extLst>
          </p:cNvPr>
          <p:cNvPicPr>
            <a:picLocks noChangeAspect="1"/>
          </p:cNvPicPr>
          <p:nvPr/>
        </p:nvPicPr>
        <p:blipFill>
          <a:blip r:embed="rId2">
            <a:duotone>
              <a:prstClr val="black"/>
              <a:srgbClr val="D9C3A5">
                <a:tint val="50000"/>
                <a:satMod val="180000"/>
              </a:srgbClr>
            </a:duotone>
          </a:blip>
          <a:srcRect/>
          <a:stretch>
            <a:fillRect/>
          </a:stretch>
        </p:blipFill>
        <p:spPr bwMode="auto">
          <a:xfrm>
            <a:off x="1699552" y="2379287"/>
            <a:ext cx="2093185" cy="2335492"/>
          </a:xfrm>
          <a:prstGeom prst="rect">
            <a:avLst/>
          </a:prstGeom>
          <a:noFill/>
          <a:ln>
            <a:noFill/>
          </a:ln>
        </p:spPr>
      </p:pic>
    </p:spTree>
    <p:extLst>
      <p:ext uri="{BB962C8B-B14F-4D97-AF65-F5344CB8AC3E}">
        <p14:creationId xmlns:p14="http://schemas.microsoft.com/office/powerpoint/2010/main" val="228454994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F8C8BC-DFCD-E14D-9BD3-98561950E6CA}"/>
              </a:ext>
            </a:extLst>
          </p:cNvPr>
          <p:cNvSpPr>
            <a:spLocks noGrp="1"/>
          </p:cNvSpPr>
          <p:nvPr>
            <p:ph type="title"/>
          </p:nvPr>
        </p:nvSpPr>
        <p:spPr/>
        <p:txBody>
          <a:bodyPr/>
          <a:lstStyle/>
          <a:p>
            <a:r>
              <a:rPr lang="ru-RU" dirty="0"/>
              <a:t>Уровни анализа</a:t>
            </a:r>
          </a:p>
        </p:txBody>
      </p:sp>
      <p:sp>
        <p:nvSpPr>
          <p:cNvPr id="3" name="Номер слайда 2">
            <a:extLst>
              <a:ext uri="{FF2B5EF4-FFF2-40B4-BE49-F238E27FC236}">
                <a16:creationId xmlns:a16="http://schemas.microsoft.com/office/drawing/2014/main" id="{70D9EB50-F33B-564D-9946-D1442CACB747}"/>
              </a:ext>
            </a:extLst>
          </p:cNvPr>
          <p:cNvSpPr>
            <a:spLocks noGrp="1"/>
          </p:cNvSpPr>
          <p:nvPr>
            <p:ph type="sldNum" sz="quarter" idx="10"/>
          </p:nvPr>
        </p:nvSpPr>
        <p:spPr/>
        <p:txBody>
          <a:bodyPr/>
          <a:lstStyle/>
          <a:p>
            <a:pPr>
              <a:defRPr/>
            </a:pPr>
            <a:fld id="{35A89BA6-5856-B848-9BA1-34E13184711E}" type="slidenum">
              <a:rPr lang="ru-RU" altLang="ru-RU" smtClean="0"/>
              <a:pPr>
                <a:defRPr/>
              </a:pPr>
              <a:t>16</a:t>
            </a:fld>
            <a:endParaRPr lang="ru-RU" altLang="ru-RU"/>
          </a:p>
        </p:txBody>
      </p:sp>
      <p:sp>
        <p:nvSpPr>
          <p:cNvPr id="4" name="Овал 3">
            <a:extLst>
              <a:ext uri="{FF2B5EF4-FFF2-40B4-BE49-F238E27FC236}">
                <a16:creationId xmlns:a16="http://schemas.microsoft.com/office/drawing/2014/main" id="{D61EB6FB-A41A-A649-A9F8-99802DAFF98C}"/>
              </a:ext>
            </a:extLst>
          </p:cNvPr>
          <p:cNvSpPr/>
          <p:nvPr/>
        </p:nvSpPr>
        <p:spPr>
          <a:xfrm>
            <a:off x="2267745" y="550017"/>
            <a:ext cx="9632949" cy="4926777"/>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ru-RU" sz="2800" dirty="0">
                <a:solidFill>
                  <a:schemeClr val="tx1"/>
                </a:solidFill>
              </a:rPr>
              <a:t>Мировые условия и тренды</a:t>
            </a:r>
          </a:p>
        </p:txBody>
      </p:sp>
      <p:sp>
        <p:nvSpPr>
          <p:cNvPr id="5" name="Овал 4">
            <a:extLst>
              <a:ext uri="{FF2B5EF4-FFF2-40B4-BE49-F238E27FC236}">
                <a16:creationId xmlns:a16="http://schemas.microsoft.com/office/drawing/2014/main" id="{18EEC4EA-DEFE-B442-B373-5F597E93E917}"/>
              </a:ext>
            </a:extLst>
          </p:cNvPr>
          <p:cNvSpPr/>
          <p:nvPr/>
        </p:nvSpPr>
        <p:spPr>
          <a:xfrm>
            <a:off x="1999325" y="1877236"/>
            <a:ext cx="7528350" cy="40075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ru-RU" sz="2800" dirty="0" err="1">
                <a:solidFill>
                  <a:schemeClr val="tx1"/>
                </a:solidFill>
              </a:rPr>
              <a:t>Страновые</a:t>
            </a:r>
            <a:r>
              <a:rPr lang="ru-RU" sz="2800" dirty="0">
                <a:solidFill>
                  <a:schemeClr val="tx1"/>
                </a:solidFill>
              </a:rPr>
              <a:t> условия и тренды</a:t>
            </a:r>
          </a:p>
        </p:txBody>
      </p:sp>
      <p:sp>
        <p:nvSpPr>
          <p:cNvPr id="6" name="Овал 5">
            <a:extLst>
              <a:ext uri="{FF2B5EF4-FFF2-40B4-BE49-F238E27FC236}">
                <a16:creationId xmlns:a16="http://schemas.microsoft.com/office/drawing/2014/main" id="{9759FF29-99CA-784E-8F29-D8D04A936F05}"/>
              </a:ext>
            </a:extLst>
          </p:cNvPr>
          <p:cNvSpPr/>
          <p:nvPr/>
        </p:nvSpPr>
        <p:spPr>
          <a:xfrm>
            <a:off x="1780788" y="3079007"/>
            <a:ext cx="6080066" cy="322897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ru-RU" sz="2800" dirty="0">
                <a:solidFill>
                  <a:schemeClr val="tx1"/>
                </a:solidFill>
              </a:rPr>
              <a:t>Отраслевые условия и тренды</a:t>
            </a:r>
          </a:p>
        </p:txBody>
      </p:sp>
      <p:sp>
        <p:nvSpPr>
          <p:cNvPr id="7" name="Овал 6">
            <a:extLst>
              <a:ext uri="{FF2B5EF4-FFF2-40B4-BE49-F238E27FC236}">
                <a16:creationId xmlns:a16="http://schemas.microsoft.com/office/drawing/2014/main" id="{C8DED3C6-8377-0948-B0A4-0DC066D25ACA}"/>
              </a:ext>
            </a:extLst>
          </p:cNvPr>
          <p:cNvSpPr/>
          <p:nvPr/>
        </p:nvSpPr>
        <p:spPr>
          <a:xfrm>
            <a:off x="1468866" y="4106824"/>
            <a:ext cx="4627134" cy="258766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ru-RU" sz="2800" dirty="0">
                <a:solidFill>
                  <a:schemeClr val="tx1"/>
                </a:solidFill>
              </a:rPr>
              <a:t>Условия и тренды в сегменте</a:t>
            </a:r>
          </a:p>
        </p:txBody>
      </p:sp>
    </p:spTree>
    <p:extLst>
      <p:ext uri="{BB962C8B-B14F-4D97-AF65-F5344CB8AC3E}">
        <p14:creationId xmlns:p14="http://schemas.microsoft.com/office/powerpoint/2010/main" val="99561060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E56FAA-9554-8646-BB3E-47BE823235CD}"/>
              </a:ext>
            </a:extLst>
          </p:cNvPr>
          <p:cNvSpPr>
            <a:spLocks noGrp="1"/>
          </p:cNvSpPr>
          <p:nvPr>
            <p:ph type="title"/>
          </p:nvPr>
        </p:nvSpPr>
        <p:spPr/>
        <p:txBody>
          <a:bodyPr/>
          <a:lstStyle/>
          <a:p>
            <a:r>
              <a:rPr lang="en-US" dirty="0"/>
              <a:t>PESTL</a:t>
            </a:r>
            <a:endParaRPr lang="ru-RU" dirty="0"/>
          </a:p>
        </p:txBody>
      </p:sp>
      <p:sp>
        <p:nvSpPr>
          <p:cNvPr id="3" name="Номер слайда 2">
            <a:extLst>
              <a:ext uri="{FF2B5EF4-FFF2-40B4-BE49-F238E27FC236}">
                <a16:creationId xmlns:a16="http://schemas.microsoft.com/office/drawing/2014/main" id="{909F10DD-017A-B847-A9AF-2B5AE4C69220}"/>
              </a:ext>
            </a:extLst>
          </p:cNvPr>
          <p:cNvSpPr>
            <a:spLocks noGrp="1"/>
          </p:cNvSpPr>
          <p:nvPr>
            <p:ph type="sldNum" sz="quarter" idx="10"/>
          </p:nvPr>
        </p:nvSpPr>
        <p:spPr/>
        <p:txBody>
          <a:bodyPr/>
          <a:lstStyle/>
          <a:p>
            <a:pPr>
              <a:defRPr/>
            </a:pPr>
            <a:fld id="{35A89BA6-5856-B848-9BA1-34E13184711E}" type="slidenum">
              <a:rPr lang="ru-RU" altLang="ru-RU" smtClean="0"/>
              <a:pPr>
                <a:defRPr/>
              </a:pPr>
              <a:t>17</a:t>
            </a:fld>
            <a:endParaRPr lang="ru-RU" altLang="ru-RU"/>
          </a:p>
        </p:txBody>
      </p:sp>
      <p:sp>
        <p:nvSpPr>
          <p:cNvPr id="4" name="Прямоугольник 3">
            <a:extLst>
              <a:ext uri="{FF2B5EF4-FFF2-40B4-BE49-F238E27FC236}">
                <a16:creationId xmlns:a16="http://schemas.microsoft.com/office/drawing/2014/main" id="{1E10A8D0-6643-2645-8634-7027BA081CFE}"/>
              </a:ext>
            </a:extLst>
          </p:cNvPr>
          <p:cNvSpPr/>
          <p:nvPr/>
        </p:nvSpPr>
        <p:spPr>
          <a:xfrm>
            <a:off x="1628078" y="1771252"/>
            <a:ext cx="9916222" cy="3785652"/>
          </a:xfrm>
          <a:prstGeom prst="rect">
            <a:avLst/>
          </a:prstGeom>
        </p:spPr>
        <p:txBody>
          <a:bodyPr wrap="square">
            <a:spAutoFit/>
          </a:bodyPr>
          <a:lstStyle/>
          <a:p>
            <a:r>
              <a:rPr lang="en" sz="2400" b="1" dirty="0">
                <a:solidFill>
                  <a:schemeClr val="accent3">
                    <a:lumMod val="75000"/>
                  </a:schemeClr>
                </a:solidFill>
                <a:latin typeface="Arial" panose="020B0604020202020204" pitchFamily="34" charset="0"/>
              </a:rPr>
              <a:t>PEST-</a:t>
            </a:r>
            <a:r>
              <a:rPr lang="ru-RU" sz="2400" b="1" dirty="0">
                <a:solidFill>
                  <a:schemeClr val="accent3">
                    <a:lumMod val="75000"/>
                  </a:schemeClr>
                </a:solidFill>
                <a:latin typeface="Arial" panose="020B0604020202020204" pitchFamily="34" charset="0"/>
              </a:rPr>
              <a:t>анализ</a:t>
            </a:r>
            <a:r>
              <a:rPr lang="ru-RU" sz="2400" dirty="0">
                <a:solidFill>
                  <a:schemeClr val="accent3">
                    <a:lumMod val="75000"/>
                  </a:schemeClr>
                </a:solidFill>
                <a:latin typeface="Arial" panose="020B0604020202020204" pitchFamily="34" charset="0"/>
              </a:rPr>
              <a:t> (иногда обозначают как </a:t>
            </a:r>
            <a:r>
              <a:rPr lang="en" sz="2400" b="1" dirty="0">
                <a:solidFill>
                  <a:schemeClr val="accent3">
                    <a:lumMod val="75000"/>
                  </a:schemeClr>
                </a:solidFill>
                <a:latin typeface="Arial" panose="020B0604020202020204" pitchFamily="34" charset="0"/>
              </a:rPr>
              <a:t>STEP</a:t>
            </a:r>
            <a:r>
              <a:rPr lang="en" sz="2400" dirty="0">
                <a:solidFill>
                  <a:schemeClr val="accent3">
                    <a:lumMod val="75000"/>
                  </a:schemeClr>
                </a:solidFill>
                <a:latin typeface="Arial" panose="020B0604020202020204" pitchFamily="34" charset="0"/>
              </a:rPr>
              <a:t>) — </a:t>
            </a:r>
            <a:r>
              <a:rPr lang="ru-RU" sz="2400" dirty="0">
                <a:solidFill>
                  <a:schemeClr val="accent3">
                    <a:lumMod val="75000"/>
                  </a:schemeClr>
                </a:solidFill>
                <a:latin typeface="Arial" panose="020B0604020202020204" pitchFamily="34" charset="0"/>
              </a:rPr>
              <a:t>это маркетинговый инструмент, предназначенный для выявления</a:t>
            </a:r>
            <a:endParaRPr lang="en-US" sz="2400" dirty="0">
              <a:solidFill>
                <a:schemeClr val="accent3">
                  <a:lumMod val="75000"/>
                </a:schemeClr>
              </a:solidFill>
              <a:latin typeface="Arial" panose="020B0604020202020204" pitchFamily="34" charset="0"/>
            </a:endParaRPr>
          </a:p>
          <a:p>
            <a:endParaRPr lang="en-US" sz="2400" dirty="0">
              <a:solidFill>
                <a:schemeClr val="accent3">
                  <a:lumMod val="75000"/>
                </a:schemeClr>
              </a:solidFill>
              <a:latin typeface="Arial" panose="020B0604020202020204" pitchFamily="34" charset="0"/>
            </a:endParaRPr>
          </a:p>
          <a:p>
            <a:pPr marL="342900" indent="-342900">
              <a:buFont typeface="Arial" panose="020B0604020202020204" pitchFamily="34" charset="0"/>
              <a:buChar char="•"/>
            </a:pPr>
            <a:r>
              <a:rPr lang="ru-RU" sz="2400" i="1" dirty="0">
                <a:solidFill>
                  <a:schemeClr val="accent3">
                    <a:lumMod val="75000"/>
                  </a:schemeClr>
                </a:solidFill>
                <a:latin typeface="Arial" panose="020B0604020202020204" pitchFamily="34" charset="0"/>
              </a:rPr>
              <a:t>Политических (</a:t>
            </a:r>
            <a:r>
              <a:rPr lang="en" sz="2400" b="1" i="1" dirty="0">
                <a:solidFill>
                  <a:schemeClr val="accent3">
                    <a:lumMod val="75000"/>
                  </a:schemeClr>
                </a:solidFill>
                <a:latin typeface="Arial" panose="020B0604020202020204" pitchFamily="34" charset="0"/>
              </a:rPr>
              <a:t>P</a:t>
            </a:r>
            <a:r>
              <a:rPr lang="en" sz="2400" i="1" dirty="0">
                <a:solidFill>
                  <a:schemeClr val="accent3">
                    <a:lumMod val="75000"/>
                  </a:schemeClr>
                </a:solidFill>
                <a:latin typeface="Arial" panose="020B0604020202020204" pitchFamily="34" charset="0"/>
              </a:rPr>
              <a:t>olitical)</a:t>
            </a:r>
            <a:endParaRPr lang="ru-RU" sz="2400" i="1" dirty="0">
              <a:solidFill>
                <a:schemeClr val="accent3">
                  <a:lumMod val="75000"/>
                </a:schemeClr>
              </a:solidFill>
              <a:latin typeface="Arial" panose="020B0604020202020204" pitchFamily="34" charset="0"/>
            </a:endParaRPr>
          </a:p>
          <a:p>
            <a:pPr marL="342900" indent="-342900">
              <a:buFont typeface="Arial" panose="020B0604020202020204" pitchFamily="34" charset="0"/>
              <a:buChar char="•"/>
            </a:pPr>
            <a:r>
              <a:rPr lang="ru-RU" sz="2400" i="1" dirty="0">
                <a:solidFill>
                  <a:schemeClr val="accent3">
                    <a:lumMod val="75000"/>
                  </a:schemeClr>
                </a:solidFill>
                <a:latin typeface="Arial" panose="020B0604020202020204" pitchFamily="34" charset="0"/>
              </a:rPr>
              <a:t>Экономических (</a:t>
            </a:r>
            <a:r>
              <a:rPr lang="en" sz="2400" b="1" i="1" dirty="0">
                <a:solidFill>
                  <a:schemeClr val="accent3">
                    <a:lumMod val="75000"/>
                  </a:schemeClr>
                </a:solidFill>
                <a:latin typeface="Arial" panose="020B0604020202020204" pitchFamily="34" charset="0"/>
              </a:rPr>
              <a:t>E</a:t>
            </a:r>
            <a:r>
              <a:rPr lang="en" sz="2400" i="1" dirty="0">
                <a:solidFill>
                  <a:schemeClr val="accent3">
                    <a:lumMod val="75000"/>
                  </a:schemeClr>
                </a:solidFill>
                <a:latin typeface="Arial" panose="020B0604020202020204" pitchFamily="34" charset="0"/>
              </a:rPr>
              <a:t>conomic)</a:t>
            </a:r>
            <a:endParaRPr lang="ru-RU" sz="2400" i="1" dirty="0">
              <a:solidFill>
                <a:schemeClr val="accent3">
                  <a:lumMod val="75000"/>
                </a:schemeClr>
              </a:solidFill>
              <a:latin typeface="Arial" panose="020B0604020202020204" pitchFamily="34" charset="0"/>
            </a:endParaRPr>
          </a:p>
          <a:p>
            <a:pPr marL="342900" indent="-342900">
              <a:buFont typeface="Arial" panose="020B0604020202020204" pitchFamily="34" charset="0"/>
              <a:buChar char="•"/>
            </a:pPr>
            <a:r>
              <a:rPr lang="ru-RU" sz="2400" i="1" dirty="0">
                <a:solidFill>
                  <a:schemeClr val="accent3">
                    <a:lumMod val="75000"/>
                  </a:schemeClr>
                </a:solidFill>
                <a:latin typeface="Arial" panose="020B0604020202020204" pitchFamily="34" charset="0"/>
              </a:rPr>
              <a:t>Социальных (</a:t>
            </a:r>
            <a:r>
              <a:rPr lang="en" sz="2400" b="1" i="1" dirty="0">
                <a:solidFill>
                  <a:schemeClr val="accent3">
                    <a:lumMod val="75000"/>
                  </a:schemeClr>
                </a:solidFill>
                <a:latin typeface="Arial" panose="020B0604020202020204" pitchFamily="34" charset="0"/>
              </a:rPr>
              <a:t>S</a:t>
            </a:r>
            <a:r>
              <a:rPr lang="en" sz="2400" i="1" dirty="0">
                <a:solidFill>
                  <a:schemeClr val="accent3">
                    <a:lumMod val="75000"/>
                  </a:schemeClr>
                </a:solidFill>
                <a:latin typeface="Arial" panose="020B0604020202020204" pitchFamily="34" charset="0"/>
              </a:rPr>
              <a:t>ocial)</a:t>
            </a:r>
            <a:endParaRPr lang="ru-RU" sz="2400" i="1" dirty="0">
              <a:solidFill>
                <a:schemeClr val="accent3">
                  <a:lumMod val="75000"/>
                </a:schemeClr>
              </a:solidFill>
              <a:latin typeface="Arial" panose="020B0604020202020204" pitchFamily="34" charset="0"/>
            </a:endParaRPr>
          </a:p>
          <a:p>
            <a:pPr marL="342900" indent="-342900">
              <a:buFont typeface="Arial" panose="020B0604020202020204" pitchFamily="34" charset="0"/>
              <a:buChar char="•"/>
            </a:pPr>
            <a:r>
              <a:rPr lang="ru-RU" sz="2400" i="1" dirty="0">
                <a:solidFill>
                  <a:schemeClr val="accent3">
                    <a:lumMod val="75000"/>
                  </a:schemeClr>
                </a:solidFill>
                <a:latin typeface="Arial" panose="020B0604020202020204" pitchFamily="34" charset="0"/>
              </a:rPr>
              <a:t>Технологических (</a:t>
            </a:r>
            <a:r>
              <a:rPr lang="en" sz="2400" b="1" i="1" dirty="0">
                <a:solidFill>
                  <a:schemeClr val="accent3">
                    <a:lumMod val="75000"/>
                  </a:schemeClr>
                </a:solidFill>
                <a:latin typeface="Arial" panose="020B0604020202020204" pitchFamily="34" charset="0"/>
              </a:rPr>
              <a:t>T</a:t>
            </a:r>
            <a:r>
              <a:rPr lang="en" sz="2400" i="1" dirty="0">
                <a:solidFill>
                  <a:schemeClr val="accent3">
                    <a:lumMod val="75000"/>
                  </a:schemeClr>
                </a:solidFill>
                <a:latin typeface="Arial" panose="020B0604020202020204" pitchFamily="34" charset="0"/>
              </a:rPr>
              <a:t>echnological) </a:t>
            </a:r>
            <a:r>
              <a:rPr lang="ru-RU" sz="2400" i="1" dirty="0">
                <a:solidFill>
                  <a:schemeClr val="accent3">
                    <a:lumMod val="75000"/>
                  </a:schemeClr>
                </a:solidFill>
                <a:latin typeface="Arial" panose="020B0604020202020204" pitchFamily="34" charset="0"/>
              </a:rPr>
              <a:t>и </a:t>
            </a:r>
          </a:p>
          <a:p>
            <a:pPr marL="342900" indent="-342900">
              <a:buFont typeface="Arial" panose="020B0604020202020204" pitchFamily="34" charset="0"/>
              <a:buChar char="•"/>
            </a:pPr>
            <a:r>
              <a:rPr lang="ru-RU" sz="2400" i="1" dirty="0">
                <a:solidFill>
                  <a:schemeClr val="accent3">
                    <a:lumMod val="75000"/>
                  </a:schemeClr>
                </a:solidFill>
                <a:latin typeface="Arial" panose="020B0604020202020204" pitchFamily="34" charset="0"/>
              </a:rPr>
              <a:t>Правовой (</a:t>
            </a:r>
            <a:r>
              <a:rPr lang="en-US" sz="2400" b="1" i="1" dirty="0">
                <a:solidFill>
                  <a:schemeClr val="accent3">
                    <a:lumMod val="75000"/>
                  </a:schemeClr>
                </a:solidFill>
                <a:latin typeface="Arial" panose="020B0604020202020204" pitchFamily="34" charset="0"/>
              </a:rPr>
              <a:t>L</a:t>
            </a:r>
            <a:r>
              <a:rPr lang="en-US" sz="2400" i="1" dirty="0">
                <a:solidFill>
                  <a:schemeClr val="accent3">
                    <a:lumMod val="75000"/>
                  </a:schemeClr>
                </a:solidFill>
                <a:latin typeface="Arial" panose="020B0604020202020204" pitchFamily="34" charset="0"/>
              </a:rPr>
              <a:t>egal</a:t>
            </a:r>
            <a:r>
              <a:rPr lang="ru-RU" sz="2400" i="1" dirty="0">
                <a:solidFill>
                  <a:schemeClr val="accent3">
                    <a:lumMod val="75000"/>
                  </a:schemeClr>
                </a:solidFill>
                <a:latin typeface="Arial" panose="020B0604020202020204" pitchFamily="34" charset="0"/>
              </a:rPr>
              <a:t>)</a:t>
            </a:r>
          </a:p>
          <a:p>
            <a:endParaRPr lang="ru-RU" sz="2400" dirty="0">
              <a:solidFill>
                <a:schemeClr val="accent3">
                  <a:lumMod val="75000"/>
                </a:schemeClr>
              </a:solidFill>
              <a:latin typeface="Arial" panose="020B0604020202020204" pitchFamily="34" charset="0"/>
            </a:endParaRPr>
          </a:p>
          <a:p>
            <a:r>
              <a:rPr lang="ru-RU" sz="2400" dirty="0">
                <a:solidFill>
                  <a:schemeClr val="accent3">
                    <a:lumMod val="75000"/>
                  </a:schemeClr>
                </a:solidFill>
                <a:latin typeface="Arial" panose="020B0604020202020204" pitchFamily="34" charset="0"/>
              </a:rPr>
              <a:t>аспектов внешней среды, которые влияют на бизнес компании. </a:t>
            </a:r>
            <a:endParaRPr lang="ru-RU" sz="2400" dirty="0">
              <a:solidFill>
                <a:schemeClr val="accent3">
                  <a:lumMod val="75000"/>
                </a:schemeClr>
              </a:solidFill>
            </a:endParaRPr>
          </a:p>
        </p:txBody>
      </p:sp>
    </p:spTree>
    <p:extLst>
      <p:ext uri="{BB962C8B-B14F-4D97-AF65-F5344CB8AC3E}">
        <p14:creationId xmlns:p14="http://schemas.microsoft.com/office/powerpoint/2010/main" val="172466894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A0F729-3C2B-DD42-B762-B5ABEB1657DF}"/>
              </a:ext>
            </a:extLst>
          </p:cNvPr>
          <p:cNvSpPr>
            <a:spLocks noGrp="1"/>
          </p:cNvSpPr>
          <p:nvPr>
            <p:ph type="title"/>
          </p:nvPr>
        </p:nvSpPr>
        <p:spPr/>
        <p:txBody>
          <a:bodyPr/>
          <a:lstStyle/>
          <a:p>
            <a:r>
              <a:rPr lang="en-US" dirty="0"/>
              <a:t>PESTL</a:t>
            </a:r>
            <a:endParaRPr lang="ru-RU" dirty="0"/>
          </a:p>
        </p:txBody>
      </p:sp>
      <p:sp>
        <p:nvSpPr>
          <p:cNvPr id="3" name="Номер слайда 2">
            <a:extLst>
              <a:ext uri="{FF2B5EF4-FFF2-40B4-BE49-F238E27FC236}">
                <a16:creationId xmlns:a16="http://schemas.microsoft.com/office/drawing/2014/main" id="{7F0CD70D-659B-6A4F-94FA-579CD9A2D7A0}"/>
              </a:ext>
            </a:extLst>
          </p:cNvPr>
          <p:cNvSpPr>
            <a:spLocks noGrp="1"/>
          </p:cNvSpPr>
          <p:nvPr>
            <p:ph type="sldNum" sz="quarter" idx="10"/>
          </p:nvPr>
        </p:nvSpPr>
        <p:spPr/>
        <p:txBody>
          <a:bodyPr/>
          <a:lstStyle/>
          <a:p>
            <a:pPr>
              <a:defRPr/>
            </a:pPr>
            <a:fld id="{35A89BA6-5856-B848-9BA1-34E13184711E}" type="slidenum">
              <a:rPr lang="ru-RU" altLang="ru-RU" smtClean="0"/>
              <a:pPr>
                <a:defRPr/>
              </a:pPr>
              <a:t>18</a:t>
            </a:fld>
            <a:endParaRPr lang="ru-RU" altLang="ru-RU"/>
          </a:p>
        </p:txBody>
      </p:sp>
      <p:sp>
        <p:nvSpPr>
          <p:cNvPr id="4" name="Прямоугольник 3">
            <a:extLst>
              <a:ext uri="{FF2B5EF4-FFF2-40B4-BE49-F238E27FC236}">
                <a16:creationId xmlns:a16="http://schemas.microsoft.com/office/drawing/2014/main" id="{16C00532-267F-AE48-BECA-F4F4B002CB9C}"/>
              </a:ext>
            </a:extLst>
          </p:cNvPr>
          <p:cNvSpPr/>
          <p:nvPr/>
        </p:nvSpPr>
        <p:spPr>
          <a:xfrm>
            <a:off x="1357313" y="1485082"/>
            <a:ext cx="9329737" cy="4401205"/>
          </a:xfrm>
          <a:prstGeom prst="rect">
            <a:avLst/>
          </a:prstGeom>
        </p:spPr>
        <p:txBody>
          <a:bodyPr wrap="square">
            <a:spAutoFit/>
          </a:bodyPr>
          <a:lstStyle/>
          <a:p>
            <a:r>
              <a:rPr lang="ru-RU" sz="2000" b="1" dirty="0">
                <a:solidFill>
                  <a:schemeClr val="accent3">
                    <a:lumMod val="75000"/>
                  </a:schemeClr>
                </a:solidFill>
                <a:latin typeface="Arial" panose="020B0604020202020204" pitchFamily="34" charset="0"/>
                <a:cs typeface="Arial" panose="020B0604020202020204" pitchFamily="34" charset="0"/>
              </a:rPr>
              <a:t>Политические факторы могут включать в себя: </a:t>
            </a:r>
            <a:endParaRPr lang="en-US" sz="2000" b="1" dirty="0">
              <a:solidFill>
                <a:schemeClr val="accent3">
                  <a:lumMod val="75000"/>
                </a:schemeClr>
              </a:solidFill>
              <a:latin typeface="Arial" panose="020B0604020202020204" pitchFamily="34" charset="0"/>
              <a:cs typeface="Arial" panose="020B0604020202020204" pitchFamily="34" charset="0"/>
            </a:endParaRPr>
          </a:p>
          <a:p>
            <a:r>
              <a:rPr lang="ru-RU" sz="2000" dirty="0">
                <a:solidFill>
                  <a:schemeClr val="accent3">
                    <a:lumMod val="75000"/>
                  </a:schemeClr>
                </a:solidFill>
                <a:latin typeface="Arial" panose="020B0604020202020204" pitchFamily="34" charset="0"/>
                <a:cs typeface="Arial" panose="020B0604020202020204" pitchFamily="34" charset="0"/>
              </a:rPr>
              <a:t>изменения в законодательных и нормативных актах выборы на различных уровнях, в </a:t>
            </a:r>
            <a:r>
              <a:rPr lang="ru-RU" sz="2000" dirty="0" err="1">
                <a:solidFill>
                  <a:schemeClr val="accent3">
                    <a:lumMod val="75000"/>
                  </a:schemeClr>
                </a:solidFill>
                <a:latin typeface="Arial" panose="020B0604020202020204" pitchFamily="34" charset="0"/>
                <a:cs typeface="Arial" panose="020B0604020202020204" pitchFamily="34" charset="0"/>
              </a:rPr>
              <a:t>т.ч</a:t>
            </a:r>
            <a:r>
              <a:rPr lang="ru-RU" sz="2000" dirty="0">
                <a:solidFill>
                  <a:schemeClr val="accent3">
                    <a:lumMod val="75000"/>
                  </a:schemeClr>
                </a:solidFill>
                <a:latin typeface="Arial" panose="020B0604020202020204" pitchFamily="34" charset="0"/>
                <a:cs typeface="Arial" panose="020B0604020202020204" pitchFamily="34" charset="0"/>
              </a:rPr>
              <a:t>. </a:t>
            </a:r>
            <a:endParaRPr lang="en-US" sz="2000" dirty="0">
              <a:solidFill>
                <a:schemeClr val="accent3">
                  <a:lumMod val="75000"/>
                </a:schemeClr>
              </a:solidFill>
              <a:latin typeface="Arial" panose="020B0604020202020204" pitchFamily="34" charset="0"/>
              <a:cs typeface="Arial" panose="020B0604020202020204" pitchFamily="34" charset="0"/>
            </a:endParaRPr>
          </a:p>
          <a:p>
            <a:r>
              <a:rPr lang="ru-RU" sz="2000" dirty="0">
                <a:solidFill>
                  <a:schemeClr val="accent3">
                    <a:lumMod val="75000"/>
                  </a:schemeClr>
                </a:solidFill>
                <a:latin typeface="Arial" panose="020B0604020202020204" pitchFamily="34" charset="0"/>
                <a:cs typeface="Arial" panose="020B0604020202020204" pitchFamily="34" charset="0"/>
              </a:rPr>
              <a:t>Президента политика власти относительно грантов, субсидий, дотаций экологические проблемы международное влияние (отдельных групп-лоббистов или целых стран) и пр. </a:t>
            </a:r>
            <a:endParaRPr lang="en-US" sz="2000" dirty="0">
              <a:solidFill>
                <a:schemeClr val="accent3">
                  <a:lumMod val="75000"/>
                </a:schemeClr>
              </a:solidFill>
              <a:latin typeface="Arial" panose="020B0604020202020204" pitchFamily="34" charset="0"/>
              <a:cs typeface="Arial" panose="020B0604020202020204" pitchFamily="34" charset="0"/>
            </a:endParaRPr>
          </a:p>
          <a:p>
            <a:endParaRPr lang="en-US" sz="2000" dirty="0">
              <a:solidFill>
                <a:schemeClr val="accent3">
                  <a:lumMod val="75000"/>
                </a:schemeClr>
              </a:solidFill>
              <a:latin typeface="Arial" panose="020B0604020202020204" pitchFamily="34" charset="0"/>
              <a:cs typeface="Arial" panose="020B0604020202020204" pitchFamily="34" charset="0"/>
            </a:endParaRPr>
          </a:p>
          <a:p>
            <a:r>
              <a:rPr lang="ru-RU" sz="2000" b="1" dirty="0">
                <a:solidFill>
                  <a:schemeClr val="accent3">
                    <a:lumMod val="75000"/>
                  </a:schemeClr>
                </a:solidFill>
                <a:latin typeface="Arial" panose="020B0604020202020204" pitchFamily="34" charset="0"/>
                <a:cs typeface="Arial" panose="020B0604020202020204" pitchFamily="34" charset="0"/>
              </a:rPr>
              <a:t>Экономические факторы: </a:t>
            </a:r>
            <a:endParaRPr lang="en-US" sz="2000" b="1" dirty="0">
              <a:solidFill>
                <a:schemeClr val="accent3">
                  <a:lumMod val="75000"/>
                </a:schemeClr>
              </a:solidFill>
              <a:latin typeface="Arial" panose="020B0604020202020204" pitchFamily="34" charset="0"/>
              <a:cs typeface="Arial" panose="020B0604020202020204" pitchFamily="34" charset="0"/>
            </a:endParaRPr>
          </a:p>
          <a:p>
            <a:r>
              <a:rPr lang="ru-RU" sz="2000" dirty="0">
                <a:solidFill>
                  <a:schemeClr val="accent3">
                    <a:lumMod val="75000"/>
                  </a:schemeClr>
                </a:solidFill>
                <a:latin typeface="Arial" panose="020B0604020202020204" pitchFamily="34" charset="0"/>
                <a:cs typeface="Arial" panose="020B0604020202020204" pitchFamily="34" charset="0"/>
              </a:rPr>
              <a:t>уровень инфляции ставки кредитования и рефинансирования влияние климата на урожайность и другие зависимые сфера политика налогообложения уровень жизни и платежеспособность населения, уровень занятости курс валют стоимость сырья, транспорта, электроэнергии степень налаженности систем сбыта и поставок инвестиционный климат и пр. </a:t>
            </a:r>
            <a:endParaRPr lang="en-US" sz="2000" dirty="0">
              <a:solidFill>
                <a:schemeClr val="accent3">
                  <a:lumMod val="75000"/>
                </a:schemeClr>
              </a:solidFill>
              <a:latin typeface="Arial" panose="020B0604020202020204" pitchFamily="34" charset="0"/>
              <a:cs typeface="Arial" panose="020B0604020202020204" pitchFamily="34" charset="0"/>
            </a:endParaRPr>
          </a:p>
          <a:p>
            <a:endParaRPr lang="en-US" sz="20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73957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A0F729-3C2B-DD42-B762-B5ABEB1657DF}"/>
              </a:ext>
            </a:extLst>
          </p:cNvPr>
          <p:cNvSpPr>
            <a:spLocks noGrp="1"/>
          </p:cNvSpPr>
          <p:nvPr>
            <p:ph type="title"/>
          </p:nvPr>
        </p:nvSpPr>
        <p:spPr/>
        <p:txBody>
          <a:bodyPr/>
          <a:lstStyle/>
          <a:p>
            <a:r>
              <a:rPr lang="en-US" dirty="0"/>
              <a:t>PESTL</a:t>
            </a:r>
            <a:endParaRPr lang="ru-RU" dirty="0"/>
          </a:p>
        </p:txBody>
      </p:sp>
      <p:sp>
        <p:nvSpPr>
          <p:cNvPr id="3" name="Номер слайда 2">
            <a:extLst>
              <a:ext uri="{FF2B5EF4-FFF2-40B4-BE49-F238E27FC236}">
                <a16:creationId xmlns:a16="http://schemas.microsoft.com/office/drawing/2014/main" id="{7F0CD70D-659B-6A4F-94FA-579CD9A2D7A0}"/>
              </a:ext>
            </a:extLst>
          </p:cNvPr>
          <p:cNvSpPr>
            <a:spLocks noGrp="1"/>
          </p:cNvSpPr>
          <p:nvPr>
            <p:ph type="sldNum" sz="quarter" idx="10"/>
          </p:nvPr>
        </p:nvSpPr>
        <p:spPr/>
        <p:txBody>
          <a:bodyPr/>
          <a:lstStyle/>
          <a:p>
            <a:pPr>
              <a:defRPr/>
            </a:pPr>
            <a:fld id="{35A89BA6-5856-B848-9BA1-34E13184711E}" type="slidenum">
              <a:rPr lang="ru-RU" altLang="ru-RU" smtClean="0"/>
              <a:pPr>
                <a:defRPr/>
              </a:pPr>
              <a:t>19</a:t>
            </a:fld>
            <a:endParaRPr lang="ru-RU" altLang="ru-RU"/>
          </a:p>
        </p:txBody>
      </p:sp>
      <p:sp>
        <p:nvSpPr>
          <p:cNvPr id="4" name="Прямоугольник 3">
            <a:extLst>
              <a:ext uri="{FF2B5EF4-FFF2-40B4-BE49-F238E27FC236}">
                <a16:creationId xmlns:a16="http://schemas.microsoft.com/office/drawing/2014/main" id="{16C00532-267F-AE48-BECA-F4F4B002CB9C}"/>
              </a:ext>
            </a:extLst>
          </p:cNvPr>
          <p:cNvSpPr/>
          <p:nvPr/>
        </p:nvSpPr>
        <p:spPr>
          <a:xfrm>
            <a:off x="397727" y="1305341"/>
            <a:ext cx="11396546" cy="4247317"/>
          </a:xfrm>
          <a:prstGeom prst="rect">
            <a:avLst/>
          </a:prstGeom>
        </p:spPr>
        <p:txBody>
          <a:bodyPr wrap="square">
            <a:spAutoFit/>
          </a:bodyPr>
          <a:lstStyle/>
          <a:p>
            <a:endParaRPr lang="en-US" dirty="0">
              <a:solidFill>
                <a:schemeClr val="accent3">
                  <a:lumMod val="75000"/>
                </a:schemeClr>
              </a:solidFill>
              <a:latin typeface="Arial" panose="020B0604020202020204" pitchFamily="34" charset="0"/>
              <a:cs typeface="Arial" panose="020B0604020202020204" pitchFamily="34" charset="0"/>
            </a:endParaRPr>
          </a:p>
          <a:p>
            <a:r>
              <a:rPr lang="ru-RU" b="1" dirty="0">
                <a:solidFill>
                  <a:schemeClr val="accent3">
                    <a:lumMod val="75000"/>
                  </a:schemeClr>
                </a:solidFill>
                <a:latin typeface="Arial" panose="020B0604020202020204" pitchFamily="34" charset="0"/>
                <a:cs typeface="Arial" panose="020B0604020202020204" pitchFamily="34" charset="0"/>
              </a:rPr>
              <a:t>Социальные факторы: </a:t>
            </a:r>
            <a:endParaRPr lang="en-US" b="1" dirty="0">
              <a:solidFill>
                <a:schemeClr val="accent3">
                  <a:lumMod val="75000"/>
                </a:schemeClr>
              </a:solidFill>
              <a:latin typeface="Arial" panose="020B0604020202020204" pitchFamily="34" charset="0"/>
              <a:cs typeface="Arial" panose="020B0604020202020204" pitchFamily="34" charset="0"/>
            </a:endParaRPr>
          </a:p>
          <a:p>
            <a:r>
              <a:rPr lang="ru-RU" dirty="0">
                <a:solidFill>
                  <a:schemeClr val="accent3">
                    <a:lumMod val="75000"/>
                  </a:schemeClr>
                </a:solidFill>
                <a:latin typeface="Arial" panose="020B0604020202020204" pitchFamily="34" charset="0"/>
                <a:cs typeface="Arial" panose="020B0604020202020204" pitchFamily="34" charset="0"/>
              </a:rPr>
              <a:t>демографические изменения в трудовом, административном и др., связанном с социальной сферой, законодательстве образ жизни населения и его отдельных групп уровень образования и образованности события, происходящие в обществе влияние СМИ структура потребительской корзины, объем и структура доходов и накоплений мода и модные тенденции и пр. </a:t>
            </a:r>
            <a:endParaRPr lang="en-US" dirty="0">
              <a:solidFill>
                <a:schemeClr val="accent3">
                  <a:lumMod val="75000"/>
                </a:schemeClr>
              </a:solidFill>
              <a:latin typeface="Arial" panose="020B0604020202020204" pitchFamily="34" charset="0"/>
              <a:cs typeface="Arial" panose="020B0604020202020204" pitchFamily="34" charset="0"/>
            </a:endParaRPr>
          </a:p>
          <a:p>
            <a:endParaRPr lang="en-US" dirty="0">
              <a:solidFill>
                <a:schemeClr val="accent3">
                  <a:lumMod val="75000"/>
                </a:schemeClr>
              </a:solidFill>
              <a:latin typeface="Arial" panose="020B0604020202020204" pitchFamily="34" charset="0"/>
              <a:cs typeface="Arial" panose="020B0604020202020204" pitchFamily="34" charset="0"/>
            </a:endParaRPr>
          </a:p>
          <a:p>
            <a:r>
              <a:rPr lang="ru-RU" b="1" dirty="0">
                <a:solidFill>
                  <a:schemeClr val="accent3">
                    <a:lumMod val="75000"/>
                  </a:schemeClr>
                </a:solidFill>
                <a:latin typeface="Arial" panose="020B0604020202020204" pitchFamily="34" charset="0"/>
                <a:cs typeface="Arial" panose="020B0604020202020204" pitchFamily="34" charset="0"/>
              </a:rPr>
              <a:t>Технологические факторы: </a:t>
            </a:r>
            <a:endParaRPr lang="en-US" b="1" dirty="0">
              <a:solidFill>
                <a:schemeClr val="accent3">
                  <a:lumMod val="75000"/>
                </a:schemeClr>
              </a:solidFill>
              <a:latin typeface="Arial" panose="020B0604020202020204" pitchFamily="34" charset="0"/>
              <a:cs typeface="Arial" panose="020B0604020202020204" pitchFamily="34" charset="0"/>
            </a:endParaRPr>
          </a:p>
          <a:p>
            <a:r>
              <a:rPr lang="ru-RU" dirty="0">
                <a:solidFill>
                  <a:schemeClr val="accent3">
                    <a:lumMod val="75000"/>
                  </a:schemeClr>
                </a:solidFill>
                <a:latin typeface="Arial" panose="020B0604020202020204" pitchFamily="34" charset="0"/>
                <a:cs typeface="Arial" panose="020B0604020202020204" pitchFamily="34" charset="0"/>
              </a:rPr>
              <a:t>научно-технический прогресс достижения и открытия науки имеющиеся на рынке технологии и степень их развития/устаревания законодательство в области технологий развитость патентов, лицензий, интеллектуальной собственности финансирование науки и исследований и пр.</a:t>
            </a:r>
            <a:br>
              <a:rPr lang="ru-RU" dirty="0">
                <a:solidFill>
                  <a:schemeClr val="accent3">
                    <a:lumMod val="75000"/>
                  </a:schemeClr>
                </a:solidFill>
                <a:latin typeface="Arial" panose="020B0604020202020204" pitchFamily="34" charset="0"/>
                <a:cs typeface="Arial" panose="020B0604020202020204" pitchFamily="34" charset="0"/>
              </a:rPr>
            </a:br>
            <a:endParaRPr lang="en-US" dirty="0">
              <a:solidFill>
                <a:schemeClr val="accent3">
                  <a:lumMod val="75000"/>
                </a:schemeClr>
              </a:solidFill>
              <a:latin typeface="Arial" panose="020B0604020202020204" pitchFamily="34" charset="0"/>
              <a:cs typeface="Arial" panose="020B0604020202020204" pitchFamily="34" charset="0"/>
            </a:endParaRPr>
          </a:p>
          <a:p>
            <a:r>
              <a:rPr lang="ru-RU" b="1" dirty="0">
                <a:solidFill>
                  <a:schemeClr val="accent3">
                    <a:lumMod val="75000"/>
                  </a:schemeClr>
                </a:solidFill>
                <a:latin typeface="Arial" panose="020B0604020202020204" pitchFamily="34" charset="0"/>
                <a:cs typeface="Arial" panose="020B0604020202020204" pitchFamily="34" charset="0"/>
              </a:rPr>
              <a:t>Правовые</a:t>
            </a:r>
          </a:p>
          <a:p>
            <a:r>
              <a:rPr lang="ru-RU" dirty="0">
                <a:solidFill>
                  <a:schemeClr val="accent3">
                    <a:lumMod val="75000"/>
                  </a:schemeClr>
                </a:solidFill>
                <a:latin typeface="Arial" panose="020B0604020202020204" pitchFamily="34" charset="0"/>
                <a:cs typeface="Arial" panose="020B0604020202020204" pitchFamily="34" charset="0"/>
              </a:rPr>
              <a:t>Текущее законодательство, частота и характер его изменения, прозрачность и понятность, правоприменительная практика, независимость судов, уровень коррупции и пр.</a:t>
            </a:r>
          </a:p>
        </p:txBody>
      </p:sp>
    </p:spTree>
    <p:extLst>
      <p:ext uri="{BB962C8B-B14F-4D97-AF65-F5344CB8AC3E}">
        <p14:creationId xmlns:p14="http://schemas.microsoft.com/office/powerpoint/2010/main" val="219138551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939201B1-4D93-184A-A355-EF9D0ABE519F}"/>
              </a:ext>
            </a:extLst>
          </p:cNvPr>
          <p:cNvSpPr/>
          <p:nvPr/>
        </p:nvSpPr>
        <p:spPr>
          <a:xfrm>
            <a:off x="836613" y="798513"/>
            <a:ext cx="2184400" cy="112077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chemeClr val="bg1"/>
              </a:solidFill>
            </a:endParaRPr>
          </a:p>
        </p:txBody>
      </p:sp>
      <p:sp>
        <p:nvSpPr>
          <p:cNvPr id="31" name="Rectangle 60">
            <a:extLst>
              <a:ext uri="{FF2B5EF4-FFF2-40B4-BE49-F238E27FC236}">
                <a16:creationId xmlns:a16="http://schemas.microsoft.com/office/drawing/2014/main" id="{B63AD94D-9595-7540-B67F-A6F33DECCD47}"/>
              </a:ext>
            </a:extLst>
          </p:cNvPr>
          <p:cNvSpPr/>
          <p:nvPr/>
        </p:nvSpPr>
        <p:spPr>
          <a:xfrm>
            <a:off x="836613" y="2252663"/>
            <a:ext cx="2184400" cy="1122362"/>
          </a:xfrm>
          <a:prstGeom prst="rect">
            <a:avLst/>
          </a:prstGeom>
          <a:solidFill>
            <a:schemeClr val="tx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US" sz="1600" dirty="0">
              <a:solidFill>
                <a:schemeClr val="bg1"/>
              </a:solidFill>
            </a:endParaRPr>
          </a:p>
        </p:txBody>
      </p:sp>
      <p:sp>
        <p:nvSpPr>
          <p:cNvPr id="32" name="Rectangle 60">
            <a:extLst>
              <a:ext uri="{FF2B5EF4-FFF2-40B4-BE49-F238E27FC236}">
                <a16:creationId xmlns:a16="http://schemas.microsoft.com/office/drawing/2014/main" id="{DB24B72D-C99D-2C47-A24D-0B984AB49C03}"/>
              </a:ext>
            </a:extLst>
          </p:cNvPr>
          <p:cNvSpPr/>
          <p:nvPr/>
        </p:nvSpPr>
        <p:spPr>
          <a:xfrm>
            <a:off x="836613" y="3708400"/>
            <a:ext cx="2184400" cy="1122363"/>
          </a:xfrm>
          <a:prstGeom prst="rect">
            <a:avLst/>
          </a:prstGeom>
          <a:solidFill>
            <a:schemeClr val="tx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US" sz="1600" dirty="0">
              <a:solidFill>
                <a:schemeClr val="bg1"/>
              </a:solidFill>
            </a:endParaRPr>
          </a:p>
        </p:txBody>
      </p:sp>
      <p:sp>
        <p:nvSpPr>
          <p:cNvPr id="33" name="Rectangle 60">
            <a:extLst>
              <a:ext uri="{FF2B5EF4-FFF2-40B4-BE49-F238E27FC236}">
                <a16:creationId xmlns:a16="http://schemas.microsoft.com/office/drawing/2014/main" id="{25AA16D0-EA52-FB4C-80DF-ACB3EA273BDF}"/>
              </a:ext>
            </a:extLst>
          </p:cNvPr>
          <p:cNvSpPr/>
          <p:nvPr/>
        </p:nvSpPr>
        <p:spPr>
          <a:xfrm>
            <a:off x="836613" y="5164138"/>
            <a:ext cx="2184400" cy="1120775"/>
          </a:xfrm>
          <a:prstGeom prst="rect">
            <a:avLst/>
          </a:prstGeom>
          <a:solidFill>
            <a:schemeClr val="tx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US" sz="1600" dirty="0">
              <a:solidFill>
                <a:schemeClr val="bg1"/>
              </a:solidFill>
            </a:endParaRPr>
          </a:p>
        </p:txBody>
      </p:sp>
      <p:sp>
        <p:nvSpPr>
          <p:cNvPr id="34" name="Rectangle 60">
            <a:extLst>
              <a:ext uri="{FF2B5EF4-FFF2-40B4-BE49-F238E27FC236}">
                <a16:creationId xmlns:a16="http://schemas.microsoft.com/office/drawing/2014/main" id="{B72DCD0E-3242-984F-BF0F-AC951E9F2722}"/>
              </a:ext>
            </a:extLst>
          </p:cNvPr>
          <p:cNvSpPr/>
          <p:nvPr/>
        </p:nvSpPr>
        <p:spPr>
          <a:xfrm>
            <a:off x="3055938" y="787400"/>
            <a:ext cx="8940800" cy="112077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678" name="Прямоугольник 3">
            <a:extLst>
              <a:ext uri="{FF2B5EF4-FFF2-40B4-BE49-F238E27FC236}">
                <a16:creationId xmlns:a16="http://schemas.microsoft.com/office/drawing/2014/main" id="{B001EEAA-2859-2D48-BF9C-12759EE73CA5}"/>
              </a:ext>
            </a:extLst>
          </p:cNvPr>
          <p:cNvSpPr>
            <a:spLocks noChangeArrowheads="1"/>
          </p:cNvSpPr>
          <p:nvPr/>
        </p:nvSpPr>
        <p:spPr bwMode="auto">
          <a:xfrm>
            <a:off x="869950" y="965200"/>
            <a:ext cx="2151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eaLnBrk="1" hangingPunct="1">
              <a:lnSpc>
                <a:spcPct val="100000"/>
              </a:lnSpc>
              <a:spcBef>
                <a:spcPct val="0"/>
              </a:spcBef>
              <a:buFontTx/>
              <a:buNone/>
            </a:pPr>
            <a:r>
              <a:rPr lang="ru-RU" altLang="ru-RU" sz="1600">
                <a:solidFill>
                  <a:schemeClr val="bg1"/>
                </a:solidFill>
              </a:rPr>
              <a:t>КОНСАЛТИНГОВАЯ И ПРЕПОДАВАТЕЛЬСКАЯ ДЕЯТЕЛЬНОСТЬ</a:t>
            </a:r>
          </a:p>
        </p:txBody>
      </p:sp>
      <p:sp>
        <p:nvSpPr>
          <p:cNvPr id="28679" name="Прямоугольник 6">
            <a:extLst>
              <a:ext uri="{FF2B5EF4-FFF2-40B4-BE49-F238E27FC236}">
                <a16:creationId xmlns:a16="http://schemas.microsoft.com/office/drawing/2014/main" id="{95E25A5D-CB94-2B47-BBA3-D39BA9DF483A}"/>
              </a:ext>
            </a:extLst>
          </p:cNvPr>
          <p:cNvSpPr>
            <a:spLocks noChangeArrowheads="1"/>
          </p:cNvSpPr>
          <p:nvPr/>
        </p:nvSpPr>
        <p:spPr bwMode="auto">
          <a:xfrm>
            <a:off x="3170238" y="996950"/>
            <a:ext cx="1809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 typeface="Wingdings" pitchFamily="2" charset="2"/>
              <a:buChar char="§"/>
            </a:pPr>
            <a:r>
              <a:rPr lang="en-US" altLang="ru-RU" sz="1400"/>
              <a:t>Mercuri</a:t>
            </a:r>
            <a:endParaRPr lang="ru-RU" altLang="ru-RU" sz="1400"/>
          </a:p>
          <a:p>
            <a:pPr eaLnBrk="1" hangingPunct="1">
              <a:lnSpc>
                <a:spcPct val="100000"/>
              </a:lnSpc>
              <a:spcBef>
                <a:spcPct val="0"/>
              </a:spcBef>
              <a:buFont typeface="Wingdings" pitchFamily="2" charset="2"/>
              <a:buChar char="§"/>
            </a:pPr>
            <a:r>
              <a:rPr lang="en-US" altLang="ru-RU" sz="1400"/>
              <a:t>Birc</a:t>
            </a:r>
            <a:endParaRPr lang="ru-RU" altLang="ru-RU" sz="1400"/>
          </a:p>
          <a:p>
            <a:pPr eaLnBrk="1" hangingPunct="1">
              <a:lnSpc>
                <a:spcPct val="100000"/>
              </a:lnSpc>
              <a:spcBef>
                <a:spcPct val="0"/>
              </a:spcBef>
              <a:buFont typeface="Wingdings" pitchFamily="2" charset="2"/>
              <a:buChar char="§"/>
            </a:pPr>
            <a:r>
              <a:rPr lang="en-US" altLang="ru-RU" sz="1400"/>
              <a:t>NVision Learning</a:t>
            </a:r>
            <a:endParaRPr lang="ru-RU" altLang="ru-RU" sz="1400"/>
          </a:p>
        </p:txBody>
      </p:sp>
      <p:sp>
        <p:nvSpPr>
          <p:cNvPr id="28680" name="Прямоугольник 7">
            <a:extLst>
              <a:ext uri="{FF2B5EF4-FFF2-40B4-BE49-F238E27FC236}">
                <a16:creationId xmlns:a16="http://schemas.microsoft.com/office/drawing/2014/main" id="{4DE9BABC-C5DC-954B-9FA9-0FE3B5B1A1E4}"/>
              </a:ext>
            </a:extLst>
          </p:cNvPr>
          <p:cNvSpPr>
            <a:spLocks noChangeArrowheads="1"/>
          </p:cNvSpPr>
          <p:nvPr/>
        </p:nvSpPr>
        <p:spPr bwMode="auto">
          <a:xfrm>
            <a:off x="1198563" y="2644775"/>
            <a:ext cx="1462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Tx/>
              <a:buNone/>
            </a:pPr>
            <a:r>
              <a:rPr lang="ru-RU" altLang="ru-RU" sz="1600">
                <a:solidFill>
                  <a:schemeClr val="bg1"/>
                </a:solidFill>
              </a:rPr>
              <a:t>ОБРАЗОВАНИЕ</a:t>
            </a:r>
          </a:p>
        </p:txBody>
      </p:sp>
      <p:sp>
        <p:nvSpPr>
          <p:cNvPr id="40" name="Rectangle 60">
            <a:extLst>
              <a:ext uri="{FF2B5EF4-FFF2-40B4-BE49-F238E27FC236}">
                <a16:creationId xmlns:a16="http://schemas.microsoft.com/office/drawing/2014/main" id="{8F19B772-1FD4-E348-90C3-BF20691CE5EF}"/>
              </a:ext>
            </a:extLst>
          </p:cNvPr>
          <p:cNvSpPr/>
          <p:nvPr/>
        </p:nvSpPr>
        <p:spPr>
          <a:xfrm>
            <a:off x="3055938" y="2252663"/>
            <a:ext cx="8940800" cy="112236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 name="Rectangle 60">
            <a:extLst>
              <a:ext uri="{FF2B5EF4-FFF2-40B4-BE49-F238E27FC236}">
                <a16:creationId xmlns:a16="http://schemas.microsoft.com/office/drawing/2014/main" id="{6A9E972B-957F-4746-AFB9-C195D8B65368}"/>
              </a:ext>
            </a:extLst>
          </p:cNvPr>
          <p:cNvSpPr/>
          <p:nvPr/>
        </p:nvSpPr>
        <p:spPr>
          <a:xfrm>
            <a:off x="3055938" y="3708400"/>
            <a:ext cx="8940800" cy="112236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Rectangle 60">
            <a:extLst>
              <a:ext uri="{FF2B5EF4-FFF2-40B4-BE49-F238E27FC236}">
                <a16:creationId xmlns:a16="http://schemas.microsoft.com/office/drawing/2014/main" id="{4AF65979-64EB-5C45-B289-0B825F3DC623}"/>
              </a:ext>
            </a:extLst>
          </p:cNvPr>
          <p:cNvSpPr/>
          <p:nvPr/>
        </p:nvSpPr>
        <p:spPr>
          <a:xfrm>
            <a:off x="3055938" y="5175250"/>
            <a:ext cx="8940800" cy="112236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684" name="Прямоугольник 9">
            <a:extLst>
              <a:ext uri="{FF2B5EF4-FFF2-40B4-BE49-F238E27FC236}">
                <a16:creationId xmlns:a16="http://schemas.microsoft.com/office/drawing/2014/main" id="{DA2464D5-E063-6049-BEF7-2DCBF94A684F}"/>
              </a:ext>
            </a:extLst>
          </p:cNvPr>
          <p:cNvSpPr>
            <a:spLocks noChangeArrowheads="1"/>
          </p:cNvSpPr>
          <p:nvPr/>
        </p:nvSpPr>
        <p:spPr bwMode="auto">
          <a:xfrm>
            <a:off x="3170238" y="2366963"/>
            <a:ext cx="37639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 typeface="Wingdings" pitchFamily="2" charset="2"/>
              <a:buChar char="§"/>
            </a:pPr>
            <a:r>
              <a:rPr lang="ru-RU" altLang="ru-RU" sz="1400"/>
              <a:t>ЛВВИУС - Математик программист. АСУ</a:t>
            </a:r>
          </a:p>
          <a:p>
            <a:pPr eaLnBrk="1" hangingPunct="1">
              <a:lnSpc>
                <a:spcPct val="100000"/>
              </a:lnSpc>
              <a:spcBef>
                <a:spcPct val="0"/>
              </a:spcBef>
              <a:buFont typeface="Wingdings" pitchFamily="2" charset="2"/>
              <a:buChar char="§"/>
            </a:pPr>
            <a:r>
              <a:rPr lang="ru-RU" altLang="ru-RU" sz="1400"/>
              <a:t>ЛИНК - Менеджер по маркетингу</a:t>
            </a:r>
          </a:p>
          <a:p>
            <a:pPr eaLnBrk="1" hangingPunct="1">
              <a:lnSpc>
                <a:spcPct val="100000"/>
              </a:lnSpc>
              <a:spcBef>
                <a:spcPct val="0"/>
              </a:spcBef>
              <a:buFont typeface="Wingdings" pitchFamily="2" charset="2"/>
              <a:buChar char="§"/>
            </a:pPr>
            <a:r>
              <a:rPr lang="en-US" altLang="ru-RU" sz="1400"/>
              <a:t>Open University of Great Britain - MBA</a:t>
            </a:r>
          </a:p>
          <a:p>
            <a:pPr eaLnBrk="1" hangingPunct="1">
              <a:lnSpc>
                <a:spcPct val="100000"/>
              </a:lnSpc>
              <a:spcBef>
                <a:spcPct val="0"/>
              </a:spcBef>
              <a:buFont typeface="Wingdings" pitchFamily="2" charset="2"/>
              <a:buChar char="§"/>
            </a:pPr>
            <a:r>
              <a:rPr lang="en-US" altLang="ru-RU" sz="1400"/>
              <a:t>MIRBIS - MBA Science</a:t>
            </a:r>
          </a:p>
        </p:txBody>
      </p:sp>
      <p:sp>
        <p:nvSpPr>
          <p:cNvPr id="28685" name="Прямоугольник 10">
            <a:extLst>
              <a:ext uri="{FF2B5EF4-FFF2-40B4-BE49-F238E27FC236}">
                <a16:creationId xmlns:a16="http://schemas.microsoft.com/office/drawing/2014/main" id="{054405D5-D5EF-964B-955E-7DB8B8277D5C}"/>
              </a:ext>
            </a:extLst>
          </p:cNvPr>
          <p:cNvSpPr>
            <a:spLocks noChangeArrowheads="1"/>
          </p:cNvSpPr>
          <p:nvPr/>
        </p:nvSpPr>
        <p:spPr bwMode="auto">
          <a:xfrm>
            <a:off x="7613650" y="2363788"/>
            <a:ext cx="43830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 typeface="Wingdings" pitchFamily="2" charset="2"/>
              <a:buChar char="§"/>
            </a:pPr>
            <a:r>
              <a:rPr lang="ru-RU" altLang="ru-RU" sz="1400"/>
              <a:t>Университет Милтона Эриксона - Коуч, Сертификат </a:t>
            </a:r>
          </a:p>
          <a:p>
            <a:pPr eaLnBrk="1" hangingPunct="1">
              <a:lnSpc>
                <a:spcPct val="100000"/>
              </a:lnSpc>
              <a:spcBef>
                <a:spcPct val="0"/>
              </a:spcBef>
              <a:buFont typeface="Wingdings" pitchFamily="2" charset="2"/>
              <a:buChar char="§"/>
            </a:pPr>
            <a:r>
              <a:rPr lang="en-US" altLang="ru-RU" sz="1400"/>
              <a:t>OPP – MBTI</a:t>
            </a:r>
            <a:r>
              <a:rPr lang="ru-RU" altLang="ru-RU" sz="1400"/>
              <a:t> Сертификат, </a:t>
            </a:r>
            <a:r>
              <a:rPr lang="en-US" altLang="ru-RU" sz="1400"/>
              <a:t>16 PF</a:t>
            </a:r>
            <a:r>
              <a:rPr lang="ru-RU" altLang="ru-RU" sz="1400"/>
              <a:t> Сертификат</a:t>
            </a:r>
          </a:p>
          <a:p>
            <a:pPr eaLnBrk="1" hangingPunct="1">
              <a:lnSpc>
                <a:spcPct val="100000"/>
              </a:lnSpc>
              <a:spcBef>
                <a:spcPct val="0"/>
              </a:spcBef>
              <a:buFont typeface="Wingdings" pitchFamily="2" charset="2"/>
              <a:buChar char="§"/>
            </a:pPr>
            <a:r>
              <a:rPr lang="en-US" altLang="ru-RU" sz="1400"/>
              <a:t>SLG Thomas system - </a:t>
            </a:r>
            <a:r>
              <a:rPr lang="ru-RU" altLang="ru-RU" sz="1400"/>
              <a:t>Сертификат    </a:t>
            </a:r>
          </a:p>
          <a:p>
            <a:pPr eaLnBrk="1" hangingPunct="1">
              <a:lnSpc>
                <a:spcPct val="100000"/>
              </a:lnSpc>
              <a:spcBef>
                <a:spcPct val="0"/>
              </a:spcBef>
              <a:buFont typeface="Wingdings" pitchFamily="2" charset="2"/>
              <a:buChar char="§"/>
            </a:pPr>
            <a:r>
              <a:rPr lang="en-US" altLang="ru-RU" sz="1400"/>
              <a:t>Adizes Institute - </a:t>
            </a:r>
            <a:r>
              <a:rPr lang="ru-RU" altLang="ru-RU" sz="1400"/>
              <a:t>Сертификат </a:t>
            </a:r>
          </a:p>
        </p:txBody>
      </p:sp>
      <p:sp>
        <p:nvSpPr>
          <p:cNvPr id="28686" name="Прямоугольник 11">
            <a:extLst>
              <a:ext uri="{FF2B5EF4-FFF2-40B4-BE49-F238E27FC236}">
                <a16:creationId xmlns:a16="http://schemas.microsoft.com/office/drawing/2014/main" id="{6411F64E-6545-1841-875F-946433FBA3ED}"/>
              </a:ext>
            </a:extLst>
          </p:cNvPr>
          <p:cNvSpPr>
            <a:spLocks noChangeArrowheads="1"/>
          </p:cNvSpPr>
          <p:nvPr/>
        </p:nvSpPr>
        <p:spPr bwMode="auto">
          <a:xfrm>
            <a:off x="1285875" y="4084638"/>
            <a:ext cx="1290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Tx/>
              <a:buNone/>
            </a:pPr>
            <a:r>
              <a:rPr lang="ru-RU" altLang="ru-RU" sz="1600">
                <a:solidFill>
                  <a:schemeClr val="bg1"/>
                </a:solidFill>
              </a:rPr>
              <a:t>ЭКСПЕРТИЗА</a:t>
            </a:r>
          </a:p>
        </p:txBody>
      </p:sp>
      <p:sp>
        <p:nvSpPr>
          <p:cNvPr id="28687" name="Прямоугольник 12">
            <a:extLst>
              <a:ext uri="{FF2B5EF4-FFF2-40B4-BE49-F238E27FC236}">
                <a16:creationId xmlns:a16="http://schemas.microsoft.com/office/drawing/2014/main" id="{8126D2E1-76AD-9B46-9E16-106EB1044EBA}"/>
              </a:ext>
            </a:extLst>
          </p:cNvPr>
          <p:cNvSpPr>
            <a:spLocks noChangeArrowheads="1"/>
          </p:cNvSpPr>
          <p:nvPr/>
        </p:nvSpPr>
        <p:spPr bwMode="auto">
          <a:xfrm>
            <a:off x="3170238" y="3721100"/>
            <a:ext cx="43719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 typeface="Wingdings" pitchFamily="2" charset="2"/>
              <a:buChar char="§"/>
            </a:pPr>
            <a:r>
              <a:rPr lang="ru-RU" altLang="ru-RU" sz="1400"/>
              <a:t>Стратегическое планирование</a:t>
            </a:r>
          </a:p>
          <a:p>
            <a:pPr eaLnBrk="1" hangingPunct="1">
              <a:lnSpc>
                <a:spcPct val="100000"/>
              </a:lnSpc>
              <a:spcBef>
                <a:spcPct val="0"/>
              </a:spcBef>
              <a:buFont typeface="Wingdings" pitchFamily="2" charset="2"/>
              <a:buChar char="§"/>
            </a:pPr>
            <a:r>
              <a:rPr lang="ru-RU" altLang="ru-RU" sz="1400"/>
              <a:t>Управление продажами в B2B сегменте</a:t>
            </a:r>
          </a:p>
          <a:p>
            <a:pPr eaLnBrk="1" hangingPunct="1">
              <a:lnSpc>
                <a:spcPct val="100000"/>
              </a:lnSpc>
              <a:spcBef>
                <a:spcPct val="0"/>
              </a:spcBef>
              <a:buFont typeface="Wingdings" pitchFamily="2" charset="2"/>
              <a:buChar char="§"/>
            </a:pPr>
            <a:r>
              <a:rPr lang="ru-RU" altLang="ru-RU" sz="1400"/>
              <a:t>Планирование результата продаж</a:t>
            </a:r>
          </a:p>
          <a:p>
            <a:pPr eaLnBrk="1" hangingPunct="1">
              <a:lnSpc>
                <a:spcPct val="100000"/>
              </a:lnSpc>
              <a:spcBef>
                <a:spcPct val="0"/>
              </a:spcBef>
              <a:buFont typeface="Wingdings" pitchFamily="2" charset="2"/>
              <a:buChar char="§"/>
            </a:pPr>
            <a:r>
              <a:rPr lang="ru-RU" altLang="ru-RU" sz="1400"/>
              <a:t>Холодные звонки и позиционирование компании</a:t>
            </a:r>
          </a:p>
          <a:p>
            <a:pPr eaLnBrk="1" hangingPunct="1">
              <a:lnSpc>
                <a:spcPct val="100000"/>
              </a:lnSpc>
              <a:spcBef>
                <a:spcPct val="0"/>
              </a:spcBef>
              <a:buFont typeface="Wingdings" pitchFamily="2" charset="2"/>
              <a:buChar char="§"/>
            </a:pPr>
            <a:r>
              <a:rPr lang="ru-RU" altLang="ru-RU" sz="1400"/>
              <a:t>Работа с сопротивлением клиентов</a:t>
            </a:r>
          </a:p>
        </p:txBody>
      </p:sp>
      <p:sp>
        <p:nvSpPr>
          <p:cNvPr id="28688" name="Прямоугольник 13">
            <a:extLst>
              <a:ext uri="{FF2B5EF4-FFF2-40B4-BE49-F238E27FC236}">
                <a16:creationId xmlns:a16="http://schemas.microsoft.com/office/drawing/2014/main" id="{159D19DB-4BD3-E649-B303-9A0250A5A62A}"/>
              </a:ext>
            </a:extLst>
          </p:cNvPr>
          <p:cNvSpPr>
            <a:spLocks noChangeArrowheads="1"/>
          </p:cNvSpPr>
          <p:nvPr/>
        </p:nvSpPr>
        <p:spPr bwMode="auto">
          <a:xfrm>
            <a:off x="7618413" y="3716338"/>
            <a:ext cx="43719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 typeface="Wingdings" pitchFamily="2" charset="2"/>
              <a:buChar char="§"/>
            </a:pPr>
            <a:r>
              <a:rPr lang="ru-RU" altLang="ru-RU" sz="1400">
                <a:solidFill>
                  <a:srgbClr val="000000"/>
                </a:solidFill>
              </a:rPr>
              <a:t>Оценка эффективности процессов продаж</a:t>
            </a:r>
          </a:p>
          <a:p>
            <a:pPr eaLnBrk="1" hangingPunct="1">
              <a:lnSpc>
                <a:spcPct val="100000"/>
              </a:lnSpc>
              <a:spcBef>
                <a:spcPct val="0"/>
              </a:spcBef>
              <a:buFont typeface="Wingdings" pitchFamily="2" charset="2"/>
              <a:buChar char="§"/>
            </a:pPr>
            <a:r>
              <a:rPr lang="ru-RU" altLang="ru-RU" sz="1400">
                <a:solidFill>
                  <a:srgbClr val="000000"/>
                </a:solidFill>
              </a:rPr>
              <a:t>Key account management </a:t>
            </a:r>
          </a:p>
          <a:p>
            <a:pPr eaLnBrk="1" hangingPunct="1">
              <a:lnSpc>
                <a:spcPct val="100000"/>
              </a:lnSpc>
              <a:spcBef>
                <a:spcPct val="0"/>
              </a:spcBef>
              <a:buFont typeface="Wingdings" pitchFamily="2" charset="2"/>
              <a:buChar char="§"/>
            </a:pPr>
            <a:r>
              <a:rPr lang="ru-RU" altLang="ru-RU" sz="1400">
                <a:solidFill>
                  <a:srgbClr val="000000"/>
                </a:solidFill>
              </a:rPr>
              <a:t>Channel management</a:t>
            </a:r>
          </a:p>
          <a:p>
            <a:pPr eaLnBrk="1" hangingPunct="1">
              <a:lnSpc>
                <a:spcPct val="100000"/>
              </a:lnSpc>
              <a:spcBef>
                <a:spcPct val="0"/>
              </a:spcBef>
              <a:buFont typeface="Wingdings" pitchFamily="2" charset="2"/>
              <a:buChar char="§"/>
            </a:pPr>
            <a:r>
              <a:rPr lang="ru-RU" altLang="ru-RU" sz="1400">
                <a:solidFill>
                  <a:srgbClr val="000000"/>
                </a:solidFill>
              </a:rPr>
              <a:t>Управление процессами продаж в компании</a:t>
            </a:r>
          </a:p>
          <a:p>
            <a:pPr eaLnBrk="1" hangingPunct="1">
              <a:lnSpc>
                <a:spcPct val="100000"/>
              </a:lnSpc>
              <a:spcBef>
                <a:spcPct val="0"/>
              </a:spcBef>
              <a:buFont typeface="Wingdings" pitchFamily="2" charset="2"/>
              <a:buChar char="§"/>
            </a:pPr>
            <a:r>
              <a:rPr lang="ru-RU" altLang="ru-RU" sz="1400">
                <a:solidFill>
                  <a:srgbClr val="000000"/>
                </a:solidFill>
              </a:rPr>
              <a:t>Развитие управленческих навыков</a:t>
            </a:r>
          </a:p>
        </p:txBody>
      </p:sp>
      <p:sp>
        <p:nvSpPr>
          <p:cNvPr id="28689" name="Прямоугольник 14">
            <a:extLst>
              <a:ext uri="{FF2B5EF4-FFF2-40B4-BE49-F238E27FC236}">
                <a16:creationId xmlns:a16="http://schemas.microsoft.com/office/drawing/2014/main" id="{E296E764-CAC0-5E45-9BD3-46F9B35BA401}"/>
              </a:ext>
            </a:extLst>
          </p:cNvPr>
          <p:cNvSpPr>
            <a:spLocks noChangeArrowheads="1"/>
          </p:cNvSpPr>
          <p:nvPr/>
        </p:nvSpPr>
        <p:spPr bwMode="auto">
          <a:xfrm>
            <a:off x="1285875" y="5540375"/>
            <a:ext cx="1208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Tx/>
              <a:buNone/>
            </a:pPr>
            <a:r>
              <a:rPr lang="ru-RU" altLang="ru-RU" sz="1600">
                <a:solidFill>
                  <a:schemeClr val="bg1"/>
                </a:solidFill>
              </a:rPr>
              <a:t>УВЛЕЧЕНИЯ</a:t>
            </a:r>
          </a:p>
        </p:txBody>
      </p:sp>
      <p:sp>
        <p:nvSpPr>
          <p:cNvPr id="28690" name="Прямоугольник 15">
            <a:extLst>
              <a:ext uri="{FF2B5EF4-FFF2-40B4-BE49-F238E27FC236}">
                <a16:creationId xmlns:a16="http://schemas.microsoft.com/office/drawing/2014/main" id="{4F0D4D8D-30C0-4E4B-9F53-6362A8206F6E}"/>
              </a:ext>
            </a:extLst>
          </p:cNvPr>
          <p:cNvSpPr>
            <a:spLocks noChangeArrowheads="1"/>
          </p:cNvSpPr>
          <p:nvPr/>
        </p:nvSpPr>
        <p:spPr bwMode="auto">
          <a:xfrm>
            <a:off x="3170238" y="5238750"/>
            <a:ext cx="43259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 typeface="Wingdings" pitchFamily="2" charset="2"/>
              <a:buChar char="§"/>
            </a:pPr>
            <a:r>
              <a:rPr lang="ru-RU" altLang="ru-RU" sz="1400"/>
              <a:t>Системное мышление и Концептуальное мышление</a:t>
            </a:r>
          </a:p>
          <a:p>
            <a:pPr eaLnBrk="1" hangingPunct="1">
              <a:lnSpc>
                <a:spcPct val="100000"/>
              </a:lnSpc>
              <a:spcBef>
                <a:spcPct val="0"/>
              </a:spcBef>
              <a:buFont typeface="Wingdings" pitchFamily="2" charset="2"/>
              <a:buChar char="§"/>
            </a:pPr>
            <a:r>
              <a:rPr lang="ru-RU" altLang="ru-RU" sz="1400"/>
              <a:t>Стратегии управления предприятиями и                   повышения их эффективности</a:t>
            </a:r>
          </a:p>
        </p:txBody>
      </p:sp>
      <p:sp>
        <p:nvSpPr>
          <p:cNvPr id="28691" name="Прямоугольник 16">
            <a:extLst>
              <a:ext uri="{FF2B5EF4-FFF2-40B4-BE49-F238E27FC236}">
                <a16:creationId xmlns:a16="http://schemas.microsoft.com/office/drawing/2014/main" id="{B2EBC522-0325-6444-919D-BF02DEF2B4E5}"/>
              </a:ext>
            </a:extLst>
          </p:cNvPr>
          <p:cNvSpPr>
            <a:spLocks noChangeArrowheads="1"/>
          </p:cNvSpPr>
          <p:nvPr/>
        </p:nvSpPr>
        <p:spPr bwMode="auto">
          <a:xfrm>
            <a:off x="7618413" y="5318125"/>
            <a:ext cx="43719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 typeface="Wingdings" pitchFamily="2" charset="2"/>
              <a:buChar char="§"/>
            </a:pPr>
            <a:r>
              <a:rPr lang="ru-RU" altLang="ru-RU" sz="1400">
                <a:solidFill>
                  <a:srgbClr val="000000"/>
                </a:solidFill>
              </a:rPr>
              <a:t>Экономика и финансы</a:t>
            </a:r>
          </a:p>
          <a:p>
            <a:pPr eaLnBrk="1" hangingPunct="1">
              <a:lnSpc>
                <a:spcPct val="100000"/>
              </a:lnSpc>
              <a:spcBef>
                <a:spcPct val="0"/>
              </a:spcBef>
              <a:buFont typeface="Wingdings" pitchFamily="2" charset="2"/>
              <a:buChar char="§"/>
            </a:pPr>
            <a:r>
              <a:rPr lang="ru-RU" altLang="ru-RU" sz="1400">
                <a:solidFill>
                  <a:srgbClr val="000000"/>
                </a:solidFill>
              </a:rPr>
              <a:t>Эффективность управления</a:t>
            </a:r>
          </a:p>
          <a:p>
            <a:pPr eaLnBrk="1" hangingPunct="1">
              <a:lnSpc>
                <a:spcPct val="100000"/>
              </a:lnSpc>
              <a:spcBef>
                <a:spcPct val="0"/>
              </a:spcBef>
              <a:buFont typeface="Wingdings" pitchFamily="2" charset="2"/>
              <a:buChar char="§"/>
            </a:pPr>
            <a:r>
              <a:rPr lang="ru-RU" altLang="ru-RU" sz="1400">
                <a:solidFill>
                  <a:srgbClr val="000000"/>
                </a:solidFill>
              </a:rPr>
              <a:t>Согласование работы Маркетинга и отдела Продаж</a:t>
            </a:r>
          </a:p>
        </p:txBody>
      </p:sp>
      <p:sp>
        <p:nvSpPr>
          <p:cNvPr id="28692" name="Прямоугольник 17">
            <a:extLst>
              <a:ext uri="{FF2B5EF4-FFF2-40B4-BE49-F238E27FC236}">
                <a16:creationId xmlns:a16="http://schemas.microsoft.com/office/drawing/2014/main" id="{91B1E8DC-E05F-E648-BFBA-4178859A36AA}"/>
              </a:ext>
            </a:extLst>
          </p:cNvPr>
          <p:cNvSpPr>
            <a:spLocks noChangeArrowheads="1"/>
          </p:cNvSpPr>
          <p:nvPr/>
        </p:nvSpPr>
        <p:spPr bwMode="auto">
          <a:xfrm>
            <a:off x="7604125" y="1008063"/>
            <a:ext cx="32083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 typeface="Wingdings" pitchFamily="2" charset="2"/>
              <a:buChar char="§"/>
            </a:pPr>
            <a:r>
              <a:rPr lang="en-US" altLang="ru-RU" sz="1400">
                <a:solidFill>
                  <a:srgbClr val="000000"/>
                </a:solidFill>
              </a:rPr>
              <a:t>MIRBIS</a:t>
            </a:r>
            <a:endParaRPr lang="ru-RU" altLang="ru-RU" sz="1400">
              <a:solidFill>
                <a:srgbClr val="000000"/>
              </a:solidFill>
            </a:endParaRPr>
          </a:p>
          <a:p>
            <a:pPr eaLnBrk="1" hangingPunct="1">
              <a:lnSpc>
                <a:spcPct val="100000"/>
              </a:lnSpc>
              <a:spcBef>
                <a:spcPct val="0"/>
              </a:spcBef>
              <a:buFont typeface="Wingdings" pitchFamily="2" charset="2"/>
              <a:buChar char="§"/>
            </a:pPr>
            <a:r>
              <a:rPr lang="en-US" altLang="ru-RU" sz="1400">
                <a:solidFill>
                  <a:srgbClr val="000000"/>
                </a:solidFill>
              </a:rPr>
              <a:t>Moscow Business School</a:t>
            </a:r>
            <a:endParaRPr lang="ru-RU" altLang="ru-RU" sz="1400">
              <a:solidFill>
                <a:srgbClr val="000000"/>
              </a:solidFill>
            </a:endParaRPr>
          </a:p>
          <a:p>
            <a:pPr eaLnBrk="1" hangingPunct="1">
              <a:lnSpc>
                <a:spcPct val="100000"/>
              </a:lnSpc>
              <a:spcBef>
                <a:spcPct val="0"/>
              </a:spcBef>
              <a:buFont typeface="Wingdings" pitchFamily="2" charset="2"/>
              <a:buChar char="§"/>
            </a:pPr>
            <a:r>
              <a:rPr lang="ru-RU" altLang="ru-RU" sz="1400">
                <a:solidFill>
                  <a:srgbClr val="000000"/>
                </a:solidFill>
              </a:rPr>
              <a:t>РАНХиГС</a:t>
            </a:r>
            <a:endParaRPr lang="en-US" altLang="ru-RU" sz="1400">
              <a:solidFill>
                <a:srgbClr val="000000"/>
              </a:solidFill>
            </a:endParaRPr>
          </a:p>
        </p:txBody>
      </p:sp>
      <p:sp>
        <p:nvSpPr>
          <p:cNvPr id="22" name="Номер слайда 1">
            <a:extLst>
              <a:ext uri="{FF2B5EF4-FFF2-40B4-BE49-F238E27FC236}">
                <a16:creationId xmlns:a16="http://schemas.microsoft.com/office/drawing/2014/main" id="{D1EDE031-72B5-6349-A58A-B3D4F3EA3696}"/>
              </a:ext>
            </a:extLst>
          </p:cNvPr>
          <p:cNvSpPr txBox="1">
            <a:spLocks/>
          </p:cNvSpPr>
          <p:nvPr/>
        </p:nvSpPr>
        <p:spPr bwMode="auto">
          <a:xfrm>
            <a:off x="11698288" y="6292850"/>
            <a:ext cx="404812" cy="400050"/>
          </a:xfrm>
          <a:prstGeom prst="rect">
            <a:avLst/>
          </a:prstGeom>
        </p:spPr>
        <p:txBody>
          <a:bodyPr/>
          <a:lstStyle>
            <a:defPPr>
              <a:defRPr lang="en-US"/>
            </a:defPPr>
            <a:lvl1pPr algn="l" rtl="0" eaLnBrk="0" fontAlgn="base" hangingPunct="0">
              <a:spcBef>
                <a:spcPct val="0"/>
              </a:spcBef>
              <a:spcAft>
                <a:spcPct val="0"/>
              </a:spcAft>
              <a:defRPr sz="2100" kern="1200">
                <a:solidFill>
                  <a:srgbClr val="000000"/>
                </a:solidFill>
                <a:latin typeface="Arial" panose="020B0604020202020204" pitchFamily="34" charset="0"/>
                <a:ea typeface="Osaka"/>
                <a:cs typeface="Osaka"/>
              </a:defRPr>
            </a:lvl1pPr>
            <a:lvl2pPr marL="742950" indent="-285750" algn="l" rtl="0" eaLnBrk="0" fontAlgn="base" hangingPunct="0">
              <a:spcBef>
                <a:spcPct val="0"/>
              </a:spcBef>
              <a:spcAft>
                <a:spcPct val="0"/>
              </a:spcAft>
              <a:defRPr sz="2100" kern="1200">
                <a:solidFill>
                  <a:srgbClr val="000000"/>
                </a:solidFill>
                <a:latin typeface="Arial" panose="020B0604020202020204" pitchFamily="34" charset="0"/>
                <a:ea typeface="Osaka"/>
                <a:cs typeface="Osaka"/>
              </a:defRPr>
            </a:lvl2pPr>
            <a:lvl3pPr marL="1143000" indent="-228600" algn="l" rtl="0" eaLnBrk="0" fontAlgn="base" hangingPunct="0">
              <a:spcBef>
                <a:spcPct val="0"/>
              </a:spcBef>
              <a:spcAft>
                <a:spcPct val="0"/>
              </a:spcAft>
              <a:defRPr sz="2100" kern="1200">
                <a:solidFill>
                  <a:srgbClr val="000000"/>
                </a:solidFill>
                <a:latin typeface="Arial" panose="020B0604020202020204" pitchFamily="34" charset="0"/>
                <a:ea typeface="Osaka"/>
                <a:cs typeface="Osaka"/>
              </a:defRPr>
            </a:lvl3pPr>
            <a:lvl4pPr marL="1600200" indent="-228600" algn="l" rtl="0" eaLnBrk="0" fontAlgn="base" hangingPunct="0">
              <a:spcBef>
                <a:spcPct val="0"/>
              </a:spcBef>
              <a:spcAft>
                <a:spcPct val="0"/>
              </a:spcAft>
              <a:defRPr sz="2100" kern="1200">
                <a:solidFill>
                  <a:srgbClr val="000000"/>
                </a:solidFill>
                <a:latin typeface="Arial" panose="020B0604020202020204" pitchFamily="34" charset="0"/>
                <a:ea typeface="Osaka"/>
                <a:cs typeface="Osaka"/>
              </a:defRPr>
            </a:lvl4pPr>
            <a:lvl5pPr marL="2057400" indent="-228600" algn="l" rtl="0" eaLnBrk="0" fontAlgn="base" hangingPunct="0">
              <a:spcBef>
                <a:spcPct val="0"/>
              </a:spcBef>
              <a:spcAft>
                <a:spcPct val="0"/>
              </a:spcAft>
              <a:defRPr sz="2100" kern="1200">
                <a:solidFill>
                  <a:srgbClr val="000000"/>
                </a:solidFill>
                <a:latin typeface="Arial" panose="020B0604020202020204" pitchFamily="34" charset="0"/>
                <a:ea typeface="Osaka"/>
                <a:cs typeface="Osaka"/>
              </a:defRPr>
            </a:lvl5pPr>
            <a:lvl6pPr marL="2514600" indent="-228600" algn="l" defTabSz="914400" rtl="0" eaLnBrk="0" fontAlgn="base" latinLnBrk="0" hangingPunct="0">
              <a:spcBef>
                <a:spcPct val="0"/>
              </a:spcBef>
              <a:spcAft>
                <a:spcPct val="0"/>
              </a:spcAft>
              <a:defRPr sz="2100" kern="1200">
                <a:solidFill>
                  <a:srgbClr val="000000"/>
                </a:solidFill>
                <a:latin typeface="Arial" panose="020B0604020202020204" pitchFamily="34" charset="0"/>
                <a:ea typeface="Osaka"/>
                <a:cs typeface="Osaka"/>
              </a:defRPr>
            </a:lvl6pPr>
            <a:lvl7pPr marL="2971800" indent="-228600" algn="l" defTabSz="914400" rtl="0" eaLnBrk="0" fontAlgn="base" latinLnBrk="0" hangingPunct="0">
              <a:spcBef>
                <a:spcPct val="0"/>
              </a:spcBef>
              <a:spcAft>
                <a:spcPct val="0"/>
              </a:spcAft>
              <a:defRPr sz="2100" kern="1200">
                <a:solidFill>
                  <a:srgbClr val="000000"/>
                </a:solidFill>
                <a:latin typeface="Arial" panose="020B0604020202020204" pitchFamily="34" charset="0"/>
                <a:ea typeface="Osaka"/>
                <a:cs typeface="Osaka"/>
              </a:defRPr>
            </a:lvl7pPr>
            <a:lvl8pPr marL="3429000" indent="-228600" algn="l" defTabSz="914400" rtl="0" eaLnBrk="0" fontAlgn="base" latinLnBrk="0" hangingPunct="0">
              <a:spcBef>
                <a:spcPct val="0"/>
              </a:spcBef>
              <a:spcAft>
                <a:spcPct val="0"/>
              </a:spcAft>
              <a:defRPr sz="2100" kern="1200">
                <a:solidFill>
                  <a:srgbClr val="000000"/>
                </a:solidFill>
                <a:latin typeface="Arial" panose="020B0604020202020204" pitchFamily="34" charset="0"/>
                <a:ea typeface="Osaka"/>
                <a:cs typeface="Osaka"/>
              </a:defRPr>
            </a:lvl8pPr>
            <a:lvl9pPr marL="3886200" indent="-228600" algn="l" defTabSz="914400" rtl="0" eaLnBrk="0" fontAlgn="base" latinLnBrk="0" hangingPunct="0">
              <a:spcBef>
                <a:spcPct val="0"/>
              </a:spcBef>
              <a:spcAft>
                <a:spcPct val="0"/>
              </a:spcAft>
              <a:defRPr sz="2100" kern="1200">
                <a:solidFill>
                  <a:srgbClr val="000000"/>
                </a:solidFill>
                <a:latin typeface="Arial" panose="020B0604020202020204" pitchFamily="34" charset="0"/>
                <a:ea typeface="Osaka"/>
                <a:cs typeface="Osaka"/>
              </a:defRPr>
            </a:lvl9pPr>
          </a:lstStyle>
          <a:p>
            <a:pPr>
              <a:defRPr/>
            </a:pPr>
            <a:fld id="{C4F41C41-704D-1941-BE80-4B4F261EBE59}" type="slidenum">
              <a:rPr lang="ru-RU" altLang="ru-RU" sz="1600" smtClean="0">
                <a:solidFill>
                  <a:schemeClr val="accent3">
                    <a:lumMod val="75000"/>
                  </a:schemeClr>
                </a:solidFill>
              </a:rPr>
              <a:pPr>
                <a:defRPr/>
              </a:pPr>
              <a:t>2</a:t>
            </a:fld>
            <a:endParaRPr lang="ru-RU" altLang="ru-RU" sz="1600">
              <a:solidFill>
                <a:schemeClr val="accent3">
                  <a:lumMod val="75000"/>
                </a:schemeClr>
              </a:solidFill>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08BB63-0EB7-464A-96D1-A3EFEEA50893}"/>
              </a:ext>
            </a:extLst>
          </p:cNvPr>
          <p:cNvSpPr>
            <a:spLocks noGrp="1"/>
          </p:cNvSpPr>
          <p:nvPr>
            <p:ph type="title"/>
          </p:nvPr>
        </p:nvSpPr>
        <p:spPr/>
        <p:txBody>
          <a:bodyPr/>
          <a:lstStyle/>
          <a:p>
            <a:r>
              <a:rPr lang="ru-RU" dirty="0"/>
              <a:t>5 сил портера</a:t>
            </a:r>
          </a:p>
        </p:txBody>
      </p:sp>
      <p:sp>
        <p:nvSpPr>
          <p:cNvPr id="3" name="Номер слайда 2">
            <a:extLst>
              <a:ext uri="{FF2B5EF4-FFF2-40B4-BE49-F238E27FC236}">
                <a16:creationId xmlns:a16="http://schemas.microsoft.com/office/drawing/2014/main" id="{FBB13EDB-33AA-4545-AB28-7F16CCBED544}"/>
              </a:ext>
            </a:extLst>
          </p:cNvPr>
          <p:cNvSpPr>
            <a:spLocks noGrp="1"/>
          </p:cNvSpPr>
          <p:nvPr>
            <p:ph type="sldNum" sz="quarter" idx="10"/>
          </p:nvPr>
        </p:nvSpPr>
        <p:spPr/>
        <p:txBody>
          <a:bodyPr/>
          <a:lstStyle/>
          <a:p>
            <a:pPr>
              <a:defRPr/>
            </a:pPr>
            <a:fld id="{35A89BA6-5856-B848-9BA1-34E13184711E}" type="slidenum">
              <a:rPr lang="ru-RU" altLang="ru-RU" smtClean="0"/>
              <a:pPr>
                <a:defRPr/>
              </a:pPr>
              <a:t>20</a:t>
            </a:fld>
            <a:endParaRPr lang="ru-RU" altLang="ru-RU"/>
          </a:p>
        </p:txBody>
      </p:sp>
      <p:graphicFrame>
        <p:nvGraphicFramePr>
          <p:cNvPr id="4" name="Схема 3">
            <a:extLst>
              <a:ext uri="{FF2B5EF4-FFF2-40B4-BE49-F238E27FC236}">
                <a16:creationId xmlns:a16="http://schemas.microsoft.com/office/drawing/2014/main" id="{AFCB192A-5D6C-C34A-A8D4-0F5DC91B3345}"/>
              </a:ext>
            </a:extLst>
          </p:cNvPr>
          <p:cNvGraphicFramePr/>
          <p:nvPr>
            <p:extLst>
              <p:ext uri="{D42A27DB-BD31-4B8C-83A1-F6EECF244321}">
                <p14:modId xmlns:p14="http://schemas.microsoft.com/office/powerpoint/2010/main" val="2350083722"/>
              </p:ext>
            </p:extLst>
          </p:nvPr>
        </p:nvGraphicFramePr>
        <p:xfrm>
          <a:off x="321971" y="1628775"/>
          <a:ext cx="5535903" cy="4746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бъект 2">
            <a:extLst>
              <a:ext uri="{FF2B5EF4-FFF2-40B4-BE49-F238E27FC236}">
                <a16:creationId xmlns:a16="http://schemas.microsoft.com/office/drawing/2014/main" id="{079FD765-B803-914D-B11C-2EF1DD81C040}"/>
              </a:ext>
            </a:extLst>
          </p:cNvPr>
          <p:cNvSpPr txBox="1">
            <a:spLocks/>
          </p:cNvSpPr>
          <p:nvPr/>
        </p:nvSpPr>
        <p:spPr>
          <a:xfrm>
            <a:off x="6043268" y="165100"/>
            <a:ext cx="6090761" cy="4606982"/>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000" dirty="0"/>
              <a:t>Поставщики. Низкий уровень угрозы</a:t>
            </a:r>
          </a:p>
          <a:p>
            <a:pPr lvl="1">
              <a:spcAft>
                <a:spcPts val="0"/>
              </a:spcAft>
            </a:pPr>
            <a:r>
              <a:rPr lang="ru-RU" sz="1400" dirty="0"/>
              <a:t>Самостоятельные поставки из Китая</a:t>
            </a:r>
          </a:p>
          <a:p>
            <a:pPr lvl="1">
              <a:spcAft>
                <a:spcPts val="0"/>
              </a:spcAft>
            </a:pPr>
            <a:r>
              <a:rPr lang="ru-RU" sz="1400" dirty="0"/>
              <a:t>Легальная логистика</a:t>
            </a:r>
          </a:p>
          <a:p>
            <a:pPr lvl="1">
              <a:spcAft>
                <a:spcPts val="0"/>
              </a:spcAft>
            </a:pPr>
            <a:r>
              <a:rPr lang="ru-RU" sz="1400" dirty="0"/>
              <a:t>Регулярный контроль</a:t>
            </a:r>
          </a:p>
          <a:p>
            <a:pPr lvl="1">
              <a:spcAft>
                <a:spcPts val="0"/>
              </a:spcAft>
            </a:pPr>
            <a:r>
              <a:rPr lang="ru-RU" sz="1400" dirty="0"/>
              <a:t>Альтернативные поставщики по всем товарам</a:t>
            </a:r>
          </a:p>
          <a:p>
            <a:r>
              <a:rPr lang="ru-RU" sz="2000" dirty="0"/>
              <a:t>Новые конкуренты. Средний уровень угрозы</a:t>
            </a:r>
          </a:p>
          <a:p>
            <a:pPr lvl="1">
              <a:spcAft>
                <a:spcPts val="0"/>
              </a:spcAft>
            </a:pPr>
            <a:r>
              <a:rPr lang="ru-RU" sz="1400" dirty="0"/>
              <a:t>Отсутствие серьезных барьеров для входа</a:t>
            </a:r>
          </a:p>
          <a:p>
            <a:pPr lvl="1">
              <a:spcAft>
                <a:spcPts val="0"/>
              </a:spcAft>
            </a:pPr>
            <a:r>
              <a:rPr lang="ru-RU" sz="1400" dirty="0"/>
              <a:t>Постоянное появление новых компаний и ТМ</a:t>
            </a:r>
            <a:endParaRPr lang="ru-RU" sz="1600" dirty="0"/>
          </a:p>
          <a:p>
            <a:r>
              <a:rPr lang="ru-RU" sz="2000" dirty="0"/>
              <a:t>Покупатели. Средний уровень угрозы</a:t>
            </a:r>
          </a:p>
          <a:p>
            <a:pPr lvl="1">
              <a:spcAft>
                <a:spcPts val="0"/>
              </a:spcAft>
            </a:pPr>
            <a:r>
              <a:rPr lang="ru-RU" sz="1400" dirty="0"/>
              <a:t>Розничные покупатели все больше ориентируются на стоимость, а не на бренд/качество</a:t>
            </a:r>
          </a:p>
          <a:p>
            <a:pPr lvl="1">
              <a:spcAft>
                <a:spcPts val="0"/>
              </a:spcAft>
            </a:pPr>
            <a:r>
              <a:rPr lang="ru-RU" sz="1400" dirty="0"/>
              <a:t>Крупные оптовые клиенты диктуют условия, развивают СТМ</a:t>
            </a:r>
          </a:p>
          <a:p>
            <a:r>
              <a:rPr lang="ru-RU" sz="2000" dirty="0"/>
              <a:t>Товары-заменители. Средний уровень угрозы</a:t>
            </a:r>
          </a:p>
          <a:p>
            <a:pPr lvl="1">
              <a:spcAft>
                <a:spcPts val="0"/>
              </a:spcAft>
            </a:pPr>
            <a:r>
              <a:rPr lang="ru-RU" sz="1400" dirty="0"/>
              <a:t>Часть товаров подвержено замещению со стороны субститутов</a:t>
            </a:r>
          </a:p>
          <a:p>
            <a:r>
              <a:rPr lang="ru-RU" sz="2000" dirty="0"/>
              <a:t>Интенсивность конкуренции. Высокий уровень угрозы</a:t>
            </a:r>
          </a:p>
          <a:p>
            <a:pPr lvl="1">
              <a:spcAft>
                <a:spcPts val="0"/>
              </a:spcAft>
            </a:pPr>
            <a:r>
              <a:rPr lang="ru-RU" sz="1400" dirty="0"/>
              <a:t>СТМ крупных торговых сетей</a:t>
            </a:r>
          </a:p>
          <a:p>
            <a:pPr lvl="1">
              <a:spcAft>
                <a:spcPts val="0"/>
              </a:spcAft>
            </a:pPr>
            <a:r>
              <a:rPr lang="ru-RU" sz="1400" dirty="0"/>
              <a:t>Снижение </a:t>
            </a:r>
            <a:r>
              <a:rPr lang="ru-RU" sz="1400" dirty="0" err="1"/>
              <a:t>брендозависимости</a:t>
            </a:r>
            <a:endParaRPr lang="ru-RU" sz="1400" dirty="0"/>
          </a:p>
          <a:p>
            <a:pPr lvl="1">
              <a:spcAft>
                <a:spcPts val="0"/>
              </a:spcAft>
            </a:pPr>
            <a:r>
              <a:rPr lang="ru-RU" sz="1400" dirty="0"/>
              <a:t>Значительное количество конкурентов и низкий порог входа в нижнем ценовом сегменте</a:t>
            </a:r>
            <a:endParaRPr lang="en-US" sz="1400" dirty="0"/>
          </a:p>
          <a:p>
            <a:endParaRPr lang="ru-RU" sz="1800" dirty="0"/>
          </a:p>
        </p:txBody>
      </p:sp>
    </p:spTree>
    <p:extLst>
      <p:ext uri="{BB962C8B-B14F-4D97-AF65-F5344CB8AC3E}">
        <p14:creationId xmlns:p14="http://schemas.microsoft.com/office/powerpoint/2010/main" val="244577515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13">
            <a:extLst>
              <a:ext uri="{FF2B5EF4-FFF2-40B4-BE49-F238E27FC236}">
                <a16:creationId xmlns:a16="http://schemas.microsoft.com/office/drawing/2014/main" id="{72F66E90-0BAD-4AD0-BB51-53A0CB3C508C}"/>
              </a:ext>
            </a:extLst>
          </p:cNvPr>
          <p:cNvSpPr txBox="1">
            <a:spLocks/>
          </p:cNvSpPr>
          <p:nvPr/>
        </p:nvSpPr>
        <p:spPr>
          <a:xfrm>
            <a:off x="0" y="2174875"/>
            <a:ext cx="12192000" cy="2700338"/>
          </a:xfrm>
          <a:custGeom>
            <a:avLst/>
            <a:gdLst>
              <a:gd name="connsiteX0" fmla="*/ 0 w 12192000"/>
              <a:gd name="connsiteY0" fmla="*/ 0 h 2934092"/>
              <a:gd name="connsiteX1" fmla="*/ 12192000 w 12192000"/>
              <a:gd name="connsiteY1" fmla="*/ 0 h 2934092"/>
              <a:gd name="connsiteX2" fmla="*/ 12192000 w 12192000"/>
              <a:gd name="connsiteY2" fmla="*/ 2934092 h 2934092"/>
              <a:gd name="connsiteX3" fmla="*/ 0 w 12192000"/>
              <a:gd name="connsiteY3" fmla="*/ 2934092 h 2934092"/>
            </a:gdLst>
            <a:ahLst/>
            <a:cxnLst>
              <a:cxn ang="0">
                <a:pos x="connsiteX0" y="connsiteY0"/>
              </a:cxn>
              <a:cxn ang="0">
                <a:pos x="connsiteX1" y="connsiteY1"/>
              </a:cxn>
              <a:cxn ang="0">
                <a:pos x="connsiteX2" y="connsiteY2"/>
              </a:cxn>
              <a:cxn ang="0">
                <a:pos x="connsiteX3" y="connsiteY3"/>
              </a:cxn>
            </a:cxnLst>
            <a:rect l="l" t="t" r="r" b="b"/>
            <a:pathLst>
              <a:path w="12192000" h="2934092">
                <a:moveTo>
                  <a:pt x="0" y="0"/>
                </a:moveTo>
                <a:lnTo>
                  <a:pt x="12192000" y="0"/>
                </a:lnTo>
                <a:lnTo>
                  <a:pt x="12192000" y="2934092"/>
                </a:lnTo>
                <a:lnTo>
                  <a:pt x="0" y="2934092"/>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effectLst>
            <a:outerShdw blurRad="50800" dist="38100" dir="5400000" algn="t" rotWithShape="0">
              <a:prstClr val="black">
                <a:alpha val="40000"/>
              </a:prstClr>
            </a:outerShdw>
          </a:effectLst>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p>
        </p:txBody>
      </p:sp>
      <p:sp>
        <p:nvSpPr>
          <p:cNvPr id="23" name="TextBox 22">
            <a:extLst>
              <a:ext uri="{FF2B5EF4-FFF2-40B4-BE49-F238E27FC236}">
                <a16:creationId xmlns:a16="http://schemas.microsoft.com/office/drawing/2014/main" id="{27DD1623-893D-4186-80D1-718EBE98E663}"/>
              </a:ext>
            </a:extLst>
          </p:cNvPr>
          <p:cNvSpPr txBox="1"/>
          <p:nvPr/>
        </p:nvSpPr>
        <p:spPr>
          <a:xfrm>
            <a:off x="5667375" y="3105150"/>
            <a:ext cx="5737225" cy="1200329"/>
          </a:xfrm>
          <a:prstGeom prst="rect">
            <a:avLst/>
          </a:prstGeom>
          <a:noFill/>
        </p:spPr>
        <p:txBody>
          <a:bodyPr>
            <a:spAutoFit/>
          </a:bodyPr>
          <a:lstStyle/>
          <a:p>
            <a:pPr algn="ctr">
              <a:defRPr/>
            </a:pPr>
            <a:r>
              <a:rPr lang="ru-RU" sz="3600" b="1" dirty="0">
                <a:solidFill>
                  <a:schemeClr val="bg1"/>
                </a:solidFill>
                <a:latin typeface="+mj-lt"/>
              </a:rPr>
              <a:t>Жизненный цикл рынка и товара/услуги</a:t>
            </a:r>
            <a:endParaRPr lang="ru-RU" sz="2000" b="1" dirty="0">
              <a:solidFill>
                <a:schemeClr val="bg1"/>
              </a:solidFill>
              <a:latin typeface="+mj-lt"/>
            </a:endParaRPr>
          </a:p>
        </p:txBody>
      </p:sp>
      <p:sp>
        <p:nvSpPr>
          <p:cNvPr id="9" name="วงรี 265">
            <a:extLst>
              <a:ext uri="{FF2B5EF4-FFF2-40B4-BE49-F238E27FC236}">
                <a16:creationId xmlns:a16="http://schemas.microsoft.com/office/drawing/2014/main" id="{BA633C33-C80F-4B23-A998-12992D172735}"/>
              </a:ext>
            </a:extLst>
          </p:cNvPr>
          <p:cNvSpPr/>
          <p:nvPr/>
        </p:nvSpPr>
        <p:spPr>
          <a:xfrm>
            <a:off x="787400" y="1322388"/>
            <a:ext cx="4276725" cy="4275137"/>
          </a:xfrm>
          <a:prstGeom prst="ellipse">
            <a:avLst/>
          </a:prstGeom>
          <a:noFill/>
          <a:ln w="279400">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th-TH" dirty="0"/>
          </a:p>
        </p:txBody>
      </p:sp>
      <p:sp>
        <p:nvSpPr>
          <p:cNvPr id="7" name="Рисунок 6">
            <a:extLst>
              <a:ext uri="{FF2B5EF4-FFF2-40B4-BE49-F238E27FC236}">
                <a16:creationId xmlns:a16="http://schemas.microsoft.com/office/drawing/2014/main" id="{BEA08507-BDCC-4CF8-AE4C-6CBEA13C8B5F}"/>
              </a:ext>
            </a:extLst>
          </p:cNvPr>
          <p:cNvSpPr>
            <a:spLocks noGrp="1"/>
          </p:cNvSpPr>
          <p:nvPr>
            <p:ph type="pic" sz="quarter" idx="10"/>
          </p:nvPr>
        </p:nvSpPr>
        <p:spPr>
          <a:xfrm>
            <a:off x="1071563" y="1628775"/>
            <a:ext cx="3708400" cy="3708400"/>
          </a:xfrm>
        </p:spPr>
      </p:sp>
      <p:sp>
        <p:nvSpPr>
          <p:cNvPr id="6" name="Номер слайда 5">
            <a:extLst>
              <a:ext uri="{FF2B5EF4-FFF2-40B4-BE49-F238E27FC236}">
                <a16:creationId xmlns:a16="http://schemas.microsoft.com/office/drawing/2014/main" id="{06CCCC50-B3D9-4628-954B-EE5B1AA2CEB6}"/>
              </a:ext>
            </a:extLst>
          </p:cNvPr>
          <p:cNvSpPr>
            <a:spLocks noGrp="1"/>
          </p:cNvSpPr>
          <p:nvPr>
            <p:ph type="sldNum" sz="quarter" idx="11"/>
          </p:nvPr>
        </p:nvSpPr>
        <p:spPr/>
        <p:txBody>
          <a:bodyPr/>
          <a:lstStyle/>
          <a:p>
            <a:pPr>
              <a:defRPr/>
            </a:pPr>
            <a:fld id="{06410530-09A3-2041-A3CC-49C393533325}" type="slidenum">
              <a:rPr lang="ru-RU"/>
              <a:pPr>
                <a:defRPr/>
              </a:pPr>
              <a:t>21</a:t>
            </a:fld>
            <a:endParaRPr lang="ru-RU" dirty="0"/>
          </a:p>
        </p:txBody>
      </p:sp>
    </p:spTree>
    <p:extLst>
      <p:ext uri="{BB962C8B-B14F-4D97-AF65-F5344CB8AC3E}">
        <p14:creationId xmlns:p14="http://schemas.microsoft.com/office/powerpoint/2010/main" val="248376796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Номер слайда 1">
            <a:extLst>
              <a:ext uri="{FF2B5EF4-FFF2-40B4-BE49-F238E27FC236}">
                <a16:creationId xmlns:a16="http://schemas.microsoft.com/office/drawing/2014/main" id="{0D89DC7B-1521-8344-8E3C-5FE5396D1F9E}"/>
              </a:ext>
            </a:extLst>
          </p:cNvPr>
          <p:cNvSpPr>
            <a:spLocks noGrp="1"/>
          </p:cNvSpPr>
          <p:nvPr>
            <p:ph type="sldNum" sz="quarter" idx="10"/>
          </p:nvPr>
        </p:nvSpPr>
        <p:spPr bwMode="auto">
          <a:xfrm>
            <a:off x="11698288" y="6292850"/>
            <a:ext cx="404812"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spcBef>
                <a:spcPct val="0"/>
              </a:spcBef>
              <a:buFont typeface="Wingdings" pitchFamily="2" charset="2"/>
              <a:buNone/>
              <a:defRPr/>
            </a:pPr>
            <a:fld id="{936D5B12-A0F1-4C42-A083-DC8B2C567683}" type="slidenum">
              <a:rPr lang="ru-RU" smtClean="0"/>
              <a:pPr>
                <a:spcBef>
                  <a:spcPct val="0"/>
                </a:spcBef>
                <a:buFont typeface="Wingdings" pitchFamily="2" charset="2"/>
                <a:buNone/>
                <a:defRPr/>
              </a:pPr>
              <a:t>22</a:t>
            </a:fld>
            <a:endParaRPr lang="en-GB" altLang="ru-RU" dirty="0">
              <a:solidFill>
                <a:schemeClr val="accent3">
                  <a:lumMod val="75000"/>
                </a:schemeClr>
              </a:solidFill>
              <a:latin typeface="Arial" panose="020B0604020202020204" pitchFamily="34" charset="0"/>
            </a:endParaRPr>
          </a:p>
        </p:txBody>
      </p:sp>
      <p:sp>
        <p:nvSpPr>
          <p:cNvPr id="62467" name="Line 5">
            <a:extLst>
              <a:ext uri="{FF2B5EF4-FFF2-40B4-BE49-F238E27FC236}">
                <a16:creationId xmlns:a16="http://schemas.microsoft.com/office/drawing/2014/main" id="{BCD55D8F-DA9F-6E43-A8E8-662A4C48E252}"/>
              </a:ext>
            </a:extLst>
          </p:cNvPr>
          <p:cNvSpPr>
            <a:spLocks noChangeShapeType="1"/>
          </p:cNvSpPr>
          <p:nvPr/>
        </p:nvSpPr>
        <p:spPr bwMode="auto">
          <a:xfrm>
            <a:off x="3792538" y="939800"/>
            <a:ext cx="0" cy="4648200"/>
          </a:xfrm>
          <a:prstGeom prst="line">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txBody>
          <a:bodyPr bIns="0"/>
          <a:lstStyle/>
          <a:p>
            <a:pPr algn="ctr">
              <a:defRPr/>
            </a:pPr>
            <a:endParaRPr lang="ru-RU">
              <a:solidFill>
                <a:schemeClr val="accent3">
                  <a:lumMod val="75000"/>
                </a:schemeClr>
              </a:solidFill>
            </a:endParaRPr>
          </a:p>
        </p:txBody>
      </p:sp>
      <p:sp>
        <p:nvSpPr>
          <p:cNvPr id="62468" name="Line 6">
            <a:extLst>
              <a:ext uri="{FF2B5EF4-FFF2-40B4-BE49-F238E27FC236}">
                <a16:creationId xmlns:a16="http://schemas.microsoft.com/office/drawing/2014/main" id="{EC76B535-ADAB-6E45-AF8C-1343DFD54B80}"/>
              </a:ext>
            </a:extLst>
          </p:cNvPr>
          <p:cNvSpPr>
            <a:spLocks noChangeShapeType="1"/>
          </p:cNvSpPr>
          <p:nvPr/>
        </p:nvSpPr>
        <p:spPr bwMode="auto">
          <a:xfrm>
            <a:off x="3767138" y="5588000"/>
            <a:ext cx="6464300"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bIns="0"/>
          <a:lstStyle/>
          <a:p>
            <a:pPr algn="ctr">
              <a:defRPr/>
            </a:pPr>
            <a:endParaRPr lang="ru-RU">
              <a:solidFill>
                <a:schemeClr val="accent3">
                  <a:lumMod val="75000"/>
                </a:schemeClr>
              </a:solidFill>
            </a:endParaRPr>
          </a:p>
        </p:txBody>
      </p:sp>
      <p:sp>
        <p:nvSpPr>
          <p:cNvPr id="1094667" name="Text Box 11">
            <a:extLst>
              <a:ext uri="{FF2B5EF4-FFF2-40B4-BE49-F238E27FC236}">
                <a16:creationId xmlns:a16="http://schemas.microsoft.com/office/drawing/2014/main" id="{04692768-F809-4039-B753-0B5248A526F5}"/>
              </a:ext>
            </a:extLst>
          </p:cNvPr>
          <p:cNvSpPr txBox="1">
            <a:spLocks noChangeArrowheads="1"/>
          </p:cNvSpPr>
          <p:nvPr/>
        </p:nvSpPr>
        <p:spPr bwMode="auto">
          <a:xfrm>
            <a:off x="9656763" y="5646738"/>
            <a:ext cx="896937" cy="354012"/>
          </a:xfrm>
          <a:prstGeom prst="rect">
            <a:avLst/>
          </a:prstGeom>
          <a:noFill/>
          <a:ln w="9525">
            <a:noFill/>
            <a:miter lim="800000"/>
            <a:headEnd/>
            <a:tailEnd/>
          </a:ln>
          <a:effectLst/>
        </p:spPr>
        <p:txBody>
          <a:bodyPr wrap="none" bIns="0">
            <a:spAutoFit/>
          </a:bodyPr>
          <a:lstStyle/>
          <a:p>
            <a:pPr algn="ctr">
              <a:defRPr/>
            </a:pPr>
            <a:r>
              <a:rPr lang="ru-RU" sz="2000" b="1">
                <a:solidFill>
                  <a:schemeClr val="accent3">
                    <a:lumMod val="75000"/>
                  </a:schemeClr>
                </a:solidFill>
                <a:effectLst>
                  <a:outerShdw blurRad="38100" dist="38100" dir="2700000" algn="tl">
                    <a:srgbClr val="C0C0C0"/>
                  </a:outerShdw>
                </a:effectLst>
                <a:latin typeface="Franklin Gothic Book" pitchFamily="34" charset="0"/>
              </a:rPr>
              <a:t>время</a:t>
            </a:r>
            <a:endParaRPr lang="en-GB" sz="2000" b="1">
              <a:solidFill>
                <a:schemeClr val="accent3">
                  <a:lumMod val="75000"/>
                </a:schemeClr>
              </a:solidFill>
              <a:effectLst>
                <a:outerShdw blurRad="38100" dist="38100" dir="2700000" algn="tl">
                  <a:srgbClr val="C0C0C0"/>
                </a:outerShdw>
              </a:effectLst>
              <a:latin typeface="Franklin Gothic Book" pitchFamily="34" charset="0"/>
            </a:endParaRPr>
          </a:p>
        </p:txBody>
      </p:sp>
      <p:sp>
        <p:nvSpPr>
          <p:cNvPr id="62470" name="Text Box 12">
            <a:extLst>
              <a:ext uri="{FF2B5EF4-FFF2-40B4-BE49-F238E27FC236}">
                <a16:creationId xmlns:a16="http://schemas.microsoft.com/office/drawing/2014/main" id="{2064BD55-8DF5-A548-8BE5-54DB16EE483C}"/>
              </a:ext>
            </a:extLst>
          </p:cNvPr>
          <p:cNvSpPr txBox="1">
            <a:spLocks noChangeArrowheads="1"/>
          </p:cNvSpPr>
          <p:nvPr/>
        </p:nvSpPr>
        <p:spPr bwMode="auto">
          <a:xfrm>
            <a:off x="2913063" y="396875"/>
            <a:ext cx="18161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a:spcBef>
                <a:spcPct val="0"/>
              </a:spcBef>
              <a:buClrTx/>
              <a:buFontTx/>
              <a:buNone/>
              <a:defRPr/>
            </a:pPr>
            <a:r>
              <a:rPr lang="ru-RU" altLang="ru-RU" sz="2000" b="1" dirty="0">
                <a:solidFill>
                  <a:schemeClr val="accent3">
                    <a:lumMod val="75000"/>
                  </a:schemeClr>
                </a:solidFill>
                <a:latin typeface="Franklin Gothic Book" panose="020B0503020102020204" pitchFamily="34" charset="0"/>
              </a:rPr>
              <a:t>Объем продаж</a:t>
            </a:r>
            <a:endParaRPr lang="en-GB" altLang="ru-RU" sz="2000" b="1" dirty="0">
              <a:solidFill>
                <a:schemeClr val="accent3">
                  <a:lumMod val="75000"/>
                </a:schemeClr>
              </a:solidFill>
              <a:latin typeface="Franklin Gothic Book" panose="020B0503020102020204" pitchFamily="34" charset="0"/>
            </a:endParaRPr>
          </a:p>
        </p:txBody>
      </p:sp>
      <p:grpSp>
        <p:nvGrpSpPr>
          <p:cNvPr id="2" name="Group 37">
            <a:extLst>
              <a:ext uri="{FF2B5EF4-FFF2-40B4-BE49-F238E27FC236}">
                <a16:creationId xmlns:a16="http://schemas.microsoft.com/office/drawing/2014/main" id="{71A27F0F-FB4D-7B4A-9CDB-5EB66A58E029}"/>
              </a:ext>
            </a:extLst>
          </p:cNvPr>
          <p:cNvGrpSpPr>
            <a:grpSpLocks/>
          </p:cNvGrpSpPr>
          <p:nvPr/>
        </p:nvGrpSpPr>
        <p:grpSpPr bwMode="auto">
          <a:xfrm>
            <a:off x="3749675" y="1016000"/>
            <a:ext cx="5910263" cy="4876800"/>
            <a:chOff x="891" y="640"/>
            <a:chExt cx="3723" cy="3072"/>
          </a:xfrm>
        </p:grpSpPr>
        <p:sp>
          <p:nvSpPr>
            <p:cNvPr id="62486" name="Line 7">
              <a:extLst>
                <a:ext uri="{FF2B5EF4-FFF2-40B4-BE49-F238E27FC236}">
                  <a16:creationId xmlns:a16="http://schemas.microsoft.com/office/drawing/2014/main" id="{9AA882C5-5011-1E49-9FB8-94D92EFA0543}"/>
                </a:ext>
              </a:extLst>
            </p:cNvPr>
            <p:cNvSpPr>
              <a:spLocks noChangeShapeType="1"/>
            </p:cNvSpPr>
            <p:nvPr/>
          </p:nvSpPr>
          <p:spPr bwMode="auto">
            <a:xfrm>
              <a:off x="1550" y="640"/>
              <a:ext cx="0" cy="3072"/>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bIns="0"/>
            <a:lstStyle/>
            <a:p>
              <a:pPr algn="ctr">
                <a:defRPr/>
              </a:pPr>
              <a:endParaRPr lang="ru-RU">
                <a:solidFill>
                  <a:schemeClr val="accent3">
                    <a:lumMod val="75000"/>
                  </a:schemeClr>
                </a:solidFill>
              </a:endParaRPr>
            </a:p>
          </p:txBody>
        </p:sp>
        <p:sp>
          <p:nvSpPr>
            <p:cNvPr id="62487" name="Line 8">
              <a:extLst>
                <a:ext uri="{FF2B5EF4-FFF2-40B4-BE49-F238E27FC236}">
                  <a16:creationId xmlns:a16="http://schemas.microsoft.com/office/drawing/2014/main" id="{3A96AB44-40E1-4F4D-AC3E-22D98892CFD7}"/>
                </a:ext>
              </a:extLst>
            </p:cNvPr>
            <p:cNvSpPr>
              <a:spLocks noChangeShapeType="1"/>
            </p:cNvSpPr>
            <p:nvPr/>
          </p:nvSpPr>
          <p:spPr bwMode="auto">
            <a:xfrm>
              <a:off x="2462" y="640"/>
              <a:ext cx="0" cy="3072"/>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bIns="0"/>
            <a:lstStyle/>
            <a:p>
              <a:pPr algn="ctr">
                <a:defRPr/>
              </a:pPr>
              <a:endParaRPr lang="ru-RU">
                <a:solidFill>
                  <a:schemeClr val="accent3">
                    <a:lumMod val="75000"/>
                  </a:schemeClr>
                </a:solidFill>
              </a:endParaRPr>
            </a:p>
          </p:txBody>
        </p:sp>
        <p:sp>
          <p:nvSpPr>
            <p:cNvPr id="62488" name="Line 9">
              <a:extLst>
                <a:ext uri="{FF2B5EF4-FFF2-40B4-BE49-F238E27FC236}">
                  <a16:creationId xmlns:a16="http://schemas.microsoft.com/office/drawing/2014/main" id="{96918600-4E47-F845-A7CB-A79BD2175114}"/>
                </a:ext>
              </a:extLst>
            </p:cNvPr>
            <p:cNvSpPr>
              <a:spLocks noChangeShapeType="1"/>
            </p:cNvSpPr>
            <p:nvPr/>
          </p:nvSpPr>
          <p:spPr bwMode="auto">
            <a:xfrm>
              <a:off x="3638" y="640"/>
              <a:ext cx="0" cy="3072"/>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bIns="0"/>
            <a:lstStyle/>
            <a:p>
              <a:pPr algn="ctr">
                <a:defRPr/>
              </a:pPr>
              <a:endParaRPr lang="ru-RU">
                <a:solidFill>
                  <a:schemeClr val="accent3">
                    <a:lumMod val="75000"/>
                  </a:schemeClr>
                </a:solidFill>
              </a:endParaRPr>
            </a:p>
          </p:txBody>
        </p:sp>
        <p:sp>
          <p:nvSpPr>
            <p:cNvPr id="62489" name="Line 10">
              <a:extLst>
                <a:ext uri="{FF2B5EF4-FFF2-40B4-BE49-F238E27FC236}">
                  <a16:creationId xmlns:a16="http://schemas.microsoft.com/office/drawing/2014/main" id="{6AC45AFE-DB72-154F-A9D2-1CE87E4957F6}"/>
                </a:ext>
              </a:extLst>
            </p:cNvPr>
            <p:cNvSpPr>
              <a:spLocks noChangeShapeType="1"/>
            </p:cNvSpPr>
            <p:nvPr/>
          </p:nvSpPr>
          <p:spPr bwMode="auto">
            <a:xfrm>
              <a:off x="4614" y="640"/>
              <a:ext cx="0" cy="3072"/>
            </a:xfrm>
            <a:prstGeom prst="line">
              <a:avLst/>
            </a:prstGeom>
            <a:noFill/>
            <a:ln w="9525">
              <a:solidFill>
                <a:schemeClr val="accent1"/>
              </a:solidFill>
              <a:prstDash val="dash"/>
              <a:round/>
              <a:headEnd/>
              <a:tailEnd/>
            </a:ln>
            <a:extLst>
              <a:ext uri="{909E8E84-426E-40DD-AFC4-6F175D3DCCD1}">
                <a14:hiddenFill xmlns:a14="http://schemas.microsoft.com/office/drawing/2010/main">
                  <a:noFill/>
                </a14:hiddenFill>
              </a:ext>
            </a:extLst>
          </p:spPr>
          <p:txBody>
            <a:bodyPr bIns="0"/>
            <a:lstStyle/>
            <a:p>
              <a:pPr algn="ctr">
                <a:defRPr/>
              </a:pPr>
              <a:endParaRPr lang="ru-RU">
                <a:solidFill>
                  <a:schemeClr val="accent3">
                    <a:lumMod val="75000"/>
                  </a:schemeClr>
                </a:solidFill>
              </a:endParaRPr>
            </a:p>
          </p:txBody>
        </p:sp>
        <p:sp>
          <p:nvSpPr>
            <p:cNvPr id="1094669" name="Text Box 13">
              <a:extLst>
                <a:ext uri="{FF2B5EF4-FFF2-40B4-BE49-F238E27FC236}">
                  <a16:creationId xmlns:a16="http://schemas.microsoft.com/office/drawing/2014/main" id="{1B4A3B35-333E-48EE-ACD3-05EE3980A7FF}"/>
                </a:ext>
              </a:extLst>
            </p:cNvPr>
            <p:cNvSpPr txBox="1">
              <a:spLocks noChangeArrowheads="1"/>
            </p:cNvSpPr>
            <p:nvPr/>
          </p:nvSpPr>
          <p:spPr bwMode="auto">
            <a:xfrm>
              <a:off x="891" y="738"/>
              <a:ext cx="3616" cy="262"/>
            </a:xfrm>
            <a:prstGeom prst="rect">
              <a:avLst/>
            </a:prstGeom>
            <a:noFill/>
            <a:ln w="9525">
              <a:noFill/>
              <a:miter lim="800000"/>
              <a:headEnd/>
              <a:tailEnd/>
            </a:ln>
            <a:effectLst/>
          </p:spPr>
          <p:txBody>
            <a:bodyPr bIns="0">
              <a:spAutoFit/>
            </a:bodyPr>
            <a:lstStyle/>
            <a:p>
              <a:pPr>
                <a:defRPr/>
              </a:pPr>
              <a:r>
                <a:rPr lang="ru-RU" sz="1200" b="1" dirty="0">
                  <a:solidFill>
                    <a:schemeClr val="accent3">
                      <a:lumMod val="75000"/>
                    </a:schemeClr>
                  </a:solidFill>
                  <a:effectLst>
                    <a:outerShdw blurRad="38100" dist="38100" dir="2700000" algn="tl">
                      <a:srgbClr val="C0C0C0"/>
                    </a:outerShdw>
                  </a:effectLst>
                  <a:latin typeface="Franklin Gothic Book" pitchFamily="34" charset="0"/>
                </a:rPr>
                <a:t> ВНЕДРЕНИЕ                 РОСТ                               ЗРЕЛОСТЬ                             СПАД</a:t>
              </a:r>
            </a:p>
            <a:p>
              <a:pPr>
                <a:defRPr/>
              </a:pPr>
              <a:r>
                <a:rPr lang="ru-RU" sz="1200" b="1" dirty="0">
                  <a:solidFill>
                    <a:schemeClr val="accent3">
                      <a:lumMod val="75000"/>
                    </a:schemeClr>
                  </a:solidFill>
                  <a:effectLst>
                    <a:outerShdw blurRad="38100" dist="38100" dir="2700000" algn="tl">
                      <a:srgbClr val="C0C0C0"/>
                    </a:outerShdw>
                  </a:effectLst>
                  <a:latin typeface="Franklin Gothic Book" pitchFamily="34" charset="0"/>
                </a:rPr>
                <a:t>					</a:t>
              </a:r>
            </a:p>
          </p:txBody>
        </p:sp>
      </p:grpSp>
      <p:grpSp>
        <p:nvGrpSpPr>
          <p:cNvPr id="3" name="Group 32">
            <a:extLst>
              <a:ext uri="{FF2B5EF4-FFF2-40B4-BE49-F238E27FC236}">
                <a16:creationId xmlns:a16="http://schemas.microsoft.com/office/drawing/2014/main" id="{D52A45C7-FF78-A642-8018-215D4F0D8F60}"/>
              </a:ext>
            </a:extLst>
          </p:cNvPr>
          <p:cNvGrpSpPr>
            <a:grpSpLocks/>
          </p:cNvGrpSpPr>
          <p:nvPr/>
        </p:nvGrpSpPr>
        <p:grpSpPr bwMode="auto">
          <a:xfrm>
            <a:off x="3821113" y="1592263"/>
            <a:ext cx="5854700" cy="3830637"/>
            <a:chOff x="936" y="1003"/>
            <a:chExt cx="3688" cy="2413"/>
          </a:xfrm>
        </p:grpSpPr>
        <p:grpSp>
          <p:nvGrpSpPr>
            <p:cNvPr id="33807" name="Group 29">
              <a:extLst>
                <a:ext uri="{FF2B5EF4-FFF2-40B4-BE49-F238E27FC236}">
                  <a16:creationId xmlns:a16="http://schemas.microsoft.com/office/drawing/2014/main" id="{C4B44F3B-BEC2-FC42-AB34-CF5D2B4F9FFD}"/>
                </a:ext>
              </a:extLst>
            </p:cNvPr>
            <p:cNvGrpSpPr>
              <a:grpSpLocks/>
            </p:cNvGrpSpPr>
            <p:nvPr/>
          </p:nvGrpSpPr>
          <p:grpSpPr bwMode="auto">
            <a:xfrm>
              <a:off x="936" y="1256"/>
              <a:ext cx="3688" cy="2160"/>
              <a:chOff x="936" y="1256"/>
              <a:chExt cx="3688" cy="2160"/>
            </a:xfrm>
          </p:grpSpPr>
          <p:sp>
            <p:nvSpPr>
              <p:cNvPr id="62482" name="Line 20">
                <a:extLst>
                  <a:ext uri="{FF2B5EF4-FFF2-40B4-BE49-F238E27FC236}">
                    <a16:creationId xmlns:a16="http://schemas.microsoft.com/office/drawing/2014/main" id="{8060BED5-58A8-7F4B-AC52-1FBC8EAB47BE}"/>
                  </a:ext>
                </a:extLst>
              </p:cNvPr>
              <p:cNvSpPr>
                <a:spLocks noChangeShapeType="1"/>
              </p:cNvSpPr>
              <p:nvPr/>
            </p:nvSpPr>
            <p:spPr bwMode="auto">
              <a:xfrm flipV="1">
                <a:off x="936" y="2904"/>
                <a:ext cx="608" cy="512"/>
              </a:xfrm>
              <a:prstGeom prst="line">
                <a:avLst/>
              </a:prstGeom>
              <a:noFill/>
              <a:ln w="63500">
                <a:solidFill>
                  <a:srgbClr val="800000"/>
                </a:solidFill>
                <a:round/>
                <a:headEnd/>
                <a:tailEnd/>
              </a:ln>
              <a:extLst>
                <a:ext uri="{909E8E84-426E-40DD-AFC4-6F175D3DCCD1}">
                  <a14:hiddenFill xmlns:a14="http://schemas.microsoft.com/office/drawing/2010/main">
                    <a:noFill/>
                  </a14:hiddenFill>
                </a:ext>
              </a:extLst>
            </p:spPr>
            <p:txBody>
              <a:bodyPr lIns="0" tIns="0" rIns="0" bIns="0"/>
              <a:lstStyle/>
              <a:p>
                <a:pPr algn="ctr">
                  <a:defRPr/>
                </a:pPr>
                <a:endParaRPr lang="ru-RU">
                  <a:solidFill>
                    <a:schemeClr val="accent3">
                      <a:lumMod val="75000"/>
                    </a:schemeClr>
                  </a:solidFill>
                </a:endParaRPr>
              </a:p>
            </p:txBody>
          </p:sp>
          <p:sp>
            <p:nvSpPr>
              <p:cNvPr id="62483" name="Line 21">
                <a:extLst>
                  <a:ext uri="{FF2B5EF4-FFF2-40B4-BE49-F238E27FC236}">
                    <a16:creationId xmlns:a16="http://schemas.microsoft.com/office/drawing/2014/main" id="{AE02FA0E-7623-CF44-8B1E-AAA7CA189993}"/>
                  </a:ext>
                </a:extLst>
              </p:cNvPr>
              <p:cNvSpPr>
                <a:spLocks noChangeShapeType="1"/>
              </p:cNvSpPr>
              <p:nvPr/>
            </p:nvSpPr>
            <p:spPr bwMode="auto">
              <a:xfrm flipV="1">
                <a:off x="1552" y="1256"/>
                <a:ext cx="856" cy="1640"/>
              </a:xfrm>
              <a:prstGeom prst="line">
                <a:avLst/>
              </a:prstGeom>
              <a:noFill/>
              <a:ln w="63500">
                <a:solidFill>
                  <a:srgbClr val="800000"/>
                </a:solidFill>
                <a:round/>
                <a:headEnd/>
                <a:tailEnd/>
              </a:ln>
              <a:extLst>
                <a:ext uri="{909E8E84-426E-40DD-AFC4-6F175D3DCCD1}">
                  <a14:hiddenFill xmlns:a14="http://schemas.microsoft.com/office/drawing/2010/main">
                    <a:noFill/>
                  </a14:hiddenFill>
                </a:ext>
              </a:extLst>
            </p:spPr>
            <p:txBody>
              <a:bodyPr lIns="0" tIns="0" rIns="0" bIns="0"/>
              <a:lstStyle/>
              <a:p>
                <a:pPr algn="ctr">
                  <a:defRPr/>
                </a:pPr>
                <a:endParaRPr lang="ru-RU">
                  <a:solidFill>
                    <a:schemeClr val="accent3">
                      <a:lumMod val="75000"/>
                    </a:schemeClr>
                  </a:solidFill>
                </a:endParaRPr>
              </a:p>
            </p:txBody>
          </p:sp>
          <p:sp>
            <p:nvSpPr>
              <p:cNvPr id="62484" name="Line 23">
                <a:extLst>
                  <a:ext uri="{FF2B5EF4-FFF2-40B4-BE49-F238E27FC236}">
                    <a16:creationId xmlns:a16="http://schemas.microsoft.com/office/drawing/2014/main" id="{0C3F233E-B7AE-0B4C-8CFA-30E6B1AF34F6}"/>
                  </a:ext>
                </a:extLst>
              </p:cNvPr>
              <p:cNvSpPr>
                <a:spLocks noChangeShapeType="1"/>
              </p:cNvSpPr>
              <p:nvPr/>
            </p:nvSpPr>
            <p:spPr bwMode="auto">
              <a:xfrm>
                <a:off x="2400" y="1264"/>
                <a:ext cx="1328" cy="0"/>
              </a:xfrm>
              <a:prstGeom prst="line">
                <a:avLst/>
              </a:prstGeom>
              <a:noFill/>
              <a:ln w="63500">
                <a:solidFill>
                  <a:srgbClr val="800000"/>
                </a:solidFill>
                <a:round/>
                <a:headEnd/>
                <a:tailEnd/>
              </a:ln>
              <a:extLst>
                <a:ext uri="{909E8E84-426E-40DD-AFC4-6F175D3DCCD1}">
                  <a14:hiddenFill xmlns:a14="http://schemas.microsoft.com/office/drawing/2010/main">
                    <a:noFill/>
                  </a14:hiddenFill>
                </a:ext>
              </a:extLst>
            </p:spPr>
            <p:txBody>
              <a:bodyPr lIns="0" tIns="0" rIns="0" bIns="0"/>
              <a:lstStyle/>
              <a:p>
                <a:pPr algn="ctr">
                  <a:defRPr/>
                </a:pPr>
                <a:endParaRPr lang="ru-RU">
                  <a:solidFill>
                    <a:schemeClr val="accent3">
                      <a:lumMod val="75000"/>
                    </a:schemeClr>
                  </a:solidFill>
                </a:endParaRPr>
              </a:p>
            </p:txBody>
          </p:sp>
          <p:sp>
            <p:nvSpPr>
              <p:cNvPr id="62485" name="Line 24">
                <a:extLst>
                  <a:ext uri="{FF2B5EF4-FFF2-40B4-BE49-F238E27FC236}">
                    <a16:creationId xmlns:a16="http://schemas.microsoft.com/office/drawing/2014/main" id="{197D1153-5BD5-C046-917C-F0354F3ED915}"/>
                  </a:ext>
                </a:extLst>
              </p:cNvPr>
              <p:cNvSpPr>
                <a:spLocks noChangeShapeType="1"/>
              </p:cNvSpPr>
              <p:nvPr/>
            </p:nvSpPr>
            <p:spPr bwMode="auto">
              <a:xfrm>
                <a:off x="3728" y="1264"/>
                <a:ext cx="896" cy="2088"/>
              </a:xfrm>
              <a:prstGeom prst="line">
                <a:avLst/>
              </a:prstGeom>
              <a:noFill/>
              <a:ln w="63500">
                <a:solidFill>
                  <a:srgbClr val="800000"/>
                </a:solidFill>
                <a:round/>
                <a:headEnd/>
                <a:tailEnd/>
              </a:ln>
              <a:extLst>
                <a:ext uri="{909E8E84-426E-40DD-AFC4-6F175D3DCCD1}">
                  <a14:hiddenFill xmlns:a14="http://schemas.microsoft.com/office/drawing/2010/main">
                    <a:noFill/>
                  </a14:hiddenFill>
                </a:ext>
              </a:extLst>
            </p:spPr>
            <p:txBody>
              <a:bodyPr lIns="0" tIns="0" rIns="0" bIns="0"/>
              <a:lstStyle/>
              <a:p>
                <a:pPr algn="ctr">
                  <a:defRPr/>
                </a:pPr>
                <a:endParaRPr lang="ru-RU" dirty="0">
                  <a:solidFill>
                    <a:schemeClr val="accent3">
                      <a:lumMod val="75000"/>
                    </a:schemeClr>
                  </a:solidFill>
                </a:endParaRPr>
              </a:p>
            </p:txBody>
          </p:sp>
        </p:grpSp>
        <p:sp>
          <p:nvSpPr>
            <p:cNvPr id="62481" name="Text Box 31">
              <a:extLst>
                <a:ext uri="{FF2B5EF4-FFF2-40B4-BE49-F238E27FC236}">
                  <a16:creationId xmlns:a16="http://schemas.microsoft.com/office/drawing/2014/main" id="{96BD1B59-2970-BF45-BAF6-ADB43D8BD0F3}"/>
                </a:ext>
              </a:extLst>
            </p:cNvPr>
            <p:cNvSpPr txBox="1">
              <a:spLocks noChangeArrowheads="1"/>
            </p:cNvSpPr>
            <p:nvPr/>
          </p:nvSpPr>
          <p:spPr bwMode="auto">
            <a:xfrm>
              <a:off x="2508" y="1003"/>
              <a:ext cx="11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defRPr/>
              </a:pPr>
              <a:r>
                <a:rPr lang="ru-RU" altLang="ru-RU" b="1" dirty="0">
                  <a:solidFill>
                    <a:schemeClr val="accent3">
                      <a:lumMod val="75000"/>
                    </a:schemeClr>
                  </a:solidFill>
                  <a:latin typeface="Franklin Gothic Book" panose="020B0503020102020204" pitchFamily="34" charset="0"/>
                </a:rPr>
                <a:t>Объем продаж</a:t>
              </a:r>
              <a:endParaRPr lang="en-GB" altLang="ru-RU" b="1" dirty="0">
                <a:solidFill>
                  <a:schemeClr val="accent3">
                    <a:lumMod val="75000"/>
                  </a:schemeClr>
                </a:solidFill>
                <a:latin typeface="Franklin Gothic Book" panose="020B0503020102020204" pitchFamily="34" charset="0"/>
              </a:endParaRPr>
            </a:p>
          </p:txBody>
        </p:sp>
      </p:grpSp>
      <p:grpSp>
        <p:nvGrpSpPr>
          <p:cNvPr id="5" name="Group 34">
            <a:extLst>
              <a:ext uri="{FF2B5EF4-FFF2-40B4-BE49-F238E27FC236}">
                <a16:creationId xmlns:a16="http://schemas.microsoft.com/office/drawing/2014/main" id="{F134659D-E143-5B4B-B851-7354D0564860}"/>
              </a:ext>
            </a:extLst>
          </p:cNvPr>
          <p:cNvGrpSpPr>
            <a:grpSpLocks/>
          </p:cNvGrpSpPr>
          <p:nvPr/>
        </p:nvGrpSpPr>
        <p:grpSpPr bwMode="auto">
          <a:xfrm>
            <a:off x="4443413" y="2311400"/>
            <a:ext cx="5219700" cy="3251200"/>
            <a:chOff x="1328" y="1456"/>
            <a:chExt cx="3288" cy="2048"/>
          </a:xfrm>
        </p:grpSpPr>
        <p:grpSp>
          <p:nvGrpSpPr>
            <p:cNvPr id="33802" name="Group 30">
              <a:extLst>
                <a:ext uri="{FF2B5EF4-FFF2-40B4-BE49-F238E27FC236}">
                  <a16:creationId xmlns:a16="http://schemas.microsoft.com/office/drawing/2014/main" id="{DF19BDC3-7399-184F-A857-810664E9ABC4}"/>
                </a:ext>
              </a:extLst>
            </p:cNvPr>
            <p:cNvGrpSpPr>
              <a:grpSpLocks/>
            </p:cNvGrpSpPr>
            <p:nvPr/>
          </p:nvGrpSpPr>
          <p:grpSpPr bwMode="auto">
            <a:xfrm>
              <a:off x="1328" y="1456"/>
              <a:ext cx="3288" cy="2048"/>
              <a:chOff x="1328" y="1456"/>
              <a:chExt cx="3288" cy="2048"/>
            </a:xfrm>
          </p:grpSpPr>
          <p:sp>
            <p:nvSpPr>
              <p:cNvPr id="62477" name="Line 25">
                <a:extLst>
                  <a:ext uri="{FF2B5EF4-FFF2-40B4-BE49-F238E27FC236}">
                    <a16:creationId xmlns:a16="http://schemas.microsoft.com/office/drawing/2014/main" id="{E3C76EA6-C96B-414D-9216-CBD0A19FD58D}"/>
                  </a:ext>
                </a:extLst>
              </p:cNvPr>
              <p:cNvSpPr>
                <a:spLocks noChangeShapeType="1"/>
              </p:cNvSpPr>
              <p:nvPr/>
            </p:nvSpPr>
            <p:spPr bwMode="auto">
              <a:xfrm flipV="1">
                <a:off x="1328" y="2896"/>
                <a:ext cx="728" cy="608"/>
              </a:xfrm>
              <a:prstGeom prst="line">
                <a:avLst/>
              </a:prstGeom>
              <a:noFill/>
              <a:ln w="63500">
                <a:solidFill>
                  <a:srgbClr val="003300"/>
                </a:solidFill>
                <a:prstDash val="sysDot"/>
                <a:round/>
                <a:headEnd/>
                <a:tailEnd/>
              </a:ln>
              <a:extLst>
                <a:ext uri="{909E8E84-426E-40DD-AFC4-6F175D3DCCD1}">
                  <a14:hiddenFill xmlns:a14="http://schemas.microsoft.com/office/drawing/2010/main">
                    <a:noFill/>
                  </a14:hiddenFill>
                </a:ext>
              </a:extLst>
            </p:spPr>
            <p:txBody>
              <a:bodyPr lIns="0" tIns="0" rIns="0" bIns="0"/>
              <a:lstStyle/>
              <a:p>
                <a:pPr algn="ctr">
                  <a:defRPr/>
                </a:pPr>
                <a:endParaRPr lang="ru-RU">
                  <a:solidFill>
                    <a:schemeClr val="accent3">
                      <a:lumMod val="75000"/>
                    </a:schemeClr>
                  </a:solidFill>
                </a:endParaRPr>
              </a:p>
            </p:txBody>
          </p:sp>
          <p:sp>
            <p:nvSpPr>
              <p:cNvPr id="62478" name="Line 26">
                <a:extLst>
                  <a:ext uri="{FF2B5EF4-FFF2-40B4-BE49-F238E27FC236}">
                    <a16:creationId xmlns:a16="http://schemas.microsoft.com/office/drawing/2014/main" id="{A8983A7A-262E-9C4E-9F93-22342FAC5D78}"/>
                  </a:ext>
                </a:extLst>
              </p:cNvPr>
              <p:cNvSpPr>
                <a:spLocks noChangeShapeType="1"/>
              </p:cNvSpPr>
              <p:nvPr/>
            </p:nvSpPr>
            <p:spPr bwMode="auto">
              <a:xfrm flipV="1">
                <a:off x="2048" y="1456"/>
                <a:ext cx="744" cy="1464"/>
              </a:xfrm>
              <a:prstGeom prst="line">
                <a:avLst/>
              </a:prstGeom>
              <a:noFill/>
              <a:ln w="63500">
                <a:solidFill>
                  <a:srgbClr val="003300"/>
                </a:solidFill>
                <a:prstDash val="sysDot"/>
                <a:round/>
                <a:headEnd/>
                <a:tailEnd/>
              </a:ln>
              <a:extLst>
                <a:ext uri="{909E8E84-426E-40DD-AFC4-6F175D3DCCD1}">
                  <a14:hiddenFill xmlns:a14="http://schemas.microsoft.com/office/drawing/2010/main">
                    <a:noFill/>
                  </a14:hiddenFill>
                </a:ext>
              </a:extLst>
            </p:spPr>
            <p:txBody>
              <a:bodyPr lIns="0" tIns="0" rIns="0" bIns="0"/>
              <a:lstStyle/>
              <a:p>
                <a:pPr algn="ctr">
                  <a:defRPr/>
                </a:pPr>
                <a:endParaRPr lang="ru-RU">
                  <a:solidFill>
                    <a:schemeClr val="accent3">
                      <a:lumMod val="75000"/>
                    </a:schemeClr>
                  </a:solidFill>
                </a:endParaRPr>
              </a:p>
            </p:txBody>
          </p:sp>
          <p:sp>
            <p:nvSpPr>
              <p:cNvPr id="62479" name="Line 27">
                <a:extLst>
                  <a:ext uri="{FF2B5EF4-FFF2-40B4-BE49-F238E27FC236}">
                    <a16:creationId xmlns:a16="http://schemas.microsoft.com/office/drawing/2014/main" id="{DF919D2B-F486-144B-8335-71A45433BD63}"/>
                  </a:ext>
                </a:extLst>
              </p:cNvPr>
              <p:cNvSpPr>
                <a:spLocks noChangeShapeType="1"/>
              </p:cNvSpPr>
              <p:nvPr/>
            </p:nvSpPr>
            <p:spPr bwMode="auto">
              <a:xfrm>
                <a:off x="2784" y="1464"/>
                <a:ext cx="1832" cy="1888"/>
              </a:xfrm>
              <a:prstGeom prst="line">
                <a:avLst/>
              </a:prstGeom>
              <a:noFill/>
              <a:ln w="63500">
                <a:solidFill>
                  <a:srgbClr val="003300"/>
                </a:solidFill>
                <a:prstDash val="sysDot"/>
                <a:round/>
                <a:headEnd/>
                <a:tailEnd/>
              </a:ln>
              <a:extLst>
                <a:ext uri="{909E8E84-426E-40DD-AFC4-6F175D3DCCD1}">
                  <a14:hiddenFill xmlns:a14="http://schemas.microsoft.com/office/drawing/2010/main">
                    <a:noFill/>
                  </a14:hiddenFill>
                </a:ext>
              </a:extLst>
            </p:spPr>
            <p:txBody>
              <a:bodyPr lIns="0" tIns="0" rIns="0" bIns="0"/>
              <a:lstStyle/>
              <a:p>
                <a:pPr algn="ctr">
                  <a:defRPr/>
                </a:pPr>
                <a:endParaRPr lang="ru-RU">
                  <a:solidFill>
                    <a:schemeClr val="accent3">
                      <a:lumMod val="75000"/>
                    </a:schemeClr>
                  </a:solidFill>
                </a:endParaRPr>
              </a:p>
            </p:txBody>
          </p:sp>
        </p:grpSp>
        <p:sp>
          <p:nvSpPr>
            <p:cNvPr id="62476" name="Text Box 33">
              <a:extLst>
                <a:ext uri="{FF2B5EF4-FFF2-40B4-BE49-F238E27FC236}">
                  <a16:creationId xmlns:a16="http://schemas.microsoft.com/office/drawing/2014/main" id="{ABCB73F2-8BF1-5347-B427-5C6AACAE7770}"/>
                </a:ext>
              </a:extLst>
            </p:cNvPr>
            <p:cNvSpPr txBox="1">
              <a:spLocks noChangeArrowheads="1"/>
            </p:cNvSpPr>
            <p:nvPr/>
          </p:nvSpPr>
          <p:spPr bwMode="auto">
            <a:xfrm>
              <a:off x="2001" y="2323"/>
              <a:ext cx="205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defRPr/>
              </a:pPr>
              <a:r>
                <a:rPr lang="ru-RU" altLang="ru-RU" b="1" dirty="0">
                  <a:solidFill>
                    <a:schemeClr val="accent3">
                      <a:lumMod val="75000"/>
                    </a:schemeClr>
                  </a:solidFill>
                  <a:latin typeface="Franklin Gothic Book" panose="020B0503020102020204" pitchFamily="34" charset="0"/>
                </a:rPr>
                <a:t>Прибыль с продажи</a:t>
              </a:r>
              <a:endParaRPr lang="en-GB" altLang="ru-RU" b="1" dirty="0">
                <a:solidFill>
                  <a:schemeClr val="accent3">
                    <a:lumMod val="75000"/>
                  </a:schemeClr>
                </a:solidFill>
                <a:latin typeface="Franklin Gothic Book" panose="020B0503020102020204" pitchFamily="34" charset="0"/>
              </a:endParaRPr>
            </a:p>
          </p:txBody>
        </p:sp>
      </p:grpSp>
      <p:sp>
        <p:nvSpPr>
          <p:cNvPr id="62474" name="Text Box 35">
            <a:extLst>
              <a:ext uri="{FF2B5EF4-FFF2-40B4-BE49-F238E27FC236}">
                <a16:creationId xmlns:a16="http://schemas.microsoft.com/office/drawing/2014/main" id="{7802FAE5-BCB0-7848-A4B0-466679F38D6F}"/>
              </a:ext>
            </a:extLst>
          </p:cNvPr>
          <p:cNvSpPr txBox="1">
            <a:spLocks noChangeArrowheads="1"/>
          </p:cNvSpPr>
          <p:nvPr/>
        </p:nvSpPr>
        <p:spPr bwMode="auto">
          <a:xfrm>
            <a:off x="3541713" y="5175250"/>
            <a:ext cx="136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defRPr/>
            </a:pPr>
            <a:r>
              <a:rPr lang="ru-RU" altLang="ru-RU" b="1">
                <a:solidFill>
                  <a:schemeClr val="accent3">
                    <a:lumMod val="75000"/>
                  </a:schemeClr>
                </a:solidFill>
                <a:latin typeface="Franklin Gothic Book" panose="020B0503020102020204" pitchFamily="34" charset="0"/>
              </a:rPr>
              <a:t>+</a:t>
            </a:r>
          </a:p>
          <a:p>
            <a:pPr algn="ctr" eaLnBrk="1" hangingPunct="1">
              <a:spcBef>
                <a:spcPct val="0"/>
              </a:spcBef>
              <a:buClrTx/>
              <a:buFontTx/>
              <a:buNone/>
              <a:defRPr/>
            </a:pPr>
            <a:r>
              <a:rPr lang="ru-RU" altLang="ru-RU" b="1">
                <a:solidFill>
                  <a:schemeClr val="accent3">
                    <a:lumMod val="75000"/>
                  </a:schemeClr>
                </a:solidFill>
                <a:latin typeface="Franklin Gothic Book" panose="020B0503020102020204" pitchFamily="34" charset="0"/>
              </a:rPr>
              <a:t>0</a:t>
            </a:r>
          </a:p>
          <a:p>
            <a:pPr algn="ctr" eaLnBrk="1" hangingPunct="1">
              <a:spcBef>
                <a:spcPct val="0"/>
              </a:spcBef>
              <a:buClrTx/>
              <a:buFontTx/>
              <a:buNone/>
              <a:defRPr/>
            </a:pPr>
            <a:r>
              <a:rPr lang="ru-RU" altLang="ru-RU" b="1">
                <a:solidFill>
                  <a:schemeClr val="accent3">
                    <a:lumMod val="75000"/>
                  </a:schemeClr>
                </a:solidFill>
                <a:latin typeface="Franklin Gothic Book" panose="020B0503020102020204" pitchFamily="34" charset="0"/>
              </a:rPr>
              <a:t>-</a:t>
            </a:r>
            <a:endParaRPr lang="en-GB" altLang="ru-RU" b="1">
              <a:solidFill>
                <a:schemeClr val="accent3">
                  <a:lumMod val="75000"/>
                </a:schemeClr>
              </a:solidFill>
              <a:latin typeface="Franklin Gothic Book" panose="020B0503020102020204" pitchFamily="34" charset="0"/>
            </a:endParaRPr>
          </a:p>
        </p:txBody>
      </p:sp>
    </p:spTree>
    <p:extLst>
      <p:ext uri="{BB962C8B-B14F-4D97-AF65-F5344CB8AC3E}">
        <p14:creationId xmlns:p14="http://schemas.microsoft.com/office/powerpoint/2010/main" val="19639421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7906" name="Group 2">
            <a:extLst>
              <a:ext uri="{FF2B5EF4-FFF2-40B4-BE49-F238E27FC236}">
                <a16:creationId xmlns:a16="http://schemas.microsoft.com/office/drawing/2014/main" id="{F114EF9B-D0D5-4E83-8ED1-B177F839580F}"/>
              </a:ext>
            </a:extLst>
          </p:cNvPr>
          <p:cNvGraphicFramePr>
            <a:graphicFrameLocks noGrp="1"/>
          </p:cNvGraphicFramePr>
          <p:nvPr/>
        </p:nvGraphicFramePr>
        <p:xfrm>
          <a:off x="3873500" y="1333500"/>
          <a:ext cx="6096000" cy="418465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092325">
                <a:tc>
                  <a:txBody>
                    <a:bodyPr/>
                    <a:lstStyle/>
                    <a:p>
                      <a:pPr marL="0" marR="0" lvl="0" indent="0" algn="l" defTabSz="914400" rtl="0" eaLnBrk="1" fontAlgn="base" latinLnBrk="0" hangingPunct="1">
                        <a:lnSpc>
                          <a:spcPct val="90000"/>
                        </a:lnSpc>
                        <a:spcBef>
                          <a:spcPct val="40000"/>
                        </a:spcBef>
                        <a:spcAft>
                          <a:spcPct val="0"/>
                        </a:spcAft>
                        <a:buClr>
                          <a:schemeClr val="accent2"/>
                        </a:buClr>
                        <a:buSzTx/>
                        <a:buFont typeface="Times" pitchFamily="18" charset="0"/>
                        <a:buNone/>
                        <a:tabLst/>
                      </a:pPr>
                      <a:endParaRPr kumimoji="0" lang="et-EE" sz="1800" b="0" i="0" u="none" strike="noStrike" cap="none" normalizeH="0" baseline="0" dirty="0">
                        <a:ln>
                          <a:noFill/>
                        </a:ln>
                        <a:solidFill>
                          <a:schemeClr val="tx1"/>
                        </a:solidFill>
                        <a:effectLst/>
                        <a:latin typeface="Arial"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chemeClr val="accent2"/>
                        </a:buClr>
                        <a:buSzTx/>
                        <a:buFont typeface="Times" pitchFamily="18" charset="0"/>
                        <a:buNone/>
                        <a:tabLst/>
                      </a:pPr>
                      <a:endParaRPr kumimoji="0" lang="et-EE" sz="1800" b="0" i="0" u="none" strike="noStrike" cap="none" normalizeH="0" baseline="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92325">
                <a:tc>
                  <a:txBody>
                    <a:bodyPr/>
                    <a:lstStyle/>
                    <a:p>
                      <a:pPr marL="0" marR="0" lvl="0" indent="0" algn="l" defTabSz="914400" rtl="0" eaLnBrk="1" fontAlgn="base" latinLnBrk="0" hangingPunct="1">
                        <a:lnSpc>
                          <a:spcPct val="90000"/>
                        </a:lnSpc>
                        <a:spcBef>
                          <a:spcPct val="40000"/>
                        </a:spcBef>
                        <a:spcAft>
                          <a:spcPct val="0"/>
                        </a:spcAft>
                        <a:buClr>
                          <a:schemeClr val="accent2"/>
                        </a:buClr>
                        <a:buSzTx/>
                        <a:buFont typeface="Times" pitchFamily="18" charset="0"/>
                        <a:buNone/>
                        <a:tabLst/>
                      </a:pPr>
                      <a:endParaRPr kumimoji="0" lang="et-EE" sz="1800" b="0" i="0" u="none" strike="noStrike" cap="none" normalizeH="0" baseline="0">
                        <a:ln>
                          <a:noFill/>
                        </a:ln>
                        <a:solidFill>
                          <a:schemeClr val="tx1"/>
                        </a:solidFill>
                        <a:effectLst/>
                        <a:latin typeface="Arial" charset="0"/>
                        <a:cs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chemeClr val="accent2"/>
                        </a:buClr>
                        <a:buSzTx/>
                        <a:buFont typeface="Times" pitchFamily="18" charset="0"/>
                        <a:buNone/>
                        <a:tabLst/>
                      </a:pPr>
                      <a:endParaRPr kumimoji="0" lang="et-EE" sz="1800" b="0" i="0" u="none" strike="noStrike" cap="none" normalizeH="0" baseline="0" dirty="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87917" name="Text Box 13">
            <a:extLst>
              <a:ext uri="{FF2B5EF4-FFF2-40B4-BE49-F238E27FC236}">
                <a16:creationId xmlns:a16="http://schemas.microsoft.com/office/drawing/2014/main" id="{28D57BDC-719A-4EE1-9BE9-0F00B04B651D}"/>
              </a:ext>
            </a:extLst>
          </p:cNvPr>
          <p:cNvSpPr txBox="1">
            <a:spLocks noChangeArrowheads="1"/>
          </p:cNvSpPr>
          <p:nvPr/>
        </p:nvSpPr>
        <p:spPr bwMode="auto">
          <a:xfrm>
            <a:off x="8634413" y="1412875"/>
            <a:ext cx="944562" cy="227013"/>
          </a:xfrm>
          <a:prstGeom prst="rect">
            <a:avLst/>
          </a:prstGeom>
          <a:noFill/>
          <a:ln w="9525">
            <a:noFill/>
            <a:miter lim="800000"/>
            <a:headEnd/>
            <a:tailEnd/>
          </a:ln>
          <a:effectLst/>
        </p:spPr>
        <p:txBody>
          <a:bodyPr wrap="none" lIns="0" tIns="0" rIns="0" bIns="0">
            <a:spAutoFit/>
          </a:bodyPr>
          <a:lstStyle/>
          <a:p>
            <a:pPr algn="ctr" eaLnBrk="1" hangingPunct="1">
              <a:defRPr/>
            </a:pPr>
            <a:r>
              <a:rPr lang="ru-RU" sz="1477" b="1" dirty="0">
                <a:solidFill>
                  <a:schemeClr val="accent3">
                    <a:lumMod val="75000"/>
                  </a:schemeClr>
                </a:solidFill>
                <a:latin typeface="Arial" charset="0"/>
              </a:rPr>
              <a:t>НОВИНКИ</a:t>
            </a:r>
          </a:p>
        </p:txBody>
      </p:sp>
      <p:sp>
        <p:nvSpPr>
          <p:cNvPr id="1787918" name="Text Box 14">
            <a:extLst>
              <a:ext uri="{FF2B5EF4-FFF2-40B4-BE49-F238E27FC236}">
                <a16:creationId xmlns:a16="http://schemas.microsoft.com/office/drawing/2014/main" id="{78D89753-05AF-4A56-AC52-270DDE8A33E6}"/>
              </a:ext>
            </a:extLst>
          </p:cNvPr>
          <p:cNvSpPr txBox="1">
            <a:spLocks noChangeArrowheads="1"/>
          </p:cNvSpPr>
          <p:nvPr/>
        </p:nvSpPr>
        <p:spPr bwMode="auto">
          <a:xfrm>
            <a:off x="8986838" y="4906963"/>
            <a:ext cx="809625" cy="454025"/>
          </a:xfrm>
          <a:prstGeom prst="rect">
            <a:avLst/>
          </a:prstGeom>
          <a:noFill/>
          <a:ln w="9525">
            <a:noFill/>
            <a:miter lim="800000"/>
            <a:headEnd/>
            <a:tailEnd/>
          </a:ln>
          <a:effectLst/>
        </p:spPr>
        <p:txBody>
          <a:bodyPr wrap="none" lIns="0" tIns="0" rIns="0" bIns="0">
            <a:spAutoFit/>
          </a:bodyPr>
          <a:lstStyle/>
          <a:p>
            <a:pPr algn="ctr" eaLnBrk="1" hangingPunct="1">
              <a:defRPr/>
            </a:pPr>
            <a:r>
              <a:rPr lang="ru-RU" sz="1477" b="1" dirty="0">
                <a:solidFill>
                  <a:schemeClr val="accent3">
                    <a:lumMod val="75000"/>
                  </a:schemeClr>
                </a:solidFill>
                <a:latin typeface="Arial" charset="0"/>
              </a:rPr>
              <a:t>СТАРЫЕ</a:t>
            </a:r>
          </a:p>
          <a:p>
            <a:pPr algn="ctr" eaLnBrk="1" hangingPunct="1">
              <a:defRPr/>
            </a:pPr>
            <a:r>
              <a:rPr lang="ru-RU" sz="1477" b="1" dirty="0">
                <a:solidFill>
                  <a:schemeClr val="accent3">
                    <a:lumMod val="75000"/>
                  </a:schemeClr>
                </a:solidFill>
                <a:latin typeface="Arial" charset="0"/>
              </a:rPr>
              <a:t>ПСЫ</a:t>
            </a:r>
            <a:endParaRPr lang="en-GB" sz="1477" b="1" dirty="0">
              <a:solidFill>
                <a:schemeClr val="accent3">
                  <a:lumMod val="75000"/>
                </a:schemeClr>
              </a:solidFill>
              <a:latin typeface="Arial" charset="0"/>
            </a:endParaRPr>
          </a:p>
        </p:txBody>
      </p:sp>
      <p:sp>
        <p:nvSpPr>
          <p:cNvPr id="39951" name="Text Box 16">
            <a:extLst>
              <a:ext uri="{FF2B5EF4-FFF2-40B4-BE49-F238E27FC236}">
                <a16:creationId xmlns:a16="http://schemas.microsoft.com/office/drawing/2014/main" id="{85C364A9-F016-4EE0-BC62-51805E2376B8}"/>
              </a:ext>
            </a:extLst>
          </p:cNvPr>
          <p:cNvSpPr txBox="1">
            <a:spLocks noChangeArrowheads="1"/>
          </p:cNvSpPr>
          <p:nvPr/>
        </p:nvSpPr>
        <p:spPr bwMode="auto">
          <a:xfrm>
            <a:off x="766763" y="442913"/>
            <a:ext cx="65309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eaLnBrk="1" hangingPunct="1">
              <a:defRPr/>
            </a:pPr>
            <a:r>
              <a:rPr lang="ru-RU" altLang="ru-RU" sz="2800" b="1" dirty="0">
                <a:solidFill>
                  <a:schemeClr val="accent3">
                    <a:lumMod val="75000"/>
                  </a:schemeClr>
                </a:solidFill>
              </a:rPr>
              <a:t>Матрица </a:t>
            </a:r>
            <a:r>
              <a:rPr lang="en-US" altLang="ru-RU" sz="2800" b="1" dirty="0">
                <a:solidFill>
                  <a:schemeClr val="accent3">
                    <a:lumMod val="75000"/>
                  </a:schemeClr>
                </a:solidFill>
              </a:rPr>
              <a:t>BCG</a:t>
            </a:r>
            <a:endParaRPr lang="ru-RU" altLang="ru-RU" sz="2800" b="1" dirty="0">
              <a:solidFill>
                <a:schemeClr val="accent3">
                  <a:lumMod val="75000"/>
                </a:schemeClr>
              </a:solidFill>
            </a:endParaRPr>
          </a:p>
        </p:txBody>
      </p:sp>
      <p:sp>
        <p:nvSpPr>
          <p:cNvPr id="1787921" name="Text Box 17">
            <a:extLst>
              <a:ext uri="{FF2B5EF4-FFF2-40B4-BE49-F238E27FC236}">
                <a16:creationId xmlns:a16="http://schemas.microsoft.com/office/drawing/2014/main" id="{224C7B13-78B0-4776-B37C-57638C8C9975}"/>
              </a:ext>
            </a:extLst>
          </p:cNvPr>
          <p:cNvSpPr txBox="1">
            <a:spLocks noChangeArrowheads="1"/>
          </p:cNvSpPr>
          <p:nvPr/>
        </p:nvSpPr>
        <p:spPr bwMode="auto">
          <a:xfrm>
            <a:off x="4010025" y="4403725"/>
            <a:ext cx="1246188" cy="1108075"/>
          </a:xfrm>
          <a:prstGeom prst="rect">
            <a:avLst/>
          </a:prstGeom>
          <a:noFill/>
          <a:ln w="9525">
            <a:noFill/>
            <a:miter lim="800000"/>
            <a:headEnd/>
            <a:tailEnd/>
          </a:ln>
          <a:effectLst/>
        </p:spPr>
        <p:txBody>
          <a:bodyPr wrap="none" lIns="0" tIns="0" rIns="0" bIns="0">
            <a:spAutoFit/>
          </a:bodyPr>
          <a:lstStyle/>
          <a:p>
            <a:pPr algn="ctr" eaLnBrk="1" hangingPunct="1">
              <a:defRPr/>
            </a:pPr>
            <a:endParaRPr lang="et-EE" sz="2954" b="1" dirty="0">
              <a:solidFill>
                <a:schemeClr val="accent3">
                  <a:lumMod val="75000"/>
                </a:schemeClr>
              </a:solidFill>
              <a:effectLst>
                <a:outerShdw blurRad="38100" dist="38100" dir="2700000" algn="tl">
                  <a:srgbClr val="C0C0C0"/>
                </a:outerShdw>
              </a:effectLst>
              <a:latin typeface="Arial" charset="0"/>
            </a:endParaRPr>
          </a:p>
          <a:p>
            <a:pPr algn="ctr" eaLnBrk="1" hangingPunct="1">
              <a:defRPr/>
            </a:pPr>
            <a:r>
              <a:rPr lang="ru-RU" sz="2123" b="1" dirty="0">
                <a:solidFill>
                  <a:schemeClr val="accent3">
                    <a:lumMod val="75000"/>
                  </a:schemeClr>
                </a:solidFill>
                <a:latin typeface="Arial" charset="0"/>
              </a:rPr>
              <a:t>ДОЙНЫЕ</a:t>
            </a:r>
          </a:p>
          <a:p>
            <a:pPr algn="ctr" eaLnBrk="1" hangingPunct="1">
              <a:defRPr/>
            </a:pPr>
            <a:r>
              <a:rPr lang="ru-RU" sz="2123" b="1" dirty="0">
                <a:solidFill>
                  <a:schemeClr val="accent3">
                    <a:lumMod val="75000"/>
                  </a:schemeClr>
                </a:solidFill>
                <a:latin typeface="Arial" charset="0"/>
              </a:rPr>
              <a:t>КОРОВЫ</a:t>
            </a:r>
            <a:endParaRPr lang="en-GB" sz="2123" b="1" dirty="0">
              <a:solidFill>
                <a:schemeClr val="accent3">
                  <a:lumMod val="75000"/>
                </a:schemeClr>
              </a:solidFill>
              <a:latin typeface="Arial" charset="0"/>
            </a:endParaRPr>
          </a:p>
        </p:txBody>
      </p:sp>
      <p:grpSp>
        <p:nvGrpSpPr>
          <p:cNvPr id="2" name="Group 18">
            <a:extLst>
              <a:ext uri="{FF2B5EF4-FFF2-40B4-BE49-F238E27FC236}">
                <a16:creationId xmlns:a16="http://schemas.microsoft.com/office/drawing/2014/main" id="{DC1989C9-B4C1-7B47-8D03-55232F9733A1}"/>
              </a:ext>
            </a:extLst>
          </p:cNvPr>
          <p:cNvGrpSpPr>
            <a:grpSpLocks/>
          </p:cNvGrpSpPr>
          <p:nvPr/>
        </p:nvGrpSpPr>
        <p:grpSpPr bwMode="auto">
          <a:xfrm>
            <a:off x="3994150" y="1425575"/>
            <a:ext cx="1503363" cy="1250950"/>
            <a:chOff x="1135" y="797"/>
            <a:chExt cx="947" cy="854"/>
          </a:xfrm>
        </p:grpSpPr>
        <p:sp>
          <p:nvSpPr>
            <p:cNvPr id="39979" name="Text Box 19">
              <a:extLst>
                <a:ext uri="{FF2B5EF4-FFF2-40B4-BE49-F238E27FC236}">
                  <a16:creationId xmlns:a16="http://schemas.microsoft.com/office/drawing/2014/main" id="{2117F2E7-E605-4F3C-A480-B1A4C703C5F7}"/>
                </a:ext>
              </a:extLst>
            </p:cNvPr>
            <p:cNvSpPr txBox="1">
              <a:spLocks noChangeArrowheads="1"/>
            </p:cNvSpPr>
            <p:nvPr/>
          </p:nvSpPr>
          <p:spPr bwMode="auto">
            <a:xfrm>
              <a:off x="1135" y="797"/>
              <a:ext cx="742"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algn="ctr" eaLnBrk="1" hangingPunct="1">
                <a:defRPr/>
              </a:pPr>
              <a:r>
                <a:rPr lang="ru-RU" altLang="ru-RU" sz="2123" b="1" dirty="0">
                  <a:solidFill>
                    <a:schemeClr val="accent3">
                      <a:lumMod val="75000"/>
                    </a:schemeClr>
                  </a:solidFill>
                </a:rPr>
                <a:t>ЗВЕЗДЫ</a:t>
              </a:r>
              <a:endParaRPr lang="et-EE" altLang="ru-RU" sz="2123" b="1" dirty="0">
                <a:solidFill>
                  <a:schemeClr val="accent3">
                    <a:lumMod val="75000"/>
                  </a:schemeClr>
                </a:solidFill>
              </a:endParaRPr>
            </a:p>
            <a:p>
              <a:pPr algn="ctr" eaLnBrk="1" hangingPunct="1">
                <a:defRPr/>
              </a:pPr>
              <a:endParaRPr lang="en-GB" altLang="ru-RU" sz="2123" b="1" dirty="0">
                <a:solidFill>
                  <a:schemeClr val="accent3">
                    <a:lumMod val="75000"/>
                  </a:schemeClr>
                </a:solidFill>
              </a:endParaRPr>
            </a:p>
          </p:txBody>
        </p:sp>
        <p:sp>
          <p:nvSpPr>
            <p:cNvPr id="1787924" name="AutoShape 20">
              <a:extLst>
                <a:ext uri="{FF2B5EF4-FFF2-40B4-BE49-F238E27FC236}">
                  <a16:creationId xmlns:a16="http://schemas.microsoft.com/office/drawing/2014/main" id="{7CD82764-6702-481E-807F-34BEAC5AD0CD}"/>
                </a:ext>
              </a:extLst>
            </p:cNvPr>
            <p:cNvSpPr>
              <a:spLocks noChangeArrowheads="1"/>
            </p:cNvSpPr>
            <p:nvPr/>
          </p:nvSpPr>
          <p:spPr bwMode="auto">
            <a:xfrm>
              <a:off x="1804" y="1370"/>
              <a:ext cx="278" cy="281"/>
            </a:xfrm>
            <a:prstGeom prst="star5">
              <a:avLst/>
            </a:prstGeom>
            <a:solidFill>
              <a:srgbClr val="006600"/>
            </a:solidFill>
            <a:ln w="28575">
              <a:solidFill>
                <a:srgbClr val="800000"/>
              </a:solidFill>
              <a:miter lim="800000"/>
              <a:headEnd/>
              <a:tailEnd/>
            </a:ln>
            <a:effectLst>
              <a:outerShdw dist="107763" dir="18900000" algn="ctr" rotWithShape="0">
                <a:schemeClr val="bg2"/>
              </a:outerShdw>
            </a:effectLst>
          </p:spPr>
          <p:txBody>
            <a:bodyPr wrap="none" lIns="0" tIns="0" rIns="0" bIns="0" anchor="ctr"/>
            <a:lstStyle/>
            <a:p>
              <a:pPr eaLnBrk="1" hangingPunct="1">
                <a:defRPr/>
              </a:pPr>
              <a:endParaRPr lang="ru-RU" sz="1477">
                <a:solidFill>
                  <a:schemeClr val="accent3">
                    <a:lumMod val="75000"/>
                  </a:schemeClr>
                </a:solidFill>
                <a:latin typeface="Arial" charset="0"/>
              </a:endParaRPr>
            </a:p>
          </p:txBody>
        </p:sp>
      </p:grpSp>
      <p:grpSp>
        <p:nvGrpSpPr>
          <p:cNvPr id="35857" name="Group 21">
            <a:extLst>
              <a:ext uri="{FF2B5EF4-FFF2-40B4-BE49-F238E27FC236}">
                <a16:creationId xmlns:a16="http://schemas.microsoft.com/office/drawing/2014/main" id="{73EB7D1A-1D4F-6140-8393-AD36BC8AA838}"/>
              </a:ext>
            </a:extLst>
          </p:cNvPr>
          <p:cNvGrpSpPr>
            <a:grpSpLocks/>
          </p:cNvGrpSpPr>
          <p:nvPr/>
        </p:nvGrpSpPr>
        <p:grpSpPr bwMode="auto">
          <a:xfrm>
            <a:off x="3808413" y="5668963"/>
            <a:ext cx="6146800" cy="284162"/>
            <a:chOff x="1079" y="3711"/>
            <a:chExt cx="3872" cy="193"/>
          </a:xfrm>
        </p:grpSpPr>
        <p:sp>
          <p:nvSpPr>
            <p:cNvPr id="39977" name="Line 22">
              <a:extLst>
                <a:ext uri="{FF2B5EF4-FFF2-40B4-BE49-F238E27FC236}">
                  <a16:creationId xmlns:a16="http://schemas.microsoft.com/office/drawing/2014/main" id="{5F69BC72-D189-4630-A6B6-A12667A21919}"/>
                </a:ext>
              </a:extLst>
            </p:cNvPr>
            <p:cNvSpPr>
              <a:spLocks noChangeShapeType="1"/>
            </p:cNvSpPr>
            <p:nvPr/>
          </p:nvSpPr>
          <p:spPr bwMode="auto">
            <a:xfrm rot="10800000">
              <a:off x="1079" y="3711"/>
              <a:ext cx="3872"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pPr>
                <a:defRPr/>
              </a:pPr>
              <a:endParaRPr lang="ru-RU" sz="1477">
                <a:solidFill>
                  <a:schemeClr val="accent3">
                    <a:lumMod val="75000"/>
                  </a:schemeClr>
                </a:solidFill>
              </a:endParaRPr>
            </a:p>
          </p:txBody>
        </p:sp>
        <p:sp>
          <p:nvSpPr>
            <p:cNvPr id="1787927" name="Text Box 23">
              <a:extLst>
                <a:ext uri="{FF2B5EF4-FFF2-40B4-BE49-F238E27FC236}">
                  <a16:creationId xmlns:a16="http://schemas.microsoft.com/office/drawing/2014/main" id="{DD3F10FC-16C2-4A26-A65D-7836F9378759}"/>
                </a:ext>
              </a:extLst>
            </p:cNvPr>
            <p:cNvSpPr txBox="1">
              <a:spLocks noChangeArrowheads="1"/>
            </p:cNvSpPr>
            <p:nvPr/>
          </p:nvSpPr>
          <p:spPr bwMode="auto">
            <a:xfrm>
              <a:off x="2576" y="3749"/>
              <a:ext cx="707" cy="155"/>
            </a:xfrm>
            <a:prstGeom prst="rect">
              <a:avLst/>
            </a:prstGeom>
            <a:noFill/>
            <a:ln w="9525">
              <a:noFill/>
              <a:miter lim="800000"/>
              <a:headEnd/>
              <a:tailEnd/>
            </a:ln>
            <a:effectLst/>
          </p:spPr>
          <p:txBody>
            <a:bodyPr wrap="none" lIns="0" tIns="0" rIns="0" bIns="0">
              <a:spAutoFit/>
            </a:bodyPr>
            <a:lstStyle/>
            <a:p>
              <a:pPr eaLnBrk="1" hangingPunct="1">
                <a:defRPr/>
              </a:pPr>
              <a:r>
                <a:rPr lang="ru-RU" sz="1477" b="1" dirty="0">
                  <a:solidFill>
                    <a:schemeClr val="accent3">
                      <a:lumMod val="75000"/>
                    </a:schemeClr>
                  </a:solidFill>
                  <a:effectLst>
                    <a:outerShdw blurRad="38100" dist="38100" dir="2700000" algn="tl">
                      <a:srgbClr val="C0C0C0"/>
                    </a:outerShdw>
                  </a:effectLst>
                  <a:latin typeface="Arial" charset="0"/>
                </a:rPr>
                <a:t>Доля рынка</a:t>
              </a:r>
              <a:endParaRPr lang="en-GB" sz="1477" b="1" dirty="0">
                <a:solidFill>
                  <a:schemeClr val="accent3">
                    <a:lumMod val="75000"/>
                  </a:schemeClr>
                </a:solidFill>
                <a:effectLst>
                  <a:outerShdw blurRad="38100" dist="38100" dir="2700000" algn="tl">
                    <a:srgbClr val="C0C0C0"/>
                  </a:outerShdw>
                </a:effectLst>
                <a:latin typeface="Arial" charset="0"/>
              </a:endParaRPr>
            </a:p>
          </p:txBody>
        </p:sp>
      </p:grpSp>
      <p:grpSp>
        <p:nvGrpSpPr>
          <p:cNvPr id="35858" name="Group 24">
            <a:extLst>
              <a:ext uri="{FF2B5EF4-FFF2-40B4-BE49-F238E27FC236}">
                <a16:creationId xmlns:a16="http://schemas.microsoft.com/office/drawing/2014/main" id="{E9344616-D882-9F47-83F6-6CDBE0B1CF13}"/>
              </a:ext>
            </a:extLst>
          </p:cNvPr>
          <p:cNvGrpSpPr>
            <a:grpSpLocks/>
          </p:cNvGrpSpPr>
          <p:nvPr/>
        </p:nvGrpSpPr>
        <p:grpSpPr bwMode="auto">
          <a:xfrm>
            <a:off x="2830513" y="1460500"/>
            <a:ext cx="825500" cy="3962400"/>
            <a:chOff x="463" y="503"/>
            <a:chExt cx="520" cy="3136"/>
          </a:xfrm>
        </p:grpSpPr>
        <p:sp>
          <p:nvSpPr>
            <p:cNvPr id="39975" name="Line 25">
              <a:extLst>
                <a:ext uri="{FF2B5EF4-FFF2-40B4-BE49-F238E27FC236}">
                  <a16:creationId xmlns:a16="http://schemas.microsoft.com/office/drawing/2014/main" id="{266273C0-56D6-4B88-8D23-3759FA9569F1}"/>
                </a:ext>
              </a:extLst>
            </p:cNvPr>
            <p:cNvSpPr>
              <a:spLocks noChangeShapeType="1"/>
            </p:cNvSpPr>
            <p:nvPr/>
          </p:nvSpPr>
          <p:spPr bwMode="auto">
            <a:xfrm rot="10800000" flipH="1">
              <a:off x="983" y="503"/>
              <a:ext cx="0" cy="3136"/>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pPr>
                <a:defRPr/>
              </a:pPr>
              <a:endParaRPr lang="ru-RU" sz="1477">
                <a:solidFill>
                  <a:schemeClr val="accent3">
                    <a:lumMod val="75000"/>
                  </a:schemeClr>
                </a:solidFill>
              </a:endParaRPr>
            </a:p>
          </p:txBody>
        </p:sp>
        <p:sp>
          <p:nvSpPr>
            <p:cNvPr id="1787930" name="Text Box 26">
              <a:extLst>
                <a:ext uri="{FF2B5EF4-FFF2-40B4-BE49-F238E27FC236}">
                  <a16:creationId xmlns:a16="http://schemas.microsoft.com/office/drawing/2014/main" id="{E3B50497-64A2-4B55-ABCB-8D7DAD61D9F7}"/>
                </a:ext>
              </a:extLst>
            </p:cNvPr>
            <p:cNvSpPr txBox="1">
              <a:spLocks noChangeArrowheads="1"/>
            </p:cNvSpPr>
            <p:nvPr/>
          </p:nvSpPr>
          <p:spPr bwMode="auto">
            <a:xfrm>
              <a:off x="463" y="1945"/>
              <a:ext cx="273" cy="180"/>
            </a:xfrm>
            <a:prstGeom prst="rect">
              <a:avLst/>
            </a:prstGeom>
            <a:noFill/>
            <a:ln w="9525">
              <a:noFill/>
              <a:miter lim="800000"/>
              <a:headEnd/>
              <a:tailEnd/>
            </a:ln>
            <a:effectLst/>
          </p:spPr>
          <p:txBody>
            <a:bodyPr wrap="none" lIns="0" tIns="0" rIns="0" bIns="0">
              <a:spAutoFit/>
            </a:bodyPr>
            <a:lstStyle/>
            <a:p>
              <a:pPr algn="ctr" eaLnBrk="1" hangingPunct="1">
                <a:defRPr/>
              </a:pPr>
              <a:r>
                <a:rPr lang="ru-RU" sz="1477" b="1" dirty="0">
                  <a:solidFill>
                    <a:schemeClr val="accent3">
                      <a:lumMod val="75000"/>
                    </a:schemeClr>
                  </a:solidFill>
                  <a:effectLst>
                    <a:outerShdw blurRad="38100" dist="38100" dir="2700000" algn="tl">
                      <a:srgbClr val="C0C0C0"/>
                    </a:outerShdw>
                  </a:effectLst>
                  <a:latin typeface="Arial" charset="0"/>
                </a:rPr>
                <a:t>Рост</a:t>
              </a:r>
              <a:endParaRPr lang="en-GB" sz="1477" b="1" dirty="0">
                <a:solidFill>
                  <a:schemeClr val="accent3">
                    <a:lumMod val="75000"/>
                  </a:schemeClr>
                </a:solidFill>
                <a:effectLst>
                  <a:outerShdw blurRad="38100" dist="38100" dir="2700000" algn="tl">
                    <a:srgbClr val="C0C0C0"/>
                  </a:outerShdw>
                </a:effectLst>
                <a:latin typeface="Arial" charset="0"/>
              </a:endParaRPr>
            </a:p>
          </p:txBody>
        </p:sp>
      </p:grpSp>
      <p:grpSp>
        <p:nvGrpSpPr>
          <p:cNvPr id="5" name="Group 27">
            <a:extLst>
              <a:ext uri="{FF2B5EF4-FFF2-40B4-BE49-F238E27FC236}">
                <a16:creationId xmlns:a16="http://schemas.microsoft.com/office/drawing/2014/main" id="{9770DE89-CA97-4944-A8B5-6EA7131A8209}"/>
              </a:ext>
            </a:extLst>
          </p:cNvPr>
          <p:cNvGrpSpPr>
            <a:grpSpLocks/>
          </p:cNvGrpSpPr>
          <p:nvPr/>
        </p:nvGrpSpPr>
        <p:grpSpPr bwMode="auto">
          <a:xfrm>
            <a:off x="5924550" y="2265363"/>
            <a:ext cx="900113" cy="2947987"/>
            <a:chOff x="2326" y="1464"/>
            <a:chExt cx="567" cy="2012"/>
          </a:xfrm>
        </p:grpSpPr>
        <p:pic>
          <p:nvPicPr>
            <p:cNvPr id="35868" name="Picture 28" descr="j0076179">
              <a:extLst>
                <a:ext uri="{FF2B5EF4-FFF2-40B4-BE49-F238E27FC236}">
                  <a16:creationId xmlns:a16="http://schemas.microsoft.com/office/drawing/2014/main" id="{783CBF43-3868-B949-910D-3B41934945B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75" y="1464"/>
              <a:ext cx="518"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9" name="Picture 30" descr="j0076179">
              <a:extLst>
                <a:ext uri="{FF2B5EF4-FFF2-40B4-BE49-F238E27FC236}">
                  <a16:creationId xmlns:a16="http://schemas.microsoft.com/office/drawing/2014/main" id="{D0ACEC46-D874-CF42-A772-61FBFF852A5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26" y="2966"/>
              <a:ext cx="518"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60" name="Picture 33" descr="j0076179">
            <a:extLst>
              <a:ext uri="{FF2B5EF4-FFF2-40B4-BE49-F238E27FC236}">
                <a16:creationId xmlns:a16="http://schemas.microsoft.com/office/drawing/2014/main" id="{EEB63F85-8947-014B-B192-73A8BE6095A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11850" y="3678238"/>
            <a:ext cx="82232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1" name="Picture 35" descr="AN01115_">
            <a:extLst>
              <a:ext uri="{FF2B5EF4-FFF2-40B4-BE49-F238E27FC236}">
                <a16:creationId xmlns:a16="http://schemas.microsoft.com/office/drawing/2014/main" id="{930401DB-0BFB-E74B-8DE3-E85231A8E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2575" y="4027488"/>
            <a:ext cx="10810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2" name="Picture 41" descr="AG00052_">
            <a:extLst>
              <a:ext uri="{FF2B5EF4-FFF2-40B4-BE49-F238E27FC236}">
                <a16:creationId xmlns:a16="http://schemas.microsoft.com/office/drawing/2014/main" id="{A0D82165-3FF8-D341-84A6-F4FECAE41D9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59713" y="2030413"/>
            <a:ext cx="10461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0" name="Text Box 23">
            <a:extLst>
              <a:ext uri="{FF2B5EF4-FFF2-40B4-BE49-F238E27FC236}">
                <a16:creationId xmlns:a16="http://schemas.microsoft.com/office/drawing/2014/main" id="{B5BC3AA8-B8D2-4AD0-9CCF-5830AC7FA146}"/>
              </a:ext>
            </a:extLst>
          </p:cNvPr>
          <p:cNvSpPr txBox="1">
            <a:spLocks noChangeArrowheads="1"/>
          </p:cNvSpPr>
          <p:nvPr/>
        </p:nvSpPr>
        <p:spPr bwMode="auto">
          <a:xfrm>
            <a:off x="4524375" y="5761038"/>
            <a:ext cx="9985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eaLnBrk="1" hangingPunct="1">
              <a:defRPr/>
            </a:pPr>
            <a:r>
              <a:rPr lang="ru-RU" altLang="ru-RU" sz="1939">
                <a:solidFill>
                  <a:schemeClr val="accent3">
                    <a:lumMod val="75000"/>
                  </a:schemeClr>
                </a:solidFill>
                <a:latin typeface="Tahoma" panose="020B0604030504040204" pitchFamily="34" charset="0"/>
              </a:rPr>
              <a:t>Большая</a:t>
            </a:r>
            <a:endParaRPr lang="en-GB" altLang="ru-RU" sz="1939">
              <a:solidFill>
                <a:schemeClr val="accent3">
                  <a:lumMod val="75000"/>
                </a:schemeClr>
              </a:solidFill>
              <a:latin typeface="Tahoma" panose="020B0604030504040204" pitchFamily="34" charset="0"/>
            </a:endParaRPr>
          </a:p>
        </p:txBody>
      </p:sp>
      <p:sp>
        <p:nvSpPr>
          <p:cNvPr id="39961" name="Text Box 23">
            <a:extLst>
              <a:ext uri="{FF2B5EF4-FFF2-40B4-BE49-F238E27FC236}">
                <a16:creationId xmlns:a16="http://schemas.microsoft.com/office/drawing/2014/main" id="{7419B58F-C838-4834-BFF9-B27D280F418E}"/>
              </a:ext>
            </a:extLst>
          </p:cNvPr>
          <p:cNvSpPr txBox="1">
            <a:spLocks noChangeArrowheads="1"/>
          </p:cNvSpPr>
          <p:nvPr/>
        </p:nvSpPr>
        <p:spPr bwMode="auto">
          <a:xfrm>
            <a:off x="2554288" y="2030413"/>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eaLnBrk="1" hangingPunct="1">
              <a:defRPr/>
            </a:pPr>
            <a:r>
              <a:rPr lang="ru-RU" altLang="ru-RU" sz="1939">
                <a:solidFill>
                  <a:schemeClr val="accent3">
                    <a:lumMod val="75000"/>
                  </a:schemeClr>
                </a:solidFill>
                <a:latin typeface="Tahoma" panose="020B0604030504040204" pitchFamily="34" charset="0"/>
              </a:rPr>
              <a:t>Высокие</a:t>
            </a:r>
            <a:endParaRPr lang="en-GB" altLang="ru-RU" sz="1939">
              <a:solidFill>
                <a:schemeClr val="accent3">
                  <a:lumMod val="75000"/>
                </a:schemeClr>
              </a:solidFill>
              <a:latin typeface="Tahoma" panose="020B0604030504040204" pitchFamily="34" charset="0"/>
            </a:endParaRPr>
          </a:p>
        </p:txBody>
      </p:sp>
      <p:sp>
        <p:nvSpPr>
          <p:cNvPr id="39962" name="Text Box 23">
            <a:extLst>
              <a:ext uri="{FF2B5EF4-FFF2-40B4-BE49-F238E27FC236}">
                <a16:creationId xmlns:a16="http://schemas.microsoft.com/office/drawing/2014/main" id="{2EBA48CC-A035-4DA2-91C0-3919BAFC106C}"/>
              </a:ext>
            </a:extLst>
          </p:cNvPr>
          <p:cNvSpPr txBox="1">
            <a:spLocks noChangeArrowheads="1"/>
          </p:cNvSpPr>
          <p:nvPr/>
        </p:nvSpPr>
        <p:spPr bwMode="auto">
          <a:xfrm>
            <a:off x="2554288" y="4379913"/>
            <a:ext cx="815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eaLnBrk="1" hangingPunct="1">
              <a:defRPr/>
            </a:pPr>
            <a:r>
              <a:rPr lang="ru-RU" altLang="ru-RU" sz="1939">
                <a:solidFill>
                  <a:schemeClr val="accent3">
                    <a:lumMod val="75000"/>
                  </a:schemeClr>
                </a:solidFill>
                <a:latin typeface="Tahoma" panose="020B0604030504040204" pitchFamily="34" charset="0"/>
              </a:rPr>
              <a:t>Низкие</a:t>
            </a:r>
            <a:endParaRPr lang="en-GB" altLang="ru-RU" sz="1939">
              <a:solidFill>
                <a:schemeClr val="accent3">
                  <a:lumMod val="75000"/>
                </a:schemeClr>
              </a:solidFill>
              <a:latin typeface="Tahoma" panose="020B0604030504040204" pitchFamily="34" charset="0"/>
            </a:endParaRPr>
          </a:p>
        </p:txBody>
      </p:sp>
      <p:sp>
        <p:nvSpPr>
          <p:cNvPr id="39963" name="Text Box 23">
            <a:extLst>
              <a:ext uri="{FF2B5EF4-FFF2-40B4-BE49-F238E27FC236}">
                <a16:creationId xmlns:a16="http://schemas.microsoft.com/office/drawing/2014/main" id="{97E9B374-C4DF-41F1-B614-0E506D85D1E9}"/>
              </a:ext>
            </a:extLst>
          </p:cNvPr>
          <p:cNvSpPr txBox="1">
            <a:spLocks noChangeArrowheads="1"/>
          </p:cNvSpPr>
          <p:nvPr/>
        </p:nvSpPr>
        <p:spPr bwMode="auto">
          <a:xfrm>
            <a:off x="8486775" y="5730875"/>
            <a:ext cx="7207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eaLnBrk="1" hangingPunct="1">
              <a:defRPr/>
            </a:pPr>
            <a:r>
              <a:rPr lang="ru-RU" altLang="ru-RU" sz="1939">
                <a:solidFill>
                  <a:schemeClr val="accent3">
                    <a:lumMod val="75000"/>
                  </a:schemeClr>
                </a:solidFill>
                <a:latin typeface="Tahoma" panose="020B0604030504040204" pitchFamily="34" charset="0"/>
              </a:rPr>
              <a:t>Малая</a:t>
            </a:r>
            <a:endParaRPr lang="en-GB" altLang="ru-RU" sz="1939">
              <a:solidFill>
                <a:schemeClr val="accent3">
                  <a:lumMod val="75000"/>
                </a:schemeClr>
              </a:solidFill>
              <a:latin typeface="Tahoma" panose="020B0604030504040204" pitchFamily="34" charset="0"/>
            </a:endParaRPr>
          </a:p>
        </p:txBody>
      </p:sp>
      <p:sp>
        <p:nvSpPr>
          <p:cNvPr id="35867" name="Номер слайда 2">
            <a:extLst>
              <a:ext uri="{FF2B5EF4-FFF2-40B4-BE49-F238E27FC236}">
                <a16:creationId xmlns:a16="http://schemas.microsoft.com/office/drawing/2014/main" id="{D826AF44-AB8B-7D44-974B-4927646F01D3}"/>
              </a:ext>
            </a:extLst>
          </p:cNvPr>
          <p:cNvSpPr>
            <a:spLocks noGrp="1"/>
          </p:cNvSpPr>
          <p:nvPr>
            <p:ph type="sldNum" sz="quarter" idx="10"/>
          </p:nvPr>
        </p:nvSpPr>
        <p:spPr bwMode="auto">
          <a:xfrm>
            <a:off x="11698288" y="6292850"/>
            <a:ext cx="404812"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lnSpc>
                <a:spcPct val="100000"/>
              </a:lnSpc>
              <a:spcBef>
                <a:spcPct val="0"/>
              </a:spcBef>
              <a:buClr>
                <a:schemeClr val="accent1"/>
              </a:buClr>
              <a:buFont typeface="Wingdings" pitchFamily="2" charset="2"/>
              <a:buNone/>
              <a:defRPr/>
            </a:pPr>
            <a:fld id="{936D5B12-A0F1-4C42-A083-DC8B2C567683}" type="slidenum">
              <a:rPr lang="ru-RU" smtClean="0"/>
              <a:pPr>
                <a:lnSpc>
                  <a:spcPct val="100000"/>
                </a:lnSpc>
                <a:spcBef>
                  <a:spcPct val="0"/>
                </a:spcBef>
                <a:buClr>
                  <a:schemeClr val="accent1"/>
                </a:buClr>
                <a:buFont typeface="Wingdings" pitchFamily="2" charset="2"/>
                <a:buNone/>
                <a:defRPr/>
              </a:pPr>
              <a:t>23</a:t>
            </a:fld>
            <a:endParaRPr lang="en-US" altLang="ru-RU" sz="1400">
              <a:solidFill>
                <a:schemeClr val="bg1"/>
              </a:solidFill>
              <a:latin typeface="Arial" panose="020B0604020202020204" pitchFamily="34" charset="0"/>
            </a:endParaRPr>
          </a:p>
        </p:txBody>
      </p:sp>
    </p:spTree>
    <p:extLst>
      <p:ext uri="{BB962C8B-B14F-4D97-AF65-F5344CB8AC3E}">
        <p14:creationId xmlns:p14="http://schemas.microsoft.com/office/powerpoint/2010/main" val="26428660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87917"/>
                                        </p:tgtEl>
                                        <p:attrNameLst>
                                          <p:attrName>style.visibility</p:attrName>
                                        </p:attrNameLst>
                                      </p:cBhvr>
                                      <p:to>
                                        <p:strVal val="visible"/>
                                      </p:to>
                                    </p:set>
                                    <p:animEffect transition="in" filter="box(in)">
                                      <p:cBhvr>
                                        <p:cTn id="7" dur="500"/>
                                        <p:tgtEl>
                                          <p:spTgt spid="17879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par>
                          <p:cTn id="13" fill="hold" nodeType="afterGroup">
                            <p:stCondLst>
                              <p:cond delay="500"/>
                            </p:stCondLst>
                            <p:childTnLst>
                              <p:par>
                                <p:cTn id="14" presetID="4" presetClass="entr" presetSubtype="16"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787921"/>
                                        </p:tgtEl>
                                        <p:attrNameLst>
                                          <p:attrName>style.visibility</p:attrName>
                                        </p:attrNameLst>
                                      </p:cBhvr>
                                      <p:to>
                                        <p:strVal val="visible"/>
                                      </p:to>
                                    </p:set>
                                    <p:animEffect transition="in" filter="box(in)">
                                      <p:cBhvr>
                                        <p:cTn id="21" dur="500"/>
                                        <p:tgtEl>
                                          <p:spTgt spid="17879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787918"/>
                                        </p:tgtEl>
                                        <p:attrNameLst>
                                          <p:attrName>style.visibility</p:attrName>
                                        </p:attrNameLst>
                                      </p:cBhvr>
                                      <p:to>
                                        <p:strVal val="visible"/>
                                      </p:to>
                                    </p:set>
                                    <p:animEffect transition="in" filter="box(in)">
                                      <p:cBhvr>
                                        <p:cTn id="26" dur="500"/>
                                        <p:tgtEl>
                                          <p:spTgt spid="1787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7917" grpId="0" autoUpdateAnimBg="0"/>
      <p:bldP spid="1787918" grpId="0" autoUpdateAnimBg="0"/>
      <p:bldP spid="178792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Номер слайда 1">
            <a:extLst>
              <a:ext uri="{FF2B5EF4-FFF2-40B4-BE49-F238E27FC236}">
                <a16:creationId xmlns:a16="http://schemas.microsoft.com/office/drawing/2014/main" id="{DA87C0A2-AB74-D34E-8193-8E086B5F773C}"/>
              </a:ext>
            </a:extLst>
          </p:cNvPr>
          <p:cNvSpPr>
            <a:spLocks noGrp="1"/>
          </p:cNvSpPr>
          <p:nvPr>
            <p:ph type="sldNum" sz="quarter" idx="10"/>
          </p:nvPr>
        </p:nvSpPr>
        <p:spPr bwMode="auto">
          <a:xfrm>
            <a:off x="11698288" y="6292850"/>
            <a:ext cx="404812"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spcBef>
                <a:spcPct val="0"/>
              </a:spcBef>
              <a:buFont typeface="Wingdings" pitchFamily="2" charset="2"/>
              <a:buNone/>
              <a:defRPr/>
            </a:pPr>
            <a:fld id="{936D5B12-A0F1-4C42-A083-DC8B2C567683}" type="slidenum">
              <a:rPr lang="ru-RU" smtClean="0"/>
              <a:pPr>
                <a:spcBef>
                  <a:spcPct val="0"/>
                </a:spcBef>
                <a:buFont typeface="Wingdings" pitchFamily="2" charset="2"/>
                <a:buNone/>
                <a:defRPr/>
              </a:pPr>
              <a:t>24</a:t>
            </a:fld>
            <a:endParaRPr lang="en-GB" altLang="ru-RU">
              <a:solidFill>
                <a:schemeClr val="accent3">
                  <a:lumMod val="75000"/>
                </a:schemeClr>
              </a:solidFill>
              <a:latin typeface="Arial" panose="020B0604020202020204" pitchFamily="34" charset="0"/>
            </a:endParaRPr>
          </a:p>
        </p:txBody>
      </p:sp>
      <p:sp>
        <p:nvSpPr>
          <p:cNvPr id="65540" name="Text Box 5">
            <a:extLst>
              <a:ext uri="{FF2B5EF4-FFF2-40B4-BE49-F238E27FC236}">
                <a16:creationId xmlns:a16="http://schemas.microsoft.com/office/drawing/2014/main" id="{DB8446F7-2FC8-434C-8356-A425BD92F3C3}"/>
              </a:ext>
            </a:extLst>
          </p:cNvPr>
          <p:cNvSpPr txBox="1">
            <a:spLocks noChangeArrowheads="1"/>
          </p:cNvSpPr>
          <p:nvPr/>
        </p:nvSpPr>
        <p:spPr bwMode="auto">
          <a:xfrm>
            <a:off x="766763" y="520700"/>
            <a:ext cx="98821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sz="2800" b="1" dirty="0">
                <a:solidFill>
                  <a:schemeClr val="accent3">
                    <a:lumMod val="75000"/>
                  </a:schemeClr>
                </a:solidFill>
                <a:latin typeface="Franklin Gothic Book" panose="020B0503020102020204" pitchFamily="34" charset="0"/>
              </a:rPr>
              <a:t>«ДИКИЙ КОТ» - малая доля на растущем рынке</a:t>
            </a:r>
            <a:endParaRPr lang="en-GB" altLang="ru-RU" sz="2800" b="1" dirty="0">
              <a:solidFill>
                <a:schemeClr val="accent3">
                  <a:lumMod val="75000"/>
                </a:schemeClr>
              </a:solidFill>
              <a:latin typeface="Franklin Gothic Book" panose="020B0503020102020204" pitchFamily="34" charset="0"/>
            </a:endParaRPr>
          </a:p>
        </p:txBody>
      </p:sp>
      <p:sp>
        <p:nvSpPr>
          <p:cNvPr id="65541" name="Text Box 7">
            <a:extLst>
              <a:ext uri="{FF2B5EF4-FFF2-40B4-BE49-F238E27FC236}">
                <a16:creationId xmlns:a16="http://schemas.microsoft.com/office/drawing/2014/main" id="{F0F9CA49-1C59-2E45-A14D-3047C0CADB3B}"/>
              </a:ext>
            </a:extLst>
          </p:cNvPr>
          <p:cNvSpPr txBox="1">
            <a:spLocks noChangeArrowheads="1"/>
          </p:cNvSpPr>
          <p:nvPr/>
        </p:nvSpPr>
        <p:spPr bwMode="auto">
          <a:xfrm>
            <a:off x="1666875" y="2274888"/>
            <a:ext cx="4095750" cy="2339975"/>
          </a:xfrm>
          <a:prstGeom prst="rect">
            <a:avLst/>
          </a:prstGeom>
          <a:solidFill>
            <a:schemeClr val="bg2"/>
          </a:solidFill>
          <a:ln w="9525">
            <a:noFill/>
            <a:miter lim="800000"/>
            <a:headEnd/>
            <a:tailEnd/>
          </a:ln>
          <a:effectLst>
            <a:outerShdw dist="35921" dir="2700000" algn="ctr" rotWithShape="0">
              <a:schemeClr val="bg2"/>
            </a:outerShdw>
          </a:effec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spcBef>
                <a:spcPct val="0"/>
              </a:spcBef>
              <a:buClrTx/>
              <a:buFontTx/>
              <a:buNone/>
              <a:defRPr/>
            </a:pPr>
            <a:r>
              <a:rPr lang="ru-RU" altLang="ru-RU" sz="2400" b="1" dirty="0">
                <a:solidFill>
                  <a:schemeClr val="accent3">
                    <a:lumMod val="75000"/>
                  </a:schemeClr>
                </a:solidFill>
                <a:latin typeface="Arial" panose="020B0604020202020204" pitchFamily="34" charset="0"/>
              </a:rPr>
              <a:t>Проблемы:</a:t>
            </a:r>
          </a:p>
          <a:p>
            <a:pPr>
              <a:spcBef>
                <a:spcPct val="0"/>
              </a:spcBef>
              <a:buClrTx/>
              <a:buFontTx/>
              <a:buNone/>
              <a:defRPr/>
            </a:pPr>
            <a:endParaRPr lang="ru-RU" altLang="ru-RU" sz="1600" dirty="0">
              <a:solidFill>
                <a:schemeClr val="accent3">
                  <a:lumMod val="75000"/>
                </a:schemeClr>
              </a:solidFill>
              <a:latin typeface="Arial" panose="020B0604020202020204" pitchFamily="34" charset="0"/>
            </a:endParaRP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Сильная конкуренция</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Клиент не знает преимуществ товара</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Реальная цена товара не осознана</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Распределение еще не развито</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Слабая позиция в сегменте рынка</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Выбор может быть ошибочным</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Пустая трата денег и времени</a:t>
            </a:r>
          </a:p>
        </p:txBody>
      </p:sp>
      <p:sp>
        <p:nvSpPr>
          <p:cNvPr id="65542" name="Text Box 8">
            <a:extLst>
              <a:ext uri="{FF2B5EF4-FFF2-40B4-BE49-F238E27FC236}">
                <a16:creationId xmlns:a16="http://schemas.microsoft.com/office/drawing/2014/main" id="{F570EC73-83E9-8B4F-9B8E-8E5573E4113C}"/>
              </a:ext>
            </a:extLst>
          </p:cNvPr>
          <p:cNvSpPr txBox="1">
            <a:spLocks noChangeArrowheads="1"/>
          </p:cNvSpPr>
          <p:nvPr/>
        </p:nvSpPr>
        <p:spPr bwMode="auto">
          <a:xfrm>
            <a:off x="1570038" y="1393825"/>
            <a:ext cx="93376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sz="2000" b="1" u="sng" dirty="0">
                <a:solidFill>
                  <a:schemeClr val="accent3">
                    <a:lumMod val="75000"/>
                  </a:schemeClr>
                </a:solidFill>
                <a:latin typeface="Arial" panose="020B0604020202020204" pitchFamily="34" charset="0"/>
              </a:rPr>
              <a:t>Главная цель</a:t>
            </a:r>
            <a:r>
              <a:rPr lang="ru-RU" altLang="ru-RU" sz="1600" b="1" dirty="0">
                <a:solidFill>
                  <a:schemeClr val="accent3">
                    <a:lumMod val="75000"/>
                  </a:schemeClr>
                </a:solidFill>
                <a:latin typeface="Arial" panose="020B0604020202020204" pitchFamily="34" charset="0"/>
              </a:rPr>
              <a:t> </a:t>
            </a:r>
            <a:r>
              <a:rPr lang="ru-RU" altLang="ru-RU" sz="1600" dirty="0">
                <a:solidFill>
                  <a:schemeClr val="accent3">
                    <a:lumMod val="75000"/>
                  </a:schemeClr>
                </a:solidFill>
                <a:latin typeface="Arial" panose="020B0604020202020204" pitchFamily="34" charset="0"/>
              </a:rPr>
              <a:t>– расширение доли рынка, стимулирование спроса</a:t>
            </a:r>
          </a:p>
          <a:p>
            <a:pPr eaLnBrk="1" hangingPunct="1">
              <a:spcBef>
                <a:spcPct val="0"/>
              </a:spcBef>
              <a:buClrTx/>
              <a:buFontTx/>
              <a:buChar char="•"/>
              <a:defRPr/>
            </a:pPr>
            <a:endParaRPr lang="en-GB" altLang="ru-RU" sz="1600" dirty="0">
              <a:solidFill>
                <a:schemeClr val="accent3">
                  <a:lumMod val="75000"/>
                </a:schemeClr>
              </a:solidFill>
              <a:latin typeface="Arial" panose="020B0604020202020204" pitchFamily="34" charset="0"/>
            </a:endParaRPr>
          </a:p>
        </p:txBody>
      </p:sp>
      <p:sp>
        <p:nvSpPr>
          <p:cNvPr id="65543" name="Text Box 9">
            <a:extLst>
              <a:ext uri="{FF2B5EF4-FFF2-40B4-BE49-F238E27FC236}">
                <a16:creationId xmlns:a16="http://schemas.microsoft.com/office/drawing/2014/main" id="{FF14784E-2572-7249-8081-2BC45144ECDC}"/>
              </a:ext>
            </a:extLst>
          </p:cNvPr>
          <p:cNvSpPr txBox="1">
            <a:spLocks noChangeArrowheads="1"/>
          </p:cNvSpPr>
          <p:nvPr/>
        </p:nvSpPr>
        <p:spPr bwMode="auto">
          <a:xfrm>
            <a:off x="6096000" y="2274888"/>
            <a:ext cx="5738813" cy="2894012"/>
          </a:xfrm>
          <a:prstGeom prst="rect">
            <a:avLst/>
          </a:prstGeom>
          <a:solidFill>
            <a:schemeClr val="bg2"/>
          </a:solidFill>
          <a:ln w="9525">
            <a:noFill/>
            <a:miter lim="800000"/>
            <a:headEnd/>
            <a:tailEnd/>
          </a:ln>
          <a:effectLst>
            <a:outerShdw dist="35921" dir="2700000" algn="ctr" rotWithShape="0">
              <a:schemeClr val="bg2"/>
            </a:outerShdw>
          </a:effec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spcBef>
                <a:spcPct val="0"/>
              </a:spcBef>
              <a:buClrTx/>
              <a:buFontTx/>
              <a:buNone/>
              <a:defRPr/>
            </a:pPr>
            <a:r>
              <a:rPr lang="ru-RU" altLang="ru-RU" sz="2400" b="1" dirty="0">
                <a:solidFill>
                  <a:schemeClr val="accent3">
                    <a:lumMod val="75000"/>
                  </a:schemeClr>
                </a:solidFill>
                <a:latin typeface="Arial" panose="020B0604020202020204" pitchFamily="34" charset="0"/>
              </a:rPr>
              <a:t>Стратегия</a:t>
            </a:r>
            <a:r>
              <a:rPr lang="et-EE" altLang="ru-RU" sz="2400" b="1" dirty="0">
                <a:solidFill>
                  <a:schemeClr val="accent3">
                    <a:lumMod val="75000"/>
                  </a:schemeClr>
                </a:solidFill>
                <a:latin typeface="Arial" panose="020B0604020202020204" pitchFamily="34" charset="0"/>
              </a:rPr>
              <a:t> </a:t>
            </a:r>
            <a:r>
              <a:rPr lang="ru-RU" altLang="ru-RU" sz="2400" b="1" dirty="0">
                <a:solidFill>
                  <a:schemeClr val="accent3">
                    <a:lumMod val="75000"/>
                  </a:schemeClr>
                </a:solidFill>
                <a:latin typeface="Arial" panose="020B0604020202020204" pitchFamily="34" charset="0"/>
              </a:rPr>
              <a:t>и действия:</a:t>
            </a:r>
          </a:p>
          <a:p>
            <a:pPr>
              <a:spcBef>
                <a:spcPct val="0"/>
              </a:spcBef>
              <a:buClrTx/>
              <a:buFontTx/>
              <a:buNone/>
              <a:defRPr/>
            </a:pPr>
            <a:endParaRPr lang="ru-RU" altLang="ru-RU" sz="2000" dirty="0">
              <a:solidFill>
                <a:schemeClr val="accent3">
                  <a:lumMod val="75000"/>
                </a:schemeClr>
              </a:solidFill>
              <a:latin typeface="Arial" panose="020B0604020202020204" pitchFamily="34" charset="0"/>
            </a:endParaRP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Рост инвестиций на продвижения, исследования и разработки</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Улучшение доступности товара - развитие сети распределения и складирование</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Выбор необходимой маркетинговой информации для данного сегмента рынка – активная реклама, промо акции</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Персональная=активная продажа</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Уменьшение кол-ва товаров в стадии </a:t>
            </a:r>
            <a:r>
              <a:rPr lang="et-EE" altLang="ru-RU" sz="1600" dirty="0">
                <a:solidFill>
                  <a:schemeClr val="accent3">
                    <a:lumMod val="75000"/>
                  </a:schemeClr>
                </a:solidFill>
                <a:latin typeface="Arial" panose="020B0604020202020204" pitchFamily="34" charset="0"/>
              </a:rPr>
              <a:t>WC</a:t>
            </a:r>
            <a:endParaRPr lang="ru-RU" altLang="ru-RU" sz="1600" dirty="0">
              <a:solidFill>
                <a:schemeClr val="accent3">
                  <a:lumMod val="75000"/>
                </a:schemeClr>
              </a:solidFill>
              <a:latin typeface="Arial" panose="020B0604020202020204" pitchFamily="34" charset="0"/>
            </a:endParaRP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Отказ – если недостаточно ресурсов</a:t>
            </a:r>
            <a:endParaRPr lang="en-GB" altLang="ru-RU" sz="1600" dirty="0">
              <a:solidFill>
                <a:schemeClr val="accent3">
                  <a:lumMod val="75000"/>
                </a:schemeClr>
              </a:solidFill>
              <a:latin typeface="Arial" panose="020B0604020202020204" pitchFamily="34" charset="0"/>
            </a:endParaRPr>
          </a:p>
        </p:txBody>
      </p:sp>
    </p:spTree>
    <p:extLst>
      <p:ext uri="{BB962C8B-B14F-4D97-AF65-F5344CB8AC3E}">
        <p14:creationId xmlns:p14="http://schemas.microsoft.com/office/powerpoint/2010/main" val="232167693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Номер слайда 1">
            <a:extLst>
              <a:ext uri="{FF2B5EF4-FFF2-40B4-BE49-F238E27FC236}">
                <a16:creationId xmlns:a16="http://schemas.microsoft.com/office/drawing/2014/main" id="{8BD1A14C-FF77-2D40-9431-3ED181308763}"/>
              </a:ext>
            </a:extLst>
          </p:cNvPr>
          <p:cNvSpPr>
            <a:spLocks noGrp="1"/>
          </p:cNvSpPr>
          <p:nvPr>
            <p:ph type="sldNum" sz="quarter" idx="10"/>
          </p:nvPr>
        </p:nvSpPr>
        <p:spPr bwMode="auto">
          <a:xfrm>
            <a:off x="11698288" y="6292850"/>
            <a:ext cx="404812"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spcBef>
                <a:spcPct val="0"/>
              </a:spcBef>
              <a:buFont typeface="Wingdings" pitchFamily="2" charset="2"/>
              <a:buNone/>
              <a:defRPr/>
            </a:pPr>
            <a:fld id="{936D5B12-A0F1-4C42-A083-DC8B2C567683}" type="slidenum">
              <a:rPr lang="ru-RU" smtClean="0"/>
              <a:pPr>
                <a:spcBef>
                  <a:spcPct val="0"/>
                </a:spcBef>
                <a:buFont typeface="Wingdings" pitchFamily="2" charset="2"/>
                <a:buNone/>
                <a:defRPr/>
              </a:pPr>
              <a:t>25</a:t>
            </a:fld>
            <a:endParaRPr lang="en-GB" altLang="ru-RU">
              <a:solidFill>
                <a:schemeClr val="accent3">
                  <a:lumMod val="75000"/>
                </a:schemeClr>
              </a:solidFill>
              <a:latin typeface="Arial" panose="020B0604020202020204" pitchFamily="34" charset="0"/>
            </a:endParaRPr>
          </a:p>
        </p:txBody>
      </p:sp>
      <p:sp>
        <p:nvSpPr>
          <p:cNvPr id="66564" name="Text Box 3">
            <a:extLst>
              <a:ext uri="{FF2B5EF4-FFF2-40B4-BE49-F238E27FC236}">
                <a16:creationId xmlns:a16="http://schemas.microsoft.com/office/drawing/2014/main" id="{DA46FAB7-5F42-8A44-92BE-72BF6BC5C5B1}"/>
              </a:ext>
            </a:extLst>
          </p:cNvPr>
          <p:cNvSpPr txBox="1">
            <a:spLocks noChangeArrowheads="1"/>
          </p:cNvSpPr>
          <p:nvPr/>
        </p:nvSpPr>
        <p:spPr bwMode="auto">
          <a:xfrm>
            <a:off x="793750" y="455613"/>
            <a:ext cx="113982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sz="2800" b="1" dirty="0">
                <a:solidFill>
                  <a:schemeClr val="accent3">
                    <a:lumMod val="75000"/>
                  </a:schemeClr>
                </a:solidFill>
                <a:latin typeface="Franklin Gothic Book" panose="020B0503020102020204" pitchFamily="34" charset="0"/>
              </a:rPr>
              <a:t>«ЗВЕЗДА» - большая доля на растущем рынке</a:t>
            </a:r>
            <a:endParaRPr lang="en-GB" altLang="ru-RU" sz="2800" b="1" dirty="0">
              <a:solidFill>
                <a:schemeClr val="accent3">
                  <a:lumMod val="75000"/>
                </a:schemeClr>
              </a:solidFill>
              <a:latin typeface="Franklin Gothic Book" panose="020B0503020102020204" pitchFamily="34" charset="0"/>
            </a:endParaRPr>
          </a:p>
        </p:txBody>
      </p:sp>
      <p:sp>
        <p:nvSpPr>
          <p:cNvPr id="66565" name="Text Box 4">
            <a:extLst>
              <a:ext uri="{FF2B5EF4-FFF2-40B4-BE49-F238E27FC236}">
                <a16:creationId xmlns:a16="http://schemas.microsoft.com/office/drawing/2014/main" id="{78F5AC8B-2B5A-DC4C-BBCA-C10EA898C81A}"/>
              </a:ext>
            </a:extLst>
          </p:cNvPr>
          <p:cNvSpPr txBox="1">
            <a:spLocks noChangeArrowheads="1"/>
          </p:cNvSpPr>
          <p:nvPr/>
        </p:nvSpPr>
        <p:spPr bwMode="auto">
          <a:xfrm>
            <a:off x="1893888" y="2644775"/>
            <a:ext cx="5454650" cy="3016250"/>
          </a:xfrm>
          <a:prstGeom prst="rect">
            <a:avLst/>
          </a:prstGeom>
          <a:solidFill>
            <a:schemeClr val="bg2"/>
          </a:solidFill>
          <a:ln w="9525">
            <a:noFill/>
            <a:miter lim="800000"/>
            <a:headEnd/>
            <a:tailEnd/>
          </a:ln>
          <a:effectLst>
            <a:outerShdw dist="35921" dir="2700000" algn="ctr" rotWithShape="0">
              <a:schemeClr val="bg2"/>
            </a:outerShdw>
          </a:effec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spcBef>
                <a:spcPct val="0"/>
              </a:spcBef>
              <a:buClrTx/>
              <a:buFontTx/>
              <a:buNone/>
              <a:defRPr/>
            </a:pPr>
            <a:r>
              <a:rPr lang="ru-RU" altLang="ru-RU" sz="2800" b="1" dirty="0">
                <a:solidFill>
                  <a:schemeClr val="accent3">
                    <a:lumMod val="75000"/>
                  </a:schemeClr>
                </a:solidFill>
                <a:latin typeface="Arial" panose="020B0604020202020204" pitchFamily="34" charset="0"/>
              </a:rPr>
              <a:t>Проблемы:</a:t>
            </a:r>
          </a:p>
          <a:p>
            <a:pPr>
              <a:spcBef>
                <a:spcPct val="0"/>
              </a:spcBef>
              <a:buClrTx/>
              <a:buFontTx/>
              <a:buNone/>
              <a:defRPr/>
            </a:pPr>
            <a:endParaRPr lang="ru-RU" altLang="ru-RU" sz="2400" dirty="0">
              <a:solidFill>
                <a:schemeClr val="accent3">
                  <a:lumMod val="75000"/>
                </a:schemeClr>
              </a:solidFill>
              <a:latin typeface="Arial" panose="020B0604020202020204" pitchFamily="34" charset="0"/>
            </a:endParaRPr>
          </a:p>
          <a:p>
            <a:pPr>
              <a:spcBef>
                <a:spcPct val="0"/>
              </a:spcBef>
              <a:buClrTx/>
              <a:buFontTx/>
              <a:buChar char="•"/>
              <a:defRPr/>
            </a:pPr>
            <a:r>
              <a:rPr lang="ru-RU" altLang="ru-RU" dirty="0">
                <a:solidFill>
                  <a:schemeClr val="accent3">
                    <a:lumMod val="75000"/>
                  </a:schemeClr>
                </a:solidFill>
                <a:latin typeface="Arial" panose="020B0604020202020204" pitchFamily="34" charset="0"/>
              </a:rPr>
              <a:t>Перевес качества</a:t>
            </a:r>
          </a:p>
          <a:p>
            <a:pPr>
              <a:spcBef>
                <a:spcPct val="0"/>
              </a:spcBef>
              <a:buClrTx/>
              <a:buFontTx/>
              <a:buChar char="•"/>
              <a:defRPr/>
            </a:pPr>
            <a:r>
              <a:rPr lang="ru-RU" altLang="ru-RU" dirty="0">
                <a:solidFill>
                  <a:schemeClr val="accent3">
                    <a:lumMod val="75000"/>
                  </a:schemeClr>
                </a:solidFill>
                <a:latin typeface="Arial" panose="020B0604020202020204" pitchFamily="34" charset="0"/>
              </a:rPr>
              <a:t>Интенсивная деятельность конкурентов</a:t>
            </a:r>
          </a:p>
          <a:p>
            <a:pPr>
              <a:spcBef>
                <a:spcPct val="0"/>
              </a:spcBef>
              <a:buClrTx/>
              <a:buFontTx/>
              <a:buChar char="•"/>
              <a:defRPr/>
            </a:pPr>
            <a:r>
              <a:rPr lang="ru-RU" altLang="ru-RU" dirty="0">
                <a:solidFill>
                  <a:schemeClr val="accent3">
                    <a:lumMod val="75000"/>
                  </a:schemeClr>
                </a:solidFill>
                <a:latin typeface="Arial" panose="020B0604020202020204" pitchFamily="34" charset="0"/>
              </a:rPr>
              <a:t>Появление новых конкурентов в каналах распределения</a:t>
            </a:r>
          </a:p>
          <a:p>
            <a:pPr>
              <a:spcBef>
                <a:spcPct val="0"/>
              </a:spcBef>
              <a:buClrTx/>
              <a:buFontTx/>
              <a:buChar char="•"/>
              <a:defRPr/>
            </a:pPr>
            <a:r>
              <a:rPr lang="ru-RU" altLang="ru-RU" dirty="0">
                <a:solidFill>
                  <a:schemeClr val="accent3">
                    <a:lumMod val="75000"/>
                  </a:schemeClr>
                </a:solidFill>
                <a:latin typeface="Arial" panose="020B0604020202020204" pitchFamily="34" charset="0"/>
              </a:rPr>
              <a:t>Сильная сегментация </a:t>
            </a:r>
          </a:p>
          <a:p>
            <a:pPr>
              <a:spcBef>
                <a:spcPct val="0"/>
              </a:spcBef>
              <a:buClrTx/>
              <a:buFontTx/>
              <a:buChar char="•"/>
              <a:defRPr/>
            </a:pPr>
            <a:r>
              <a:rPr lang="ru-RU" altLang="ru-RU" dirty="0">
                <a:solidFill>
                  <a:schemeClr val="accent3">
                    <a:lumMod val="75000"/>
                  </a:schemeClr>
                </a:solidFill>
                <a:latin typeface="Arial" panose="020B0604020202020204" pitchFamily="34" charset="0"/>
              </a:rPr>
              <a:t>Большие затраты на продвижение</a:t>
            </a:r>
          </a:p>
          <a:p>
            <a:pPr>
              <a:spcBef>
                <a:spcPct val="0"/>
              </a:spcBef>
              <a:buClrTx/>
              <a:buFontTx/>
              <a:buChar char="•"/>
              <a:defRPr/>
            </a:pPr>
            <a:r>
              <a:rPr lang="ru-RU" altLang="ru-RU" dirty="0">
                <a:solidFill>
                  <a:schemeClr val="accent3">
                    <a:lumMod val="75000"/>
                  </a:schemeClr>
                </a:solidFill>
                <a:latin typeface="Arial" panose="020B0604020202020204" pitchFamily="34" charset="0"/>
              </a:rPr>
              <a:t>Цена товара/услуги еще не осознана</a:t>
            </a:r>
          </a:p>
          <a:p>
            <a:pPr>
              <a:spcBef>
                <a:spcPct val="0"/>
              </a:spcBef>
              <a:buClrTx/>
              <a:buFontTx/>
              <a:buChar char="•"/>
              <a:defRPr/>
            </a:pPr>
            <a:r>
              <a:rPr lang="ru-RU" altLang="ru-RU" dirty="0">
                <a:solidFill>
                  <a:schemeClr val="accent3">
                    <a:lumMod val="75000"/>
                  </a:schemeClr>
                </a:solidFill>
                <a:latin typeface="Arial" panose="020B0604020202020204" pitchFamily="34" charset="0"/>
              </a:rPr>
              <a:t>Снижение цены </a:t>
            </a:r>
            <a:endParaRPr lang="en-GB" altLang="ru-RU" dirty="0">
              <a:solidFill>
                <a:schemeClr val="accent3">
                  <a:lumMod val="75000"/>
                </a:schemeClr>
              </a:solidFill>
              <a:latin typeface="Arial" panose="020B0604020202020204" pitchFamily="34" charset="0"/>
            </a:endParaRPr>
          </a:p>
        </p:txBody>
      </p:sp>
      <p:sp>
        <p:nvSpPr>
          <p:cNvPr id="66566" name="Text Box 5">
            <a:extLst>
              <a:ext uri="{FF2B5EF4-FFF2-40B4-BE49-F238E27FC236}">
                <a16:creationId xmlns:a16="http://schemas.microsoft.com/office/drawing/2014/main" id="{282887B4-F25E-7048-9557-CC58C3279AA6}"/>
              </a:ext>
            </a:extLst>
          </p:cNvPr>
          <p:cNvSpPr txBox="1">
            <a:spLocks noChangeArrowheads="1"/>
          </p:cNvSpPr>
          <p:nvPr/>
        </p:nvSpPr>
        <p:spPr bwMode="auto">
          <a:xfrm>
            <a:off x="1430338" y="1484313"/>
            <a:ext cx="1068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sz="2400" b="1" u="sng" dirty="0">
                <a:solidFill>
                  <a:schemeClr val="accent3">
                    <a:lumMod val="75000"/>
                  </a:schemeClr>
                </a:solidFill>
                <a:latin typeface="Arial" panose="020B0604020202020204" pitchFamily="34" charset="0"/>
              </a:rPr>
              <a:t>Главная цель</a:t>
            </a:r>
            <a:r>
              <a:rPr lang="ru-RU" altLang="ru-RU" b="1" dirty="0">
                <a:solidFill>
                  <a:schemeClr val="accent3">
                    <a:lumMod val="75000"/>
                  </a:schemeClr>
                </a:solidFill>
                <a:latin typeface="Arial" panose="020B0604020202020204" pitchFamily="34" charset="0"/>
              </a:rPr>
              <a:t> </a:t>
            </a:r>
            <a:r>
              <a:rPr lang="ru-RU" altLang="ru-RU" dirty="0">
                <a:solidFill>
                  <a:schemeClr val="accent3">
                    <a:lumMod val="75000"/>
                  </a:schemeClr>
                </a:solidFill>
                <a:latin typeface="Arial" panose="020B0604020202020204" pitchFamily="34" charset="0"/>
              </a:rPr>
              <a:t>– 	сохранение доли рынка, при замедлении темпов роста рынка</a:t>
            </a:r>
          </a:p>
          <a:p>
            <a:pPr eaLnBrk="1" hangingPunct="1">
              <a:spcBef>
                <a:spcPct val="0"/>
              </a:spcBef>
              <a:buClrTx/>
              <a:buFontTx/>
              <a:buChar char="•"/>
              <a:defRPr/>
            </a:pPr>
            <a:endParaRPr lang="en-GB" altLang="ru-RU" dirty="0">
              <a:solidFill>
                <a:schemeClr val="accent3">
                  <a:lumMod val="75000"/>
                </a:schemeClr>
              </a:solidFill>
              <a:latin typeface="Arial" panose="020B0604020202020204" pitchFamily="34" charset="0"/>
            </a:endParaRPr>
          </a:p>
        </p:txBody>
      </p:sp>
      <p:sp>
        <p:nvSpPr>
          <p:cNvPr id="66567" name="Text Box 6">
            <a:extLst>
              <a:ext uri="{FF2B5EF4-FFF2-40B4-BE49-F238E27FC236}">
                <a16:creationId xmlns:a16="http://schemas.microsoft.com/office/drawing/2014/main" id="{4A3A5C50-832F-A646-9EEE-B6425BD930CE}"/>
              </a:ext>
            </a:extLst>
          </p:cNvPr>
          <p:cNvSpPr txBox="1">
            <a:spLocks noChangeArrowheads="1"/>
          </p:cNvSpPr>
          <p:nvPr/>
        </p:nvSpPr>
        <p:spPr bwMode="auto">
          <a:xfrm>
            <a:off x="6772275" y="2644775"/>
            <a:ext cx="5062538" cy="2462213"/>
          </a:xfrm>
          <a:prstGeom prst="rect">
            <a:avLst/>
          </a:prstGeom>
          <a:solidFill>
            <a:schemeClr val="bg2"/>
          </a:solidFill>
          <a:ln w="9525">
            <a:noFill/>
            <a:miter lim="800000"/>
            <a:headEnd/>
            <a:tailEnd/>
          </a:ln>
          <a:effectLst>
            <a:outerShdw dist="35921" dir="2700000" algn="ctr" rotWithShape="0">
              <a:schemeClr val="bg2"/>
            </a:outerShdw>
          </a:effec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spcBef>
                <a:spcPct val="0"/>
              </a:spcBef>
              <a:buClrTx/>
              <a:buFontTx/>
              <a:buNone/>
              <a:defRPr/>
            </a:pPr>
            <a:r>
              <a:rPr lang="ru-RU" altLang="ru-RU" sz="2800" b="1" dirty="0">
                <a:solidFill>
                  <a:schemeClr val="accent3">
                    <a:lumMod val="75000"/>
                  </a:schemeClr>
                </a:solidFill>
                <a:latin typeface="Arial" panose="020B0604020202020204" pitchFamily="34" charset="0"/>
              </a:rPr>
              <a:t>Стратегия</a:t>
            </a:r>
            <a:r>
              <a:rPr lang="et-EE" altLang="ru-RU" sz="2800" b="1" dirty="0">
                <a:solidFill>
                  <a:schemeClr val="accent3">
                    <a:lumMod val="75000"/>
                  </a:schemeClr>
                </a:solidFill>
                <a:latin typeface="Arial" panose="020B0604020202020204" pitchFamily="34" charset="0"/>
              </a:rPr>
              <a:t> </a:t>
            </a:r>
            <a:r>
              <a:rPr lang="ru-RU" altLang="ru-RU" sz="2800" b="1" dirty="0">
                <a:solidFill>
                  <a:schemeClr val="accent3">
                    <a:lumMod val="75000"/>
                  </a:schemeClr>
                </a:solidFill>
                <a:latin typeface="Arial" panose="020B0604020202020204" pitchFamily="34" charset="0"/>
              </a:rPr>
              <a:t>и действия:</a:t>
            </a:r>
          </a:p>
          <a:p>
            <a:pPr>
              <a:spcBef>
                <a:spcPct val="0"/>
              </a:spcBef>
              <a:buClrTx/>
              <a:buFontTx/>
              <a:buNone/>
              <a:defRPr/>
            </a:pPr>
            <a:endParaRPr lang="ru-RU" altLang="ru-RU" sz="2400" dirty="0">
              <a:solidFill>
                <a:schemeClr val="accent3">
                  <a:lumMod val="75000"/>
                </a:schemeClr>
              </a:solidFill>
              <a:latin typeface="Arial" panose="020B0604020202020204" pitchFamily="34" charset="0"/>
            </a:endParaRPr>
          </a:p>
          <a:p>
            <a:pPr>
              <a:spcBef>
                <a:spcPct val="0"/>
              </a:spcBef>
              <a:buClrTx/>
              <a:buFontTx/>
              <a:buChar char="•"/>
              <a:defRPr/>
            </a:pPr>
            <a:r>
              <a:rPr lang="ru-RU" altLang="ru-RU" dirty="0">
                <a:solidFill>
                  <a:schemeClr val="accent3">
                    <a:lumMod val="75000"/>
                  </a:schemeClr>
                </a:solidFill>
                <a:latin typeface="Arial" panose="020B0604020202020204" pitchFamily="34" charset="0"/>
              </a:rPr>
              <a:t>Дальнейший рост инвестиций на продвижение</a:t>
            </a:r>
          </a:p>
          <a:p>
            <a:pPr>
              <a:spcBef>
                <a:spcPct val="0"/>
              </a:spcBef>
              <a:buClrTx/>
              <a:buFontTx/>
              <a:buChar char="•"/>
              <a:defRPr/>
            </a:pPr>
            <a:r>
              <a:rPr lang="ru-RU" altLang="ru-RU" dirty="0">
                <a:solidFill>
                  <a:schemeClr val="accent3">
                    <a:lumMod val="75000"/>
                  </a:schemeClr>
                </a:solidFill>
                <a:latin typeface="Arial" panose="020B0604020202020204" pitchFamily="34" charset="0"/>
              </a:rPr>
              <a:t>Расширение доли рынка за счет слабых конкурентов</a:t>
            </a:r>
          </a:p>
          <a:p>
            <a:pPr>
              <a:spcBef>
                <a:spcPct val="0"/>
              </a:spcBef>
              <a:buClrTx/>
              <a:buFontTx/>
              <a:buChar char="•"/>
              <a:defRPr/>
            </a:pPr>
            <a:r>
              <a:rPr lang="ru-RU" altLang="ru-RU" dirty="0">
                <a:solidFill>
                  <a:schemeClr val="accent3">
                    <a:lumMod val="75000"/>
                  </a:schemeClr>
                </a:solidFill>
                <a:latin typeface="Arial" panose="020B0604020202020204" pitchFamily="34" charset="0"/>
              </a:rPr>
              <a:t>Рост кол-ва дополнительных услуг</a:t>
            </a:r>
          </a:p>
          <a:p>
            <a:pPr>
              <a:spcBef>
                <a:spcPct val="0"/>
              </a:spcBef>
              <a:buClrTx/>
              <a:buFontTx/>
              <a:buChar char="•"/>
              <a:defRPr/>
            </a:pPr>
            <a:r>
              <a:rPr lang="ru-RU" altLang="ru-RU" dirty="0">
                <a:solidFill>
                  <a:schemeClr val="accent3">
                    <a:lumMod val="75000"/>
                  </a:schemeClr>
                </a:solidFill>
                <a:latin typeface="Arial" panose="020B0604020202020204" pitchFamily="34" charset="0"/>
              </a:rPr>
              <a:t>Развитие качества обслуживания </a:t>
            </a:r>
          </a:p>
        </p:txBody>
      </p:sp>
    </p:spTree>
    <p:extLst>
      <p:ext uri="{BB962C8B-B14F-4D97-AF65-F5344CB8AC3E}">
        <p14:creationId xmlns:p14="http://schemas.microsoft.com/office/powerpoint/2010/main" val="5769695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Номер слайда 1">
            <a:extLst>
              <a:ext uri="{FF2B5EF4-FFF2-40B4-BE49-F238E27FC236}">
                <a16:creationId xmlns:a16="http://schemas.microsoft.com/office/drawing/2014/main" id="{2A233706-6B52-F449-A8FF-DE0F015DD0C7}"/>
              </a:ext>
            </a:extLst>
          </p:cNvPr>
          <p:cNvSpPr>
            <a:spLocks noGrp="1"/>
          </p:cNvSpPr>
          <p:nvPr>
            <p:ph type="sldNum" sz="quarter" idx="10"/>
          </p:nvPr>
        </p:nvSpPr>
        <p:spPr bwMode="auto">
          <a:xfrm>
            <a:off x="11698288" y="6292850"/>
            <a:ext cx="404812"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spcBef>
                <a:spcPct val="0"/>
              </a:spcBef>
              <a:buFont typeface="Wingdings" pitchFamily="2" charset="2"/>
              <a:buNone/>
              <a:defRPr/>
            </a:pPr>
            <a:fld id="{936D5B12-A0F1-4C42-A083-DC8B2C567683}" type="slidenum">
              <a:rPr lang="ru-RU" smtClean="0"/>
              <a:pPr>
                <a:spcBef>
                  <a:spcPct val="0"/>
                </a:spcBef>
                <a:buFont typeface="Wingdings" pitchFamily="2" charset="2"/>
                <a:buNone/>
                <a:defRPr/>
              </a:pPr>
              <a:t>26</a:t>
            </a:fld>
            <a:endParaRPr lang="en-GB" altLang="ru-RU">
              <a:solidFill>
                <a:schemeClr val="accent3">
                  <a:lumMod val="75000"/>
                </a:schemeClr>
              </a:solidFill>
              <a:latin typeface="Arial" panose="020B0604020202020204" pitchFamily="34" charset="0"/>
            </a:endParaRPr>
          </a:p>
        </p:txBody>
      </p:sp>
      <p:sp>
        <p:nvSpPr>
          <p:cNvPr id="67588" name="Text Box 3">
            <a:extLst>
              <a:ext uri="{FF2B5EF4-FFF2-40B4-BE49-F238E27FC236}">
                <a16:creationId xmlns:a16="http://schemas.microsoft.com/office/drawing/2014/main" id="{1968D4B3-5509-CF40-ACEF-AC825548C116}"/>
              </a:ext>
            </a:extLst>
          </p:cNvPr>
          <p:cNvSpPr txBox="1">
            <a:spLocks noChangeArrowheads="1"/>
          </p:cNvSpPr>
          <p:nvPr/>
        </p:nvSpPr>
        <p:spPr bwMode="auto">
          <a:xfrm>
            <a:off x="793750" y="538163"/>
            <a:ext cx="113014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lnSpc>
                <a:spcPct val="90000"/>
              </a:lnSpc>
              <a:spcBef>
                <a:spcPct val="0"/>
              </a:spcBef>
              <a:buClrTx/>
              <a:buFontTx/>
              <a:buNone/>
              <a:defRPr/>
            </a:pPr>
            <a:r>
              <a:rPr lang="ru-RU" altLang="ru-RU" sz="2800" b="1" dirty="0">
                <a:solidFill>
                  <a:schemeClr val="accent3">
                    <a:lumMod val="75000"/>
                  </a:schemeClr>
                </a:solidFill>
                <a:latin typeface="Franklin Gothic Book" panose="020B0503020102020204" pitchFamily="34" charset="0"/>
              </a:rPr>
              <a:t>«ДОЙНАЯ КОРОВА» большая доля на стабильном или убывающем рынке</a:t>
            </a:r>
            <a:endParaRPr lang="en-GB" altLang="ru-RU" sz="2800" b="1" dirty="0">
              <a:solidFill>
                <a:schemeClr val="accent3">
                  <a:lumMod val="75000"/>
                </a:schemeClr>
              </a:solidFill>
              <a:latin typeface="Franklin Gothic Book" panose="020B0503020102020204" pitchFamily="34" charset="0"/>
            </a:endParaRPr>
          </a:p>
        </p:txBody>
      </p:sp>
      <p:sp>
        <p:nvSpPr>
          <p:cNvPr id="67589" name="Text Box 4">
            <a:extLst>
              <a:ext uri="{FF2B5EF4-FFF2-40B4-BE49-F238E27FC236}">
                <a16:creationId xmlns:a16="http://schemas.microsoft.com/office/drawing/2014/main" id="{45A1502D-A47C-894A-BFE9-A4B59817BF17}"/>
              </a:ext>
            </a:extLst>
          </p:cNvPr>
          <p:cNvSpPr txBox="1">
            <a:spLocks noChangeArrowheads="1"/>
          </p:cNvSpPr>
          <p:nvPr/>
        </p:nvSpPr>
        <p:spPr bwMode="auto">
          <a:xfrm>
            <a:off x="1466850" y="2830513"/>
            <a:ext cx="5130800" cy="2646362"/>
          </a:xfrm>
          <a:prstGeom prst="rect">
            <a:avLst/>
          </a:prstGeom>
          <a:solidFill>
            <a:schemeClr val="bg2"/>
          </a:solidFill>
          <a:ln w="9525">
            <a:noFill/>
            <a:miter lim="800000"/>
            <a:headEnd/>
            <a:tailEnd/>
          </a:ln>
          <a:effectLst>
            <a:outerShdw dist="35921" dir="2700000" algn="ctr" rotWithShape="0">
              <a:schemeClr val="bg2"/>
            </a:outerShdw>
          </a:effec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spcBef>
                <a:spcPct val="0"/>
              </a:spcBef>
              <a:buClrTx/>
              <a:buFontTx/>
              <a:buNone/>
              <a:defRPr/>
            </a:pPr>
            <a:r>
              <a:rPr lang="ru-RU" altLang="ru-RU" sz="2400" b="1" dirty="0">
                <a:solidFill>
                  <a:schemeClr val="accent3">
                    <a:lumMod val="75000"/>
                  </a:schemeClr>
                </a:solidFill>
                <a:latin typeface="Arial" panose="020B0604020202020204" pitchFamily="34" charset="0"/>
              </a:rPr>
              <a:t>Проблемы:</a:t>
            </a:r>
          </a:p>
          <a:p>
            <a:pPr>
              <a:spcBef>
                <a:spcPct val="0"/>
              </a:spcBef>
              <a:buClrTx/>
              <a:buFontTx/>
              <a:buNone/>
              <a:defRPr/>
            </a:pPr>
            <a:endParaRPr lang="ru-RU" altLang="ru-RU" sz="2000" dirty="0">
              <a:solidFill>
                <a:schemeClr val="accent3">
                  <a:lumMod val="75000"/>
                </a:schemeClr>
              </a:solidFill>
              <a:latin typeface="Arial" panose="020B0604020202020204" pitchFamily="34" charset="0"/>
            </a:endParaRP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Часть из группы товаров малоприбыльна</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Замедление спроса</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Цена осознана</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Объем продаж не растет, а даже немного уменьшается</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Дальнейшее снижение цены</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Нехватка товара, сбои в поставках</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Сохранение объема затрат</a:t>
            </a:r>
            <a:endParaRPr lang="en-GB" altLang="ru-RU" sz="1600" dirty="0">
              <a:solidFill>
                <a:schemeClr val="accent3">
                  <a:lumMod val="75000"/>
                </a:schemeClr>
              </a:solidFill>
              <a:latin typeface="Arial" panose="020B0604020202020204" pitchFamily="34" charset="0"/>
            </a:endParaRPr>
          </a:p>
        </p:txBody>
      </p:sp>
      <p:sp>
        <p:nvSpPr>
          <p:cNvPr id="67590" name="Text Box 5">
            <a:extLst>
              <a:ext uri="{FF2B5EF4-FFF2-40B4-BE49-F238E27FC236}">
                <a16:creationId xmlns:a16="http://schemas.microsoft.com/office/drawing/2014/main" id="{DDE09F4E-C2C8-D74E-B984-370115AE55FE}"/>
              </a:ext>
            </a:extLst>
          </p:cNvPr>
          <p:cNvSpPr txBox="1">
            <a:spLocks noChangeArrowheads="1"/>
          </p:cNvSpPr>
          <p:nvPr/>
        </p:nvSpPr>
        <p:spPr bwMode="auto">
          <a:xfrm>
            <a:off x="534988" y="1311275"/>
            <a:ext cx="11177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sz="2400" b="1" u="sng" dirty="0">
                <a:solidFill>
                  <a:schemeClr val="accent3">
                    <a:lumMod val="75000"/>
                  </a:schemeClr>
                </a:solidFill>
                <a:latin typeface="Arial" panose="020B0604020202020204" pitchFamily="34" charset="0"/>
              </a:rPr>
              <a:t>Главная цель</a:t>
            </a:r>
            <a:r>
              <a:rPr lang="ru-RU" altLang="ru-RU" b="1" dirty="0">
                <a:solidFill>
                  <a:schemeClr val="accent3">
                    <a:lumMod val="75000"/>
                  </a:schemeClr>
                </a:solidFill>
                <a:latin typeface="Arial" panose="020B0604020202020204" pitchFamily="34" charset="0"/>
              </a:rPr>
              <a:t> </a:t>
            </a:r>
            <a:r>
              <a:rPr lang="ru-RU" altLang="ru-RU" dirty="0">
                <a:solidFill>
                  <a:schemeClr val="accent3">
                    <a:lumMod val="75000"/>
                  </a:schemeClr>
                </a:solidFill>
                <a:latin typeface="Arial" panose="020B0604020202020204" pitchFamily="34" charset="0"/>
              </a:rPr>
              <a:t>– 	рост или сохранение объема. Продаж и уровня доходности / (</a:t>
            </a:r>
            <a:r>
              <a:rPr lang="et-EE" altLang="ru-RU" dirty="0" err="1">
                <a:solidFill>
                  <a:schemeClr val="accent3">
                    <a:lumMod val="75000"/>
                  </a:schemeClr>
                </a:solidFill>
                <a:latin typeface="Arial" panose="020B0604020202020204" pitchFamily="34" charset="0"/>
              </a:rPr>
              <a:t>cash</a:t>
            </a:r>
            <a:r>
              <a:rPr lang="et-EE" altLang="ru-RU" dirty="0">
                <a:solidFill>
                  <a:schemeClr val="accent3">
                    <a:lumMod val="75000"/>
                  </a:schemeClr>
                </a:solidFill>
                <a:latin typeface="Arial" panose="020B0604020202020204" pitchFamily="34" charset="0"/>
              </a:rPr>
              <a:t> </a:t>
            </a:r>
            <a:r>
              <a:rPr lang="et-EE" altLang="ru-RU" dirty="0" err="1">
                <a:solidFill>
                  <a:schemeClr val="accent3">
                    <a:lumMod val="75000"/>
                  </a:schemeClr>
                </a:solidFill>
                <a:latin typeface="Arial" panose="020B0604020202020204" pitchFamily="34" charset="0"/>
              </a:rPr>
              <a:t>flow</a:t>
            </a:r>
            <a:r>
              <a:rPr lang="ru-RU" altLang="ru-RU" dirty="0">
                <a:solidFill>
                  <a:schemeClr val="accent3">
                    <a:lumMod val="75000"/>
                  </a:schemeClr>
                </a:solidFill>
                <a:latin typeface="Arial" panose="020B0604020202020204" pitchFamily="34" charset="0"/>
              </a:rPr>
              <a:t>)</a:t>
            </a:r>
          </a:p>
          <a:p>
            <a:pPr eaLnBrk="1" hangingPunct="1">
              <a:spcBef>
                <a:spcPct val="0"/>
              </a:spcBef>
              <a:buClrTx/>
              <a:buFontTx/>
              <a:buChar char="•"/>
              <a:defRPr/>
            </a:pPr>
            <a:endParaRPr lang="en-GB" altLang="ru-RU" dirty="0">
              <a:solidFill>
                <a:schemeClr val="accent3">
                  <a:lumMod val="75000"/>
                </a:schemeClr>
              </a:solidFill>
              <a:latin typeface="Arial" panose="020B0604020202020204" pitchFamily="34" charset="0"/>
            </a:endParaRPr>
          </a:p>
        </p:txBody>
      </p:sp>
      <p:sp>
        <p:nvSpPr>
          <p:cNvPr id="67591" name="Text Box 6">
            <a:extLst>
              <a:ext uri="{FF2B5EF4-FFF2-40B4-BE49-F238E27FC236}">
                <a16:creationId xmlns:a16="http://schemas.microsoft.com/office/drawing/2014/main" id="{355826EE-FF5B-DF4E-A235-6893CAC708AB}"/>
              </a:ext>
            </a:extLst>
          </p:cNvPr>
          <p:cNvSpPr txBox="1">
            <a:spLocks noChangeArrowheads="1"/>
          </p:cNvSpPr>
          <p:nvPr/>
        </p:nvSpPr>
        <p:spPr bwMode="auto">
          <a:xfrm>
            <a:off x="6445250" y="2830513"/>
            <a:ext cx="5130800" cy="2892425"/>
          </a:xfrm>
          <a:prstGeom prst="rect">
            <a:avLst/>
          </a:prstGeom>
          <a:solidFill>
            <a:schemeClr val="bg2"/>
          </a:solidFill>
          <a:ln w="9525">
            <a:noFill/>
            <a:miter lim="800000"/>
            <a:headEnd/>
            <a:tailEnd/>
          </a:ln>
          <a:effectLst>
            <a:outerShdw dist="35921" dir="2700000" algn="ctr" rotWithShape="0">
              <a:schemeClr val="bg2"/>
            </a:outerShdw>
          </a:effec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spcBef>
                <a:spcPct val="0"/>
              </a:spcBef>
              <a:buClrTx/>
              <a:buFontTx/>
              <a:buNone/>
              <a:defRPr/>
            </a:pPr>
            <a:r>
              <a:rPr lang="ru-RU" altLang="ru-RU" sz="2400" b="1" dirty="0">
                <a:solidFill>
                  <a:schemeClr val="accent3">
                    <a:lumMod val="75000"/>
                  </a:schemeClr>
                </a:solidFill>
                <a:latin typeface="Arial" panose="020B0604020202020204" pitchFamily="34" charset="0"/>
              </a:rPr>
              <a:t>Стратегия</a:t>
            </a:r>
            <a:r>
              <a:rPr lang="et-EE" altLang="ru-RU" sz="2400" b="1" dirty="0">
                <a:solidFill>
                  <a:schemeClr val="accent3">
                    <a:lumMod val="75000"/>
                  </a:schemeClr>
                </a:solidFill>
                <a:latin typeface="Arial" panose="020B0604020202020204" pitchFamily="34" charset="0"/>
              </a:rPr>
              <a:t> </a:t>
            </a:r>
            <a:r>
              <a:rPr lang="ru-RU" altLang="ru-RU" sz="2400" b="1" dirty="0">
                <a:solidFill>
                  <a:schemeClr val="accent3">
                    <a:lumMod val="75000"/>
                  </a:schemeClr>
                </a:solidFill>
                <a:latin typeface="Arial" panose="020B0604020202020204" pitchFamily="34" charset="0"/>
              </a:rPr>
              <a:t>и действия:</a:t>
            </a:r>
          </a:p>
          <a:p>
            <a:pPr>
              <a:spcBef>
                <a:spcPct val="0"/>
              </a:spcBef>
              <a:buClrTx/>
              <a:buFontTx/>
              <a:buNone/>
              <a:defRPr/>
            </a:pPr>
            <a:endParaRPr lang="ru-RU" altLang="ru-RU" sz="2000" dirty="0">
              <a:solidFill>
                <a:schemeClr val="accent3">
                  <a:lumMod val="75000"/>
                </a:schemeClr>
              </a:solidFill>
              <a:latin typeface="Arial" panose="020B0604020202020204" pitchFamily="34" charset="0"/>
            </a:endParaRP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Выборочные инвестиции</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Уменьшение ассортимента</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Стимулирование спроса за счет повышения привлекательности товара</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Рост связывающих услуг</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Специальные промо акции </a:t>
            </a:r>
            <a:endParaRPr lang="en-US" altLang="ru-RU" sz="1600" dirty="0">
              <a:solidFill>
                <a:schemeClr val="accent3">
                  <a:lumMod val="75000"/>
                </a:schemeClr>
              </a:solidFill>
              <a:latin typeface="Arial" panose="020B0604020202020204" pitchFamily="34" charset="0"/>
            </a:endParaRPr>
          </a:p>
          <a:p>
            <a:pPr>
              <a:spcBef>
                <a:spcPct val="0"/>
              </a:spcBef>
              <a:buClrTx/>
              <a:buFontTx/>
              <a:buChar char="•"/>
              <a:defRPr/>
            </a:pPr>
            <a:endParaRPr lang="en-US" altLang="ru-RU" sz="1600" dirty="0">
              <a:solidFill>
                <a:schemeClr val="accent3">
                  <a:lumMod val="75000"/>
                </a:schemeClr>
              </a:solidFill>
              <a:latin typeface="Arial" panose="020B0604020202020204" pitchFamily="34" charset="0"/>
            </a:endParaRPr>
          </a:p>
          <a:p>
            <a:pPr>
              <a:spcBef>
                <a:spcPct val="0"/>
              </a:spcBef>
              <a:buClrTx/>
              <a:buFontTx/>
              <a:buChar char="•"/>
              <a:defRPr/>
            </a:pPr>
            <a:endParaRPr lang="en-US" altLang="ru-RU" sz="1600" dirty="0">
              <a:solidFill>
                <a:schemeClr val="accent3">
                  <a:lumMod val="75000"/>
                </a:schemeClr>
              </a:solidFill>
              <a:latin typeface="Arial" panose="020B0604020202020204" pitchFamily="34" charset="0"/>
            </a:endParaRPr>
          </a:p>
          <a:p>
            <a:pPr>
              <a:spcBef>
                <a:spcPct val="0"/>
              </a:spcBef>
              <a:buClrTx/>
              <a:buFontTx/>
              <a:buChar char="•"/>
              <a:defRPr/>
            </a:pPr>
            <a:endParaRPr lang="ru-RU" altLang="ru-RU" sz="1600" dirty="0">
              <a:solidFill>
                <a:schemeClr val="accent3">
                  <a:lumMod val="75000"/>
                </a:schemeClr>
              </a:solidFill>
              <a:latin typeface="Arial" panose="020B0604020202020204" pitchFamily="34" charset="0"/>
            </a:endParaRPr>
          </a:p>
        </p:txBody>
      </p:sp>
    </p:spTree>
    <p:extLst>
      <p:ext uri="{BB962C8B-B14F-4D97-AF65-F5344CB8AC3E}">
        <p14:creationId xmlns:p14="http://schemas.microsoft.com/office/powerpoint/2010/main" val="421942786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Номер слайда 1">
            <a:extLst>
              <a:ext uri="{FF2B5EF4-FFF2-40B4-BE49-F238E27FC236}">
                <a16:creationId xmlns:a16="http://schemas.microsoft.com/office/drawing/2014/main" id="{2758847C-67DF-104F-833A-4E45B24AFEF0}"/>
              </a:ext>
            </a:extLst>
          </p:cNvPr>
          <p:cNvSpPr>
            <a:spLocks noGrp="1"/>
          </p:cNvSpPr>
          <p:nvPr>
            <p:ph type="sldNum" sz="quarter" idx="10"/>
          </p:nvPr>
        </p:nvSpPr>
        <p:spPr bwMode="auto">
          <a:xfrm>
            <a:off x="11698288" y="6292850"/>
            <a:ext cx="404812"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spcBef>
                <a:spcPct val="0"/>
              </a:spcBef>
              <a:buFont typeface="Wingdings" pitchFamily="2" charset="2"/>
              <a:buNone/>
              <a:defRPr/>
            </a:pPr>
            <a:fld id="{936D5B12-A0F1-4C42-A083-DC8B2C567683}" type="slidenum">
              <a:rPr lang="ru-RU" smtClean="0"/>
              <a:pPr>
                <a:spcBef>
                  <a:spcPct val="0"/>
                </a:spcBef>
                <a:buFont typeface="Wingdings" pitchFamily="2" charset="2"/>
                <a:buNone/>
                <a:defRPr/>
              </a:pPr>
              <a:t>27</a:t>
            </a:fld>
            <a:endParaRPr lang="en-GB" altLang="ru-RU">
              <a:solidFill>
                <a:schemeClr val="accent3">
                  <a:lumMod val="75000"/>
                </a:schemeClr>
              </a:solidFill>
              <a:latin typeface="Arial" panose="020B0604020202020204" pitchFamily="34" charset="0"/>
            </a:endParaRPr>
          </a:p>
        </p:txBody>
      </p:sp>
      <p:sp>
        <p:nvSpPr>
          <p:cNvPr id="68612" name="Text Box 3">
            <a:extLst>
              <a:ext uri="{FF2B5EF4-FFF2-40B4-BE49-F238E27FC236}">
                <a16:creationId xmlns:a16="http://schemas.microsoft.com/office/drawing/2014/main" id="{E53DDFB0-0327-244B-9F65-310197E2D43C}"/>
              </a:ext>
            </a:extLst>
          </p:cNvPr>
          <p:cNvSpPr txBox="1">
            <a:spLocks noChangeArrowheads="1"/>
          </p:cNvSpPr>
          <p:nvPr/>
        </p:nvSpPr>
        <p:spPr bwMode="auto">
          <a:xfrm>
            <a:off x="776288" y="541338"/>
            <a:ext cx="9712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et-EE" altLang="ru-RU" sz="2800" b="1" dirty="0">
                <a:solidFill>
                  <a:schemeClr val="accent3">
                    <a:lumMod val="75000"/>
                  </a:schemeClr>
                </a:solidFill>
                <a:latin typeface="Franklin Gothic Book" panose="020B0503020102020204" pitchFamily="34" charset="0"/>
              </a:rPr>
              <a:t>OD</a:t>
            </a:r>
            <a:r>
              <a:rPr lang="ru-RU" altLang="ru-RU" sz="2800" b="1" dirty="0">
                <a:solidFill>
                  <a:schemeClr val="accent3">
                    <a:lumMod val="75000"/>
                  </a:schemeClr>
                </a:solidFill>
                <a:latin typeface="Franklin Gothic Book" panose="020B0503020102020204" pitchFamily="34" charset="0"/>
              </a:rPr>
              <a:t>/ «СТАРЫЙ ПЕС» - малая доля на убывающем рынке</a:t>
            </a:r>
            <a:endParaRPr lang="en-GB" altLang="ru-RU" sz="2800" b="1" dirty="0">
              <a:solidFill>
                <a:schemeClr val="accent3">
                  <a:lumMod val="75000"/>
                </a:schemeClr>
              </a:solidFill>
              <a:latin typeface="Franklin Gothic Book" panose="020B0503020102020204" pitchFamily="34" charset="0"/>
            </a:endParaRPr>
          </a:p>
        </p:txBody>
      </p:sp>
      <p:sp>
        <p:nvSpPr>
          <p:cNvPr id="68613" name="Text Box 4">
            <a:extLst>
              <a:ext uri="{FF2B5EF4-FFF2-40B4-BE49-F238E27FC236}">
                <a16:creationId xmlns:a16="http://schemas.microsoft.com/office/drawing/2014/main" id="{44CC02F3-A3DB-C542-AD02-FF5F063BA906}"/>
              </a:ext>
            </a:extLst>
          </p:cNvPr>
          <p:cNvSpPr txBox="1">
            <a:spLocks noChangeArrowheads="1"/>
          </p:cNvSpPr>
          <p:nvPr/>
        </p:nvSpPr>
        <p:spPr bwMode="auto">
          <a:xfrm>
            <a:off x="1517650" y="2781300"/>
            <a:ext cx="5105400" cy="1908175"/>
          </a:xfrm>
          <a:prstGeom prst="rect">
            <a:avLst/>
          </a:prstGeom>
          <a:solidFill>
            <a:schemeClr val="bg2"/>
          </a:solidFill>
          <a:ln w="9525">
            <a:noFill/>
            <a:miter lim="800000"/>
            <a:headEnd/>
            <a:tailEnd/>
          </a:ln>
          <a:effectLst>
            <a:outerShdw dist="35921" dir="2700000" algn="ctr" rotWithShape="0">
              <a:schemeClr val="bg2"/>
            </a:outerShdw>
          </a:effec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spcBef>
                <a:spcPct val="0"/>
              </a:spcBef>
              <a:buClrTx/>
              <a:buFontTx/>
              <a:buNone/>
              <a:defRPr/>
            </a:pPr>
            <a:r>
              <a:rPr lang="ru-RU" altLang="ru-RU" sz="2400" b="1" dirty="0">
                <a:solidFill>
                  <a:schemeClr val="accent3">
                    <a:lumMod val="75000"/>
                  </a:schemeClr>
                </a:solidFill>
                <a:latin typeface="Arial" panose="020B0604020202020204" pitchFamily="34" charset="0"/>
              </a:rPr>
              <a:t>Проблемы:</a:t>
            </a:r>
          </a:p>
          <a:p>
            <a:pPr>
              <a:spcBef>
                <a:spcPct val="0"/>
              </a:spcBef>
              <a:buClrTx/>
              <a:buFontTx/>
              <a:buNone/>
              <a:defRPr/>
            </a:pPr>
            <a:endParaRPr lang="ru-RU" altLang="ru-RU" sz="2000" dirty="0">
              <a:solidFill>
                <a:schemeClr val="accent3">
                  <a:lumMod val="75000"/>
                </a:schemeClr>
              </a:solidFill>
              <a:latin typeface="Arial" panose="020B0604020202020204" pitchFamily="34" charset="0"/>
            </a:endParaRP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Объем продаж падает</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Уменьшение прибыльности</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Падение оборачиваемости</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Моральное старение товара</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Рост затрат на продажу</a:t>
            </a:r>
          </a:p>
        </p:txBody>
      </p:sp>
      <p:sp>
        <p:nvSpPr>
          <p:cNvPr id="68614" name="Text Box 5">
            <a:extLst>
              <a:ext uri="{FF2B5EF4-FFF2-40B4-BE49-F238E27FC236}">
                <a16:creationId xmlns:a16="http://schemas.microsoft.com/office/drawing/2014/main" id="{3D3CDAD6-257C-614B-9EB4-A1108BA41BAC}"/>
              </a:ext>
            </a:extLst>
          </p:cNvPr>
          <p:cNvSpPr txBox="1">
            <a:spLocks noChangeArrowheads="1"/>
          </p:cNvSpPr>
          <p:nvPr/>
        </p:nvSpPr>
        <p:spPr bwMode="auto">
          <a:xfrm>
            <a:off x="1225550" y="1414463"/>
            <a:ext cx="9866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sz="2400" b="1" u="sng" dirty="0">
                <a:solidFill>
                  <a:schemeClr val="accent3">
                    <a:lumMod val="75000"/>
                  </a:schemeClr>
                </a:solidFill>
                <a:latin typeface="Arial" panose="020B0604020202020204" pitchFamily="34" charset="0"/>
              </a:rPr>
              <a:t>Главная цель</a:t>
            </a:r>
            <a:r>
              <a:rPr lang="ru-RU" altLang="ru-RU" b="1" dirty="0">
                <a:solidFill>
                  <a:schemeClr val="accent3">
                    <a:lumMod val="75000"/>
                  </a:schemeClr>
                </a:solidFill>
                <a:latin typeface="Arial" panose="020B0604020202020204" pitchFamily="34" charset="0"/>
              </a:rPr>
              <a:t> </a:t>
            </a:r>
            <a:r>
              <a:rPr lang="ru-RU" altLang="ru-RU" dirty="0">
                <a:solidFill>
                  <a:schemeClr val="accent3">
                    <a:lumMod val="75000"/>
                  </a:schemeClr>
                </a:solidFill>
                <a:latin typeface="Arial" panose="020B0604020202020204" pitchFamily="34" charset="0"/>
              </a:rPr>
              <a:t>– поиск нового возможного рынка, скорейший вывод из портфеля</a:t>
            </a:r>
          </a:p>
          <a:p>
            <a:pPr eaLnBrk="1" hangingPunct="1">
              <a:spcBef>
                <a:spcPct val="0"/>
              </a:spcBef>
              <a:buClrTx/>
              <a:buFontTx/>
              <a:buChar char="•"/>
              <a:defRPr/>
            </a:pPr>
            <a:endParaRPr lang="en-GB" altLang="ru-RU" dirty="0">
              <a:solidFill>
                <a:schemeClr val="accent3">
                  <a:lumMod val="75000"/>
                </a:schemeClr>
              </a:solidFill>
              <a:latin typeface="Arial" panose="020B0604020202020204" pitchFamily="34" charset="0"/>
            </a:endParaRPr>
          </a:p>
        </p:txBody>
      </p:sp>
      <p:sp>
        <p:nvSpPr>
          <p:cNvPr id="68615" name="Text Box 6">
            <a:extLst>
              <a:ext uri="{FF2B5EF4-FFF2-40B4-BE49-F238E27FC236}">
                <a16:creationId xmlns:a16="http://schemas.microsoft.com/office/drawing/2014/main" id="{1D5BD559-843B-884A-B2EE-DE8EAA8DA837}"/>
              </a:ext>
            </a:extLst>
          </p:cNvPr>
          <p:cNvSpPr txBox="1">
            <a:spLocks noChangeArrowheads="1"/>
          </p:cNvSpPr>
          <p:nvPr/>
        </p:nvSpPr>
        <p:spPr bwMode="auto">
          <a:xfrm>
            <a:off x="6310313" y="2781300"/>
            <a:ext cx="4364037" cy="2154238"/>
          </a:xfrm>
          <a:prstGeom prst="rect">
            <a:avLst/>
          </a:prstGeom>
          <a:solidFill>
            <a:schemeClr val="bg2"/>
          </a:solidFill>
          <a:ln w="9525">
            <a:noFill/>
            <a:miter lim="800000"/>
            <a:headEnd/>
            <a:tailEnd/>
          </a:ln>
          <a:effectLst>
            <a:outerShdw dist="35921" dir="2700000" algn="ctr" rotWithShape="0">
              <a:schemeClr val="bg2"/>
            </a:outerShdw>
          </a:effec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spcBef>
                <a:spcPct val="0"/>
              </a:spcBef>
              <a:buClrTx/>
              <a:buFontTx/>
              <a:buNone/>
              <a:defRPr/>
            </a:pPr>
            <a:r>
              <a:rPr lang="ru-RU" altLang="ru-RU" sz="2400" b="1" dirty="0">
                <a:solidFill>
                  <a:schemeClr val="accent3">
                    <a:lumMod val="75000"/>
                  </a:schemeClr>
                </a:solidFill>
                <a:latin typeface="Arial" panose="020B0604020202020204" pitchFamily="34" charset="0"/>
              </a:rPr>
              <a:t>Стратегия</a:t>
            </a:r>
            <a:r>
              <a:rPr lang="et-EE" altLang="ru-RU" sz="2400" b="1" dirty="0">
                <a:solidFill>
                  <a:schemeClr val="accent3">
                    <a:lumMod val="75000"/>
                  </a:schemeClr>
                </a:solidFill>
                <a:latin typeface="Arial" panose="020B0604020202020204" pitchFamily="34" charset="0"/>
              </a:rPr>
              <a:t> </a:t>
            </a:r>
            <a:r>
              <a:rPr lang="ru-RU" altLang="ru-RU" sz="2400" b="1" dirty="0">
                <a:solidFill>
                  <a:schemeClr val="accent3">
                    <a:lumMod val="75000"/>
                  </a:schemeClr>
                </a:solidFill>
                <a:latin typeface="Arial" panose="020B0604020202020204" pitchFamily="34" charset="0"/>
              </a:rPr>
              <a:t>и действия:</a:t>
            </a:r>
          </a:p>
          <a:p>
            <a:pPr>
              <a:spcBef>
                <a:spcPct val="0"/>
              </a:spcBef>
              <a:buClrTx/>
              <a:buFontTx/>
              <a:buNone/>
              <a:defRPr/>
            </a:pPr>
            <a:endParaRPr lang="ru-RU" altLang="ru-RU" sz="2000" dirty="0">
              <a:solidFill>
                <a:schemeClr val="accent3">
                  <a:lumMod val="75000"/>
                </a:schemeClr>
              </a:solidFill>
              <a:latin typeface="Arial" panose="020B0604020202020204" pitchFamily="34" charset="0"/>
            </a:endParaRP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Выбор конкретного сегмента</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Концентрация на конкретной группе товаров</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Избегать ценовой конкуренции</a:t>
            </a:r>
          </a:p>
          <a:p>
            <a:pPr>
              <a:spcBef>
                <a:spcPct val="0"/>
              </a:spcBef>
              <a:buClrTx/>
              <a:buFontTx/>
              <a:buChar char="•"/>
              <a:defRPr/>
            </a:pPr>
            <a:r>
              <a:rPr lang="ru-RU" altLang="ru-RU" sz="1600" dirty="0">
                <a:solidFill>
                  <a:schemeClr val="accent3">
                    <a:lumMod val="75000"/>
                  </a:schemeClr>
                </a:solidFill>
                <a:latin typeface="Arial" panose="020B0604020202020204" pitchFamily="34" charset="0"/>
              </a:rPr>
              <a:t>Избавиться от товара</a:t>
            </a:r>
          </a:p>
          <a:p>
            <a:pPr>
              <a:spcBef>
                <a:spcPct val="0"/>
              </a:spcBef>
              <a:buClrTx/>
              <a:buFontTx/>
              <a:buChar char="•"/>
              <a:defRPr/>
            </a:pPr>
            <a:endParaRPr lang="ru-RU" altLang="ru-RU" sz="1600" dirty="0">
              <a:solidFill>
                <a:schemeClr val="accent3">
                  <a:lumMod val="75000"/>
                </a:schemeClr>
              </a:solidFill>
              <a:latin typeface="Arial" panose="020B0604020202020204" pitchFamily="34" charset="0"/>
            </a:endParaRPr>
          </a:p>
          <a:p>
            <a:pPr>
              <a:spcBef>
                <a:spcPct val="0"/>
              </a:spcBef>
              <a:buClrTx/>
              <a:buFontTx/>
              <a:buChar char="•"/>
              <a:defRPr/>
            </a:pPr>
            <a:endParaRPr lang="en-GB" altLang="ru-RU" sz="1600" dirty="0">
              <a:solidFill>
                <a:schemeClr val="accent3">
                  <a:lumMod val="75000"/>
                </a:schemeClr>
              </a:solidFill>
              <a:latin typeface="Arial" panose="020B0604020202020204" pitchFamily="34" charset="0"/>
            </a:endParaRPr>
          </a:p>
        </p:txBody>
      </p:sp>
    </p:spTree>
    <p:extLst>
      <p:ext uri="{BB962C8B-B14F-4D97-AF65-F5344CB8AC3E}">
        <p14:creationId xmlns:p14="http://schemas.microsoft.com/office/powerpoint/2010/main" val="101145567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Номер слайда 1">
            <a:extLst>
              <a:ext uri="{FF2B5EF4-FFF2-40B4-BE49-F238E27FC236}">
                <a16:creationId xmlns:a16="http://schemas.microsoft.com/office/drawing/2014/main" id="{1D5C161B-8B1C-4E67-B2A7-405A2F3C3B29}"/>
              </a:ext>
            </a:extLst>
          </p:cNvPr>
          <p:cNvSpPr>
            <a:spLocks noGrp="1"/>
          </p:cNvSpPr>
          <p:nvPr>
            <p:ph type="sldNum" sz="quarter" idx="10"/>
          </p:nvPr>
        </p:nvSpPr>
        <p:spPr bwMode="auto">
          <a:xfrm>
            <a:off x="11698288" y="6292850"/>
            <a:ext cx="404812"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defRPr/>
            </a:pPr>
            <a:fld id="{936D5B12-A0F1-4C42-A083-DC8B2C567683}" type="slidenum">
              <a:rPr lang="ru-RU" smtClean="0"/>
              <a:pPr>
                <a:defRPr/>
              </a:pPr>
              <a:t>28</a:t>
            </a:fld>
            <a:endParaRPr lang="ru-RU" altLang="ru-RU" sz="1100">
              <a:solidFill>
                <a:schemeClr val="accent3">
                  <a:lumMod val="75000"/>
                </a:schemeClr>
              </a:solidFill>
              <a:latin typeface="Arial" panose="020B0604020202020204" pitchFamily="34" charset="0"/>
              <a:ea typeface="Osaka"/>
              <a:cs typeface="Osaka"/>
            </a:endParaRPr>
          </a:p>
        </p:txBody>
      </p:sp>
      <p:sp>
        <p:nvSpPr>
          <p:cNvPr id="24580" name="Содержимое 3">
            <a:extLst>
              <a:ext uri="{FF2B5EF4-FFF2-40B4-BE49-F238E27FC236}">
                <a16:creationId xmlns:a16="http://schemas.microsoft.com/office/drawing/2014/main" id="{5DDEFA27-E441-4224-9058-ED11D2F79B9D}"/>
              </a:ext>
            </a:extLst>
          </p:cNvPr>
          <p:cNvSpPr>
            <a:spLocks noGrp="1"/>
          </p:cNvSpPr>
          <p:nvPr>
            <p:ph idx="4294967295"/>
          </p:nvPr>
        </p:nvSpPr>
        <p:spPr>
          <a:xfrm>
            <a:off x="1431925" y="2470150"/>
            <a:ext cx="9707563" cy="1131888"/>
          </a:xfrm>
        </p:spPr>
        <p:txBody>
          <a:bodyPr lIns="84406" tIns="42203" rIns="84406" bIns="42203" rtlCol="0">
            <a:normAutofit/>
          </a:bodyPr>
          <a:lstStyle/>
          <a:p>
            <a:pPr eaLnBrk="1" fontAlgn="auto" hangingPunct="1">
              <a:spcAft>
                <a:spcPts val="0"/>
              </a:spcAft>
              <a:buFontTx/>
              <a:buNone/>
              <a:defRPr/>
            </a:pPr>
            <a:r>
              <a:rPr lang="ru-RU" altLang="ru-RU" sz="2400" b="1" dirty="0">
                <a:solidFill>
                  <a:schemeClr val="accent3">
                    <a:lumMod val="75000"/>
                  </a:schemeClr>
                </a:solidFill>
              </a:rPr>
              <a:t>Проведите анализ продуктов/товаров/препаратов/услуг с точки зрения этапа жизненного цикла</a:t>
            </a:r>
            <a:endParaRPr lang="ru-RU" altLang="ru-RU" sz="1800" dirty="0">
              <a:solidFill>
                <a:schemeClr val="accent3">
                  <a:lumMod val="75000"/>
                </a:schemeClr>
              </a:solidFill>
            </a:endParaRPr>
          </a:p>
          <a:p>
            <a:pPr eaLnBrk="1" fontAlgn="auto" hangingPunct="1">
              <a:spcAft>
                <a:spcPts val="0"/>
              </a:spcAft>
              <a:buFontTx/>
              <a:buNone/>
              <a:defRPr/>
            </a:pPr>
            <a:endParaRPr lang="en-GB" altLang="ru-RU" sz="1800" dirty="0">
              <a:solidFill>
                <a:schemeClr val="accent3">
                  <a:lumMod val="75000"/>
                </a:schemeClr>
              </a:solidFill>
            </a:endParaRPr>
          </a:p>
        </p:txBody>
      </p:sp>
      <p:sp>
        <p:nvSpPr>
          <p:cNvPr id="24579" name="Заголовок 2">
            <a:extLst>
              <a:ext uri="{FF2B5EF4-FFF2-40B4-BE49-F238E27FC236}">
                <a16:creationId xmlns:a16="http://schemas.microsoft.com/office/drawing/2014/main" id="{1DC3A16C-B14D-4F95-9C2F-E6339ADD6638}"/>
              </a:ext>
            </a:extLst>
          </p:cNvPr>
          <p:cNvSpPr>
            <a:spLocks noGrp="1"/>
          </p:cNvSpPr>
          <p:nvPr>
            <p:ph type="title" idx="4294967295"/>
          </p:nvPr>
        </p:nvSpPr>
        <p:spPr>
          <a:xfrm>
            <a:off x="711200" y="384175"/>
            <a:ext cx="8229600" cy="614363"/>
          </a:xfrm>
        </p:spPr>
        <p:txBody>
          <a:bodyPr lIns="84406" tIns="42203" rIns="84406" bIns="42203" rtlCol="0">
            <a:normAutofit/>
          </a:bodyPr>
          <a:lstStyle/>
          <a:p>
            <a:pPr eaLnBrk="1" fontAlgn="auto" hangingPunct="1">
              <a:spcAft>
                <a:spcPts val="0"/>
              </a:spcAft>
              <a:defRPr/>
            </a:pPr>
            <a:r>
              <a:rPr lang="ru-RU" altLang="ru-RU" sz="2800" dirty="0">
                <a:solidFill>
                  <a:schemeClr val="accent3">
                    <a:lumMod val="75000"/>
                  </a:schemeClr>
                </a:solidFill>
              </a:rPr>
              <a:t>Каков ваш продуктовый портфель?</a:t>
            </a:r>
            <a:endParaRPr lang="en-GB" altLang="ru-RU" sz="2800" dirty="0">
              <a:solidFill>
                <a:schemeClr val="accent3">
                  <a:lumMod val="75000"/>
                </a:schemeClr>
              </a:solidFill>
            </a:endParaRPr>
          </a:p>
        </p:txBody>
      </p:sp>
      <p:pic>
        <p:nvPicPr>
          <p:cNvPr id="41988" name="Рисунок 2">
            <a:extLst>
              <a:ext uri="{FF2B5EF4-FFF2-40B4-BE49-F238E27FC236}">
                <a16:creationId xmlns:a16="http://schemas.microsoft.com/office/drawing/2014/main" id="{C4CDEF6C-DD18-3C4E-9C4E-D93B20C3E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0500" y="-100013"/>
            <a:ext cx="1752600" cy="175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Рисунок 5">
            <a:extLst>
              <a:ext uri="{FF2B5EF4-FFF2-40B4-BE49-F238E27FC236}">
                <a16:creationId xmlns:a16="http://schemas.microsoft.com/office/drawing/2014/main" id="{46BB8C99-A01E-C844-A877-64458839B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625" y="3602038"/>
            <a:ext cx="18161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79489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Номер слайда 1">
            <a:extLst>
              <a:ext uri="{FF2B5EF4-FFF2-40B4-BE49-F238E27FC236}">
                <a16:creationId xmlns:a16="http://schemas.microsoft.com/office/drawing/2014/main" id="{115369E5-36F2-1E46-B9EB-D46D7639A3A7}"/>
              </a:ext>
            </a:extLst>
          </p:cNvPr>
          <p:cNvSpPr>
            <a:spLocks noGrp="1"/>
          </p:cNvSpPr>
          <p:nvPr>
            <p:ph type="sldNum" sz="quarter" idx="10"/>
          </p:nvPr>
        </p:nvSpPr>
        <p:spPr bwMode="auto">
          <a:xfrm>
            <a:off x="11698288" y="6292850"/>
            <a:ext cx="404812"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spcBef>
                <a:spcPct val="0"/>
              </a:spcBef>
              <a:buFont typeface="Wingdings" pitchFamily="2" charset="2"/>
              <a:buNone/>
              <a:defRPr/>
            </a:pPr>
            <a:fld id="{936D5B12-A0F1-4C42-A083-DC8B2C567683}" type="slidenum">
              <a:rPr lang="ru-RU" smtClean="0"/>
              <a:pPr>
                <a:spcBef>
                  <a:spcPct val="0"/>
                </a:spcBef>
                <a:buFont typeface="Wingdings" pitchFamily="2" charset="2"/>
                <a:buNone/>
                <a:defRPr/>
              </a:pPr>
              <a:t>29</a:t>
            </a:fld>
            <a:endParaRPr lang="en-GB" altLang="ru-RU">
              <a:solidFill>
                <a:schemeClr val="accent3">
                  <a:lumMod val="75000"/>
                </a:schemeClr>
              </a:solidFill>
              <a:latin typeface="Arial" panose="020B0604020202020204" pitchFamily="34" charset="0"/>
              <a:cs typeface="Arial" panose="020B0604020202020204" pitchFamily="34" charset="0"/>
            </a:endParaRPr>
          </a:p>
        </p:txBody>
      </p:sp>
      <p:sp>
        <p:nvSpPr>
          <p:cNvPr id="69635" name="Text Box 3">
            <a:extLst>
              <a:ext uri="{FF2B5EF4-FFF2-40B4-BE49-F238E27FC236}">
                <a16:creationId xmlns:a16="http://schemas.microsoft.com/office/drawing/2014/main" id="{43E68FFA-BEBF-5147-92DC-0FADD61A5593}"/>
              </a:ext>
            </a:extLst>
          </p:cNvPr>
          <p:cNvSpPr txBox="1">
            <a:spLocks noChangeArrowheads="1"/>
          </p:cNvSpPr>
          <p:nvPr/>
        </p:nvSpPr>
        <p:spPr bwMode="auto">
          <a:xfrm>
            <a:off x="724880" y="395727"/>
            <a:ext cx="277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a:spcBef>
                <a:spcPct val="0"/>
              </a:spcBef>
              <a:buClrTx/>
              <a:buFontTx/>
              <a:buNone/>
              <a:defRPr/>
            </a:pPr>
            <a:r>
              <a:rPr lang="ru-RU" altLang="ru-RU" sz="3200" dirty="0">
                <a:solidFill>
                  <a:schemeClr val="accent3">
                    <a:lumMod val="75000"/>
                  </a:schemeClr>
                </a:solidFill>
                <a:latin typeface="Arial" panose="020B0604020202020204" pitchFamily="34" charset="0"/>
                <a:cs typeface="Arial" panose="020B0604020202020204" pitchFamily="34" charset="0"/>
              </a:rPr>
              <a:t>Ассортимент </a:t>
            </a:r>
          </a:p>
        </p:txBody>
      </p:sp>
      <p:sp>
        <p:nvSpPr>
          <p:cNvPr id="69636" name="Text Box 4">
            <a:extLst>
              <a:ext uri="{FF2B5EF4-FFF2-40B4-BE49-F238E27FC236}">
                <a16:creationId xmlns:a16="http://schemas.microsoft.com/office/drawing/2014/main" id="{67C39303-2B50-B743-A470-7AA23F29C7BD}"/>
              </a:ext>
            </a:extLst>
          </p:cNvPr>
          <p:cNvSpPr txBox="1">
            <a:spLocks noChangeArrowheads="1"/>
          </p:cNvSpPr>
          <p:nvPr/>
        </p:nvSpPr>
        <p:spPr bwMode="auto">
          <a:xfrm>
            <a:off x="584200" y="1697038"/>
            <a:ext cx="11280775"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571500" defTabSz="76200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defTabSz="7620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defTabSz="7620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defTabSz="7620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7620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7620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7620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7620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nSpc>
                <a:spcPct val="90000"/>
              </a:lnSpc>
              <a:spcBef>
                <a:spcPct val="0"/>
              </a:spcBef>
              <a:buClrTx/>
              <a:buFontTx/>
              <a:buNone/>
              <a:defRPr/>
            </a:pPr>
            <a:r>
              <a:rPr lang="ru-RU" altLang="ru-RU" sz="2800" b="1" dirty="0">
                <a:solidFill>
                  <a:schemeClr val="accent3">
                    <a:lumMod val="75000"/>
                  </a:schemeClr>
                </a:solidFill>
                <a:latin typeface="Arial" panose="020B0604020202020204" pitchFamily="34" charset="0"/>
                <a:cs typeface="Arial" panose="020B0604020202020204" pitchFamily="34" charset="0"/>
              </a:rPr>
              <a:t>Способы расширения ассортимента:</a:t>
            </a:r>
          </a:p>
          <a:p>
            <a:pPr>
              <a:lnSpc>
                <a:spcPct val="90000"/>
              </a:lnSpc>
              <a:spcBef>
                <a:spcPct val="0"/>
              </a:spcBef>
              <a:buClrTx/>
              <a:buFontTx/>
              <a:buNone/>
              <a:defRPr/>
            </a:pPr>
            <a:endParaRPr lang="ru-RU" altLang="ru-RU" sz="2000" dirty="0">
              <a:solidFill>
                <a:schemeClr val="accent3">
                  <a:lumMod val="75000"/>
                </a:schemeClr>
              </a:solidFill>
              <a:latin typeface="Arial" panose="020B0604020202020204" pitchFamily="34" charset="0"/>
              <a:cs typeface="Arial" panose="020B0604020202020204" pitchFamily="34" charset="0"/>
            </a:endParaRPr>
          </a:p>
          <a:p>
            <a:pPr>
              <a:lnSpc>
                <a:spcPct val="90000"/>
              </a:lnSpc>
              <a:spcBef>
                <a:spcPct val="0"/>
              </a:spcBef>
              <a:buClrTx/>
              <a:buFontTx/>
              <a:buNone/>
              <a:defRPr/>
            </a:pPr>
            <a:endParaRPr lang="ru-RU" altLang="ru-RU" sz="2000" dirty="0">
              <a:solidFill>
                <a:schemeClr val="accent3">
                  <a:lumMod val="75000"/>
                </a:schemeClr>
              </a:solidFill>
              <a:latin typeface="Arial" panose="020B0604020202020204" pitchFamily="34" charset="0"/>
              <a:cs typeface="Arial" panose="020B0604020202020204" pitchFamily="34" charset="0"/>
            </a:endParaRPr>
          </a:p>
          <a:p>
            <a:pPr>
              <a:lnSpc>
                <a:spcPct val="90000"/>
              </a:lnSpc>
              <a:spcBef>
                <a:spcPct val="0"/>
              </a:spcBef>
              <a:buClrTx/>
              <a:buFontTx/>
              <a:buNone/>
              <a:defRPr/>
            </a:pPr>
            <a:endParaRPr lang="ru-RU" altLang="ru-RU" sz="2000" dirty="0">
              <a:solidFill>
                <a:schemeClr val="accent3">
                  <a:lumMod val="75000"/>
                </a:schemeClr>
              </a:solidFill>
              <a:latin typeface="Arial" panose="020B0604020202020204" pitchFamily="34" charset="0"/>
              <a:cs typeface="Arial" panose="020B0604020202020204" pitchFamily="34" charset="0"/>
            </a:endParaRPr>
          </a:p>
          <a:p>
            <a:pPr lvl="1">
              <a:lnSpc>
                <a:spcPct val="90000"/>
              </a:lnSpc>
              <a:spcBef>
                <a:spcPct val="0"/>
              </a:spcBef>
              <a:buClrTx/>
              <a:buFont typeface="Wingdings 3" pitchFamily="2" charset="2"/>
              <a:buNone/>
              <a:defRPr/>
            </a:pPr>
            <a:r>
              <a:rPr lang="ru-RU" altLang="ru-RU" sz="2000" u="sng" dirty="0">
                <a:solidFill>
                  <a:schemeClr val="accent3">
                    <a:lumMod val="75000"/>
                  </a:schemeClr>
                </a:solidFill>
                <a:latin typeface="Arial" panose="020B0604020202020204" pitchFamily="34" charset="0"/>
                <a:cs typeface="Arial" panose="020B0604020202020204" pitchFamily="34" charset="0"/>
              </a:rPr>
              <a:t>Обновление</a:t>
            </a:r>
            <a:r>
              <a:rPr lang="ru-RU" altLang="ru-RU" sz="2000" dirty="0">
                <a:solidFill>
                  <a:schemeClr val="accent3">
                    <a:lumMod val="75000"/>
                  </a:schemeClr>
                </a:solidFill>
                <a:latin typeface="Arial" panose="020B0604020202020204" pitchFamily="34" charset="0"/>
                <a:cs typeface="Arial" panose="020B0604020202020204" pitchFamily="34" charset="0"/>
              </a:rPr>
              <a:t> – разработка новых товаров для  заполнения брешей на рынке</a:t>
            </a:r>
          </a:p>
          <a:p>
            <a:pPr lvl="1">
              <a:lnSpc>
                <a:spcPct val="90000"/>
              </a:lnSpc>
              <a:spcBef>
                <a:spcPct val="0"/>
              </a:spcBef>
              <a:buClrTx/>
              <a:buFont typeface="Wingdings" pitchFamily="2" charset="2"/>
              <a:buNone/>
              <a:defRPr/>
            </a:pPr>
            <a:endParaRPr lang="ru-RU" altLang="ru-RU" sz="2000" dirty="0">
              <a:solidFill>
                <a:schemeClr val="accent3">
                  <a:lumMod val="75000"/>
                </a:schemeClr>
              </a:solidFill>
              <a:latin typeface="Arial" panose="020B0604020202020204" pitchFamily="34" charset="0"/>
              <a:cs typeface="Arial" panose="020B0604020202020204" pitchFamily="34" charset="0"/>
            </a:endParaRPr>
          </a:p>
          <a:p>
            <a:pPr lvl="1">
              <a:lnSpc>
                <a:spcPct val="90000"/>
              </a:lnSpc>
              <a:spcBef>
                <a:spcPct val="0"/>
              </a:spcBef>
              <a:buClrTx/>
              <a:buFont typeface="Wingdings 3" pitchFamily="2" charset="2"/>
              <a:buNone/>
              <a:defRPr/>
            </a:pPr>
            <a:r>
              <a:rPr lang="ru-RU" altLang="ru-RU" sz="2000" u="sng" dirty="0">
                <a:solidFill>
                  <a:schemeClr val="accent3">
                    <a:lumMod val="75000"/>
                  </a:schemeClr>
                </a:solidFill>
                <a:latin typeface="Arial" panose="020B0604020202020204" pitchFamily="34" charset="0"/>
                <a:cs typeface="Arial" panose="020B0604020202020204" pitchFamily="34" charset="0"/>
              </a:rPr>
              <a:t>Расширение</a:t>
            </a:r>
            <a:r>
              <a:rPr lang="ru-RU" altLang="ru-RU" sz="2000" dirty="0">
                <a:solidFill>
                  <a:schemeClr val="accent3">
                    <a:lumMod val="75000"/>
                  </a:schemeClr>
                </a:solidFill>
                <a:latin typeface="Arial" panose="020B0604020202020204" pitchFamily="34" charset="0"/>
                <a:cs typeface="Arial" panose="020B0604020202020204" pitchFamily="34" charset="0"/>
              </a:rPr>
              <a:t> – новая разновидность основного товара</a:t>
            </a:r>
          </a:p>
          <a:p>
            <a:pPr lvl="1">
              <a:lnSpc>
                <a:spcPct val="90000"/>
              </a:lnSpc>
              <a:spcBef>
                <a:spcPct val="0"/>
              </a:spcBef>
              <a:buClrTx/>
              <a:buFont typeface="Wingdings" pitchFamily="2" charset="2"/>
              <a:buNone/>
              <a:defRPr/>
            </a:pPr>
            <a:endParaRPr lang="ru-RU" altLang="ru-RU" sz="2000" dirty="0">
              <a:solidFill>
                <a:schemeClr val="accent3">
                  <a:lumMod val="75000"/>
                </a:schemeClr>
              </a:solidFill>
              <a:latin typeface="Arial" panose="020B0604020202020204" pitchFamily="34" charset="0"/>
              <a:cs typeface="Arial" panose="020B0604020202020204" pitchFamily="34" charset="0"/>
            </a:endParaRPr>
          </a:p>
          <a:p>
            <a:pPr lvl="1">
              <a:lnSpc>
                <a:spcPct val="90000"/>
              </a:lnSpc>
              <a:spcBef>
                <a:spcPct val="0"/>
              </a:spcBef>
              <a:buClrTx/>
              <a:buFont typeface="Wingdings 3" pitchFamily="2" charset="2"/>
              <a:buNone/>
              <a:defRPr/>
            </a:pPr>
            <a:r>
              <a:rPr lang="ru-RU" altLang="ru-RU" sz="2000" u="sng" dirty="0">
                <a:solidFill>
                  <a:schemeClr val="accent3">
                    <a:lumMod val="75000"/>
                  </a:schemeClr>
                </a:solidFill>
                <a:latin typeface="Arial" panose="020B0604020202020204" pitchFamily="34" charset="0"/>
                <a:cs typeface="Arial" panose="020B0604020202020204" pitchFamily="34" charset="0"/>
              </a:rPr>
              <a:t>Распространение  товарного знака </a:t>
            </a:r>
            <a:r>
              <a:rPr lang="ru-RU" altLang="ru-RU" sz="2000" dirty="0">
                <a:solidFill>
                  <a:schemeClr val="accent3">
                    <a:lumMod val="75000"/>
                  </a:schemeClr>
                </a:solidFill>
                <a:latin typeface="Arial" panose="020B0604020202020204" pitchFamily="34" charset="0"/>
                <a:cs typeface="Arial" panose="020B0604020202020204" pitchFamily="34" charset="0"/>
              </a:rPr>
              <a:t>–  присвоение имеющегося товарного знака новой группе товаров</a:t>
            </a:r>
          </a:p>
          <a:p>
            <a:pPr lvl="1">
              <a:lnSpc>
                <a:spcPct val="90000"/>
              </a:lnSpc>
              <a:spcBef>
                <a:spcPct val="0"/>
              </a:spcBef>
              <a:buClrTx/>
              <a:buFont typeface="Wingdings" pitchFamily="2" charset="2"/>
              <a:buChar char="q"/>
              <a:defRPr/>
            </a:pPr>
            <a:endParaRPr lang="ru-RU" altLang="ru-RU" sz="2000" dirty="0">
              <a:solidFill>
                <a:schemeClr val="accent3">
                  <a:lumMod val="75000"/>
                </a:schemeClr>
              </a:solidFill>
              <a:latin typeface="Arial" panose="020B0604020202020204" pitchFamily="34" charset="0"/>
              <a:cs typeface="Arial" panose="020B0604020202020204" pitchFamily="34" charset="0"/>
            </a:endParaRPr>
          </a:p>
          <a:p>
            <a:pPr lvl="1">
              <a:lnSpc>
                <a:spcPct val="90000"/>
              </a:lnSpc>
              <a:spcBef>
                <a:spcPct val="0"/>
              </a:spcBef>
              <a:buClrTx/>
              <a:buFont typeface="Wingdings 3" pitchFamily="2" charset="2"/>
              <a:buNone/>
              <a:defRPr/>
            </a:pPr>
            <a:r>
              <a:rPr lang="ru-RU" altLang="ru-RU" sz="2000" u="sng" dirty="0">
                <a:solidFill>
                  <a:schemeClr val="accent3">
                    <a:lumMod val="75000"/>
                  </a:schemeClr>
                </a:solidFill>
                <a:latin typeface="Arial" panose="020B0604020202020204" pitchFamily="34" charset="0"/>
                <a:cs typeface="Arial" panose="020B0604020202020204" pitchFamily="34" charset="0"/>
              </a:rPr>
              <a:t>Пополнение/развитие  ассортимента </a:t>
            </a:r>
            <a:r>
              <a:rPr lang="ru-RU" altLang="ru-RU" sz="2000" dirty="0">
                <a:solidFill>
                  <a:schemeClr val="accent3">
                    <a:lumMod val="75000"/>
                  </a:schemeClr>
                </a:solidFill>
                <a:latin typeface="Arial" panose="020B0604020202020204" pitchFamily="34" charset="0"/>
                <a:cs typeface="Arial" panose="020B0604020202020204" pitchFamily="34" charset="0"/>
              </a:rPr>
              <a:t>– добавление дорогих или дешевых товаров к существующему  ассортименту для привлечение новых сегментов покупателей	</a:t>
            </a:r>
            <a:endParaRPr lang="en-GB" altLang="ru-RU" sz="20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9742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3">
            <a:extLst>
              <a:ext uri="{FF2B5EF4-FFF2-40B4-BE49-F238E27FC236}">
                <a16:creationId xmlns:a16="http://schemas.microsoft.com/office/drawing/2014/main" id="{A07DE933-2EDD-684D-BEA4-F08DB8180BE9}"/>
              </a:ext>
            </a:extLst>
          </p:cNvPr>
          <p:cNvSpPr>
            <a:spLocks noChangeArrowheads="1"/>
          </p:cNvSpPr>
          <p:nvPr/>
        </p:nvSpPr>
        <p:spPr bwMode="auto">
          <a:xfrm>
            <a:off x="522288" y="1300163"/>
            <a:ext cx="1503362" cy="4892675"/>
          </a:xfrm>
          <a:prstGeom prst="rect">
            <a:avLst/>
          </a:prstGeom>
          <a:noFill/>
          <a:ln>
            <a:noFill/>
          </a:ln>
        </p:spPr>
        <p:txBody>
          <a:bodyPr>
            <a:spAutoFit/>
          </a:bodyPr>
          <a:lstStyle>
            <a:lvl1pPr defTabSz="7620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defTabSz="7620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7620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7620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7620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7620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7620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7620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7620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177800" indent="-177800">
              <a:spcBef>
                <a:spcPct val="0"/>
              </a:spcBef>
              <a:buClrTx/>
              <a:buFont typeface="Wingdings" panose="05000000000000000000" pitchFamily="2" charset="2"/>
              <a:buChar char="§"/>
              <a:defRPr/>
            </a:pPr>
            <a:r>
              <a:rPr lang="en-US" altLang="ru-RU" sz="1200" dirty="0">
                <a:solidFill>
                  <a:schemeClr val="tx1"/>
                </a:solidFill>
                <a:latin typeface="+mn-lt"/>
              </a:rPr>
              <a:t>Schoeller</a:t>
            </a:r>
            <a:r>
              <a:rPr lang="ru-RU" altLang="ru-RU" sz="1200" dirty="0">
                <a:solidFill>
                  <a:schemeClr val="tx1"/>
                </a:solidFill>
                <a:latin typeface="+mn-lt"/>
              </a:rPr>
              <a:t> </a:t>
            </a:r>
            <a:r>
              <a:rPr lang="en-US" altLang="ru-RU" sz="1200" dirty="0">
                <a:solidFill>
                  <a:schemeClr val="tx1"/>
                </a:solidFill>
                <a:latin typeface="+mn-lt"/>
              </a:rPr>
              <a:t>Arca Systems</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Valio</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EuroAsia Art</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Ruukki</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Doka</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Grand Vision</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Philips</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Komatsu</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KSB</a:t>
            </a:r>
            <a:r>
              <a:rPr lang="ru-RU" altLang="ru-RU" sz="1200" dirty="0">
                <a:solidFill>
                  <a:schemeClr val="tx1"/>
                </a:solidFill>
                <a:latin typeface="+mn-lt"/>
              </a:rPr>
              <a:t> </a:t>
            </a:r>
            <a:r>
              <a:rPr lang="en-US" altLang="ru-RU" sz="1200" dirty="0">
                <a:solidFill>
                  <a:schemeClr val="tx1"/>
                </a:solidFill>
                <a:latin typeface="+mn-lt"/>
              </a:rPr>
              <a:t>Bic</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SoundLine</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BASF</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Nokia</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Onninen</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Sumeko</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Red Bull</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Thorn Lighting</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Seco Tools</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Lindstrom</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Cisco</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Zeppelin</a:t>
            </a:r>
            <a:endParaRPr lang="ru-RU" altLang="ru-RU" sz="1200" dirty="0">
              <a:solidFill>
                <a:schemeClr val="tx1"/>
              </a:solidFill>
              <a:latin typeface="+mn-lt"/>
            </a:endParaRPr>
          </a:p>
          <a:p>
            <a:pPr marL="177800" indent="-177800" algn="just">
              <a:spcBef>
                <a:spcPct val="0"/>
              </a:spcBef>
              <a:buClrTx/>
              <a:buFont typeface="Wingdings" panose="05000000000000000000" pitchFamily="2" charset="2"/>
              <a:buChar char="§"/>
              <a:defRPr/>
            </a:pPr>
            <a:r>
              <a:rPr lang="en-US" altLang="ru-RU" sz="1200" dirty="0">
                <a:solidFill>
                  <a:schemeClr val="tx1"/>
                </a:solidFill>
                <a:latin typeface="+mn-lt"/>
              </a:rPr>
              <a:t>LG</a:t>
            </a:r>
            <a:endParaRPr lang="ru-RU" altLang="ru-RU" sz="1200" dirty="0">
              <a:solidFill>
                <a:schemeClr val="tx1"/>
              </a:solidFill>
              <a:latin typeface="+mn-lt"/>
            </a:endParaRPr>
          </a:p>
          <a:p>
            <a:pPr marL="182563" indent="-182563" defTabSz="914400">
              <a:spcBef>
                <a:spcPts val="0"/>
              </a:spcBef>
              <a:buClrTx/>
              <a:buFont typeface="Wingdings" panose="05000000000000000000" pitchFamily="2" charset="2"/>
              <a:buChar char="§"/>
              <a:defRPr/>
            </a:pPr>
            <a:r>
              <a:rPr lang="en-US" altLang="ru-RU" sz="1200" dirty="0">
                <a:solidFill>
                  <a:schemeClr val="tx1"/>
                </a:solidFill>
                <a:latin typeface="+mn-lt"/>
              </a:rPr>
              <a:t>IpsenWalter</a:t>
            </a:r>
            <a:endParaRPr lang="ru-RU" altLang="ru-RU" sz="1200" dirty="0">
              <a:solidFill>
                <a:schemeClr val="tx1"/>
              </a:solidFill>
              <a:latin typeface="+mn-lt"/>
            </a:endParaRPr>
          </a:p>
          <a:p>
            <a:pPr marL="182563" indent="-182563" defTabSz="914400">
              <a:spcBef>
                <a:spcPts val="0"/>
              </a:spcBef>
              <a:buClrTx/>
              <a:buFont typeface="Wingdings" panose="05000000000000000000" pitchFamily="2" charset="2"/>
              <a:buChar char="§"/>
              <a:defRPr/>
            </a:pPr>
            <a:r>
              <a:rPr lang="en-US" altLang="ru-RU" sz="1200" dirty="0">
                <a:solidFill>
                  <a:schemeClr val="tx1"/>
                </a:solidFill>
                <a:latin typeface="+mn-lt"/>
              </a:rPr>
              <a:t>UCB</a:t>
            </a:r>
            <a:endParaRPr lang="ru-RU" altLang="ru-RU" sz="1200" dirty="0">
              <a:solidFill>
                <a:schemeClr val="tx1"/>
              </a:solidFill>
              <a:latin typeface="+mn-lt"/>
            </a:endParaRPr>
          </a:p>
          <a:p>
            <a:pPr marL="182563" indent="-182563" defTabSz="914400">
              <a:spcBef>
                <a:spcPts val="0"/>
              </a:spcBef>
              <a:buClrTx/>
              <a:buFont typeface="Wingdings" panose="05000000000000000000" pitchFamily="2" charset="2"/>
              <a:buChar char="§"/>
              <a:defRPr/>
            </a:pPr>
            <a:r>
              <a:rPr lang="en-US" altLang="ru-RU" sz="1200" dirty="0">
                <a:solidFill>
                  <a:schemeClr val="tx1"/>
                </a:solidFill>
                <a:latin typeface="+mn-lt"/>
              </a:rPr>
              <a:t>Rockwool</a:t>
            </a:r>
            <a:endParaRPr lang="ru-RU" altLang="ru-RU" sz="1200" dirty="0">
              <a:solidFill>
                <a:schemeClr val="tx1"/>
              </a:solidFill>
              <a:latin typeface="+mn-lt"/>
            </a:endParaRPr>
          </a:p>
          <a:p>
            <a:pPr marL="182563" indent="-182563" defTabSz="914400">
              <a:spcBef>
                <a:spcPts val="0"/>
              </a:spcBef>
              <a:buClrTx/>
              <a:buFont typeface="Wingdings" panose="05000000000000000000" pitchFamily="2" charset="2"/>
              <a:buChar char="§"/>
              <a:defRPr/>
            </a:pPr>
            <a:r>
              <a:rPr lang="en-US" altLang="ru-RU" sz="1200" dirty="0">
                <a:solidFill>
                  <a:schemeClr val="tx1"/>
                </a:solidFill>
                <a:latin typeface="+mn-lt"/>
              </a:rPr>
              <a:t>AND</a:t>
            </a:r>
            <a:endParaRPr lang="ru-RU" altLang="ru-RU" sz="1200" dirty="0">
              <a:solidFill>
                <a:schemeClr val="tx1"/>
              </a:solidFill>
              <a:latin typeface="+mn-lt"/>
            </a:endParaRPr>
          </a:p>
        </p:txBody>
      </p:sp>
      <p:sp>
        <p:nvSpPr>
          <p:cNvPr id="30722" name="Прямоугольник 5">
            <a:extLst>
              <a:ext uri="{FF2B5EF4-FFF2-40B4-BE49-F238E27FC236}">
                <a16:creationId xmlns:a16="http://schemas.microsoft.com/office/drawing/2014/main" id="{D14FEE83-9433-4143-B692-621106F463B3}"/>
              </a:ext>
            </a:extLst>
          </p:cNvPr>
          <p:cNvSpPr>
            <a:spLocks noChangeArrowheads="1"/>
          </p:cNvSpPr>
          <p:nvPr/>
        </p:nvSpPr>
        <p:spPr bwMode="auto">
          <a:xfrm>
            <a:off x="2054225" y="1300163"/>
            <a:ext cx="16541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pPr>
              <a:buFont typeface="Wingdings" pitchFamily="2" charset="2"/>
              <a:buChar char="§"/>
            </a:pPr>
            <a:r>
              <a:rPr lang="en-US" altLang="ru-RU" sz="1200"/>
              <a:t>Valeo</a:t>
            </a:r>
            <a:endParaRPr lang="ru-RU" altLang="ru-RU" sz="1200"/>
          </a:p>
          <a:p>
            <a:pPr>
              <a:buFont typeface="Wingdings" pitchFamily="2" charset="2"/>
              <a:buChar char="§"/>
            </a:pPr>
            <a:r>
              <a:rPr lang="en-US" altLang="ru-RU" sz="1200"/>
              <a:t>Trelleborg</a:t>
            </a:r>
            <a:endParaRPr lang="ru-RU" altLang="ru-RU" sz="1200"/>
          </a:p>
          <a:p>
            <a:pPr>
              <a:buFont typeface="Wingdings" pitchFamily="2" charset="2"/>
              <a:buChar char="§"/>
            </a:pPr>
            <a:r>
              <a:rPr lang="en-US" altLang="ru-RU" sz="1200"/>
              <a:t>Olympus</a:t>
            </a:r>
            <a:endParaRPr lang="ru-RU" altLang="ru-RU" sz="1200"/>
          </a:p>
          <a:p>
            <a:pPr>
              <a:buFont typeface="Wingdings" pitchFamily="2" charset="2"/>
              <a:buChar char="§"/>
            </a:pPr>
            <a:r>
              <a:rPr lang="en-US" altLang="ru-RU" sz="1200"/>
              <a:t>Konica Minolta</a:t>
            </a:r>
            <a:endParaRPr lang="ru-RU" altLang="ru-RU" sz="1200"/>
          </a:p>
          <a:p>
            <a:pPr>
              <a:buFont typeface="Wingdings" pitchFamily="2" charset="2"/>
              <a:buChar char="§"/>
            </a:pPr>
            <a:r>
              <a:rPr lang="en-US" altLang="ru-RU" sz="1200"/>
              <a:t>Europart</a:t>
            </a:r>
            <a:endParaRPr lang="ru-RU" altLang="ru-RU" sz="1200"/>
          </a:p>
          <a:p>
            <a:pPr>
              <a:buFont typeface="Wingdings" pitchFamily="2" charset="2"/>
              <a:buChar char="§"/>
            </a:pPr>
            <a:r>
              <a:rPr lang="en-US" altLang="ru-RU" sz="1200"/>
              <a:t>SEB Groupe</a:t>
            </a:r>
            <a:endParaRPr lang="ru-RU" altLang="ru-RU" sz="1200"/>
          </a:p>
          <a:p>
            <a:pPr>
              <a:buFont typeface="Wingdings" pitchFamily="2" charset="2"/>
              <a:buChar char="§"/>
            </a:pPr>
            <a:r>
              <a:rPr lang="en-US" altLang="ru-RU" sz="1200"/>
              <a:t>Fagerhult</a:t>
            </a:r>
            <a:endParaRPr lang="ru-RU" altLang="ru-RU" sz="1200"/>
          </a:p>
          <a:p>
            <a:pPr>
              <a:buFont typeface="Wingdings" pitchFamily="2" charset="2"/>
              <a:buChar char="§"/>
            </a:pPr>
            <a:r>
              <a:rPr lang="ru-RU" altLang="ru-RU" sz="1200"/>
              <a:t>Инагро</a:t>
            </a:r>
          </a:p>
          <a:p>
            <a:pPr>
              <a:buFont typeface="Wingdings" pitchFamily="2" charset="2"/>
              <a:buChar char="§"/>
            </a:pPr>
            <a:r>
              <a:rPr lang="en-US" altLang="ru-RU" sz="1200"/>
              <a:t>Saint Gobain</a:t>
            </a:r>
            <a:endParaRPr lang="ru-RU" altLang="ru-RU" sz="1200"/>
          </a:p>
          <a:p>
            <a:pPr>
              <a:buFont typeface="Wingdings" pitchFamily="2" charset="2"/>
              <a:buChar char="§"/>
            </a:pPr>
            <a:r>
              <a:rPr lang="en-US" altLang="ru-RU" sz="1200"/>
              <a:t>Atlas Copco</a:t>
            </a:r>
            <a:endParaRPr lang="ru-RU" altLang="ru-RU" sz="1200"/>
          </a:p>
          <a:p>
            <a:pPr>
              <a:buFont typeface="Wingdings" pitchFamily="2" charset="2"/>
              <a:buChar char="§"/>
            </a:pPr>
            <a:r>
              <a:rPr lang="en-US" altLang="ru-RU" sz="1200"/>
              <a:t>Paul Hartmann</a:t>
            </a:r>
            <a:endParaRPr lang="ru-RU" altLang="ru-RU" sz="1200"/>
          </a:p>
          <a:p>
            <a:pPr>
              <a:buFont typeface="Wingdings" pitchFamily="2" charset="2"/>
              <a:buChar char="§"/>
            </a:pPr>
            <a:r>
              <a:rPr lang="en-US" altLang="ru-RU" sz="1200"/>
              <a:t>Hoffmann</a:t>
            </a:r>
            <a:endParaRPr lang="ru-RU" altLang="ru-RU" sz="1200"/>
          </a:p>
          <a:p>
            <a:pPr>
              <a:buFont typeface="Wingdings" pitchFamily="2" charset="2"/>
              <a:buChar char="§"/>
            </a:pPr>
            <a:r>
              <a:rPr lang="en-US" altLang="ru-RU" sz="1200"/>
              <a:t>Smith &amp; Nephew</a:t>
            </a:r>
            <a:endParaRPr lang="ru-RU" altLang="ru-RU" sz="1200"/>
          </a:p>
          <a:p>
            <a:pPr>
              <a:buFont typeface="Wingdings" pitchFamily="2" charset="2"/>
              <a:buChar char="§"/>
            </a:pPr>
            <a:r>
              <a:rPr lang="en-US" altLang="ru-RU" sz="1200"/>
              <a:t>Syngenta</a:t>
            </a:r>
            <a:endParaRPr lang="ru-RU" altLang="ru-RU" sz="1200"/>
          </a:p>
          <a:p>
            <a:pPr>
              <a:buFont typeface="Wingdings" pitchFamily="2" charset="2"/>
              <a:buChar char="§"/>
            </a:pPr>
            <a:r>
              <a:rPr lang="en-US" altLang="ru-RU" sz="1200"/>
              <a:t>Sanitec</a:t>
            </a:r>
            <a:endParaRPr lang="ru-RU" altLang="ru-RU" sz="1200"/>
          </a:p>
          <a:p>
            <a:pPr>
              <a:buFont typeface="Wingdings" pitchFamily="2" charset="2"/>
              <a:buChar char="§"/>
            </a:pPr>
            <a:r>
              <a:rPr lang="en-US" altLang="ru-RU" sz="1200"/>
              <a:t>LeCafe</a:t>
            </a:r>
            <a:endParaRPr lang="ru-RU" altLang="ru-RU" sz="1200"/>
          </a:p>
          <a:p>
            <a:pPr>
              <a:buFont typeface="Wingdings" pitchFamily="2" charset="2"/>
              <a:buChar char="§"/>
            </a:pPr>
            <a:r>
              <a:rPr lang="en-US" altLang="ru-RU" sz="1200"/>
              <a:t>TNT Rehau</a:t>
            </a:r>
            <a:endParaRPr lang="ru-RU" altLang="ru-RU" sz="1200"/>
          </a:p>
          <a:p>
            <a:pPr>
              <a:buFont typeface="Wingdings" pitchFamily="2" charset="2"/>
              <a:buChar char="§"/>
            </a:pPr>
            <a:r>
              <a:rPr lang="en-US" altLang="ru-RU" sz="1200"/>
              <a:t>Samsung</a:t>
            </a:r>
            <a:endParaRPr lang="ru-RU" altLang="ru-RU" sz="1200"/>
          </a:p>
          <a:p>
            <a:pPr>
              <a:buFont typeface="Wingdings" pitchFamily="2" charset="2"/>
              <a:buChar char="§"/>
            </a:pPr>
            <a:r>
              <a:rPr lang="en-US" altLang="ru-RU" sz="1200"/>
              <a:t>Canon</a:t>
            </a:r>
            <a:endParaRPr lang="ru-RU" altLang="ru-RU" sz="1200"/>
          </a:p>
          <a:p>
            <a:pPr>
              <a:buFont typeface="Wingdings" pitchFamily="2" charset="2"/>
              <a:buChar char="§"/>
            </a:pPr>
            <a:r>
              <a:rPr lang="en-US" altLang="ru-RU" sz="1200"/>
              <a:t>Husqvarna</a:t>
            </a:r>
            <a:endParaRPr lang="ru-RU" altLang="ru-RU" sz="1200"/>
          </a:p>
          <a:p>
            <a:pPr>
              <a:buFont typeface="Wingdings" pitchFamily="2" charset="2"/>
              <a:buChar char="§"/>
            </a:pPr>
            <a:r>
              <a:rPr lang="en-US" altLang="ru-RU" sz="1200"/>
              <a:t>Johnson &amp; Johnson</a:t>
            </a:r>
            <a:endParaRPr lang="ru-RU" altLang="ru-RU" sz="1200"/>
          </a:p>
          <a:p>
            <a:pPr>
              <a:buFont typeface="Wingdings" pitchFamily="2" charset="2"/>
              <a:buChar char="§"/>
            </a:pPr>
            <a:r>
              <a:rPr lang="en-US" altLang="ru-RU" sz="1200"/>
              <a:t>Tarkett</a:t>
            </a:r>
            <a:endParaRPr lang="ru-RU" altLang="ru-RU" sz="1200"/>
          </a:p>
          <a:p>
            <a:pPr>
              <a:buFont typeface="Wingdings" pitchFamily="2" charset="2"/>
              <a:buChar char="§"/>
            </a:pPr>
            <a:r>
              <a:rPr lang="en-US" altLang="ru-RU" sz="1200"/>
              <a:t> Sigma Aldrich</a:t>
            </a:r>
            <a:endParaRPr lang="ru-RU" altLang="ru-RU" sz="1200"/>
          </a:p>
          <a:p>
            <a:pPr>
              <a:buFont typeface="Wingdings" pitchFamily="2" charset="2"/>
              <a:buChar char="§"/>
            </a:pPr>
            <a:r>
              <a:rPr lang="en-US" altLang="ru-RU" sz="1200"/>
              <a:t> Schneider Electric</a:t>
            </a:r>
            <a:endParaRPr lang="ru-RU" altLang="ru-RU" sz="1200"/>
          </a:p>
          <a:p>
            <a:pPr>
              <a:buFont typeface="Wingdings" pitchFamily="2" charset="2"/>
              <a:buChar char="§"/>
            </a:pPr>
            <a:r>
              <a:rPr lang="en-US" altLang="ru-RU" sz="1200"/>
              <a:t> BD</a:t>
            </a:r>
            <a:endParaRPr lang="ru-RU" altLang="ru-RU" sz="1200"/>
          </a:p>
          <a:p>
            <a:pPr>
              <a:buFont typeface="Wingdings" pitchFamily="2" charset="2"/>
              <a:buChar char="§"/>
            </a:pPr>
            <a:r>
              <a:rPr lang="en-US" altLang="ru-RU" sz="1200"/>
              <a:t> Medtech Implant</a:t>
            </a:r>
          </a:p>
        </p:txBody>
      </p:sp>
      <p:sp>
        <p:nvSpPr>
          <p:cNvPr id="7" name="Прямоугольник 6">
            <a:extLst>
              <a:ext uri="{FF2B5EF4-FFF2-40B4-BE49-F238E27FC236}">
                <a16:creationId xmlns:a16="http://schemas.microsoft.com/office/drawing/2014/main" id="{EF4FEDC0-3995-9046-BE46-38A41DB4A09F}"/>
              </a:ext>
            </a:extLst>
          </p:cNvPr>
          <p:cNvSpPr/>
          <p:nvPr/>
        </p:nvSpPr>
        <p:spPr>
          <a:xfrm>
            <a:off x="3736975" y="1300163"/>
            <a:ext cx="1655763" cy="5078412"/>
          </a:xfrm>
          <a:prstGeom prst="rect">
            <a:avLst/>
          </a:prstGeom>
        </p:spPr>
        <p:txBody>
          <a:bodyPr>
            <a:spAutoFit/>
          </a:bodyPr>
          <a:lstStyle/>
          <a:p>
            <a:pPr marL="182563" indent="-182563">
              <a:buFont typeface="Wingdings" panose="05000000000000000000" pitchFamily="2" charset="2"/>
              <a:buChar char="§"/>
              <a:defRPr/>
            </a:pPr>
            <a:r>
              <a:rPr lang="en-US" altLang="ru-RU" sz="1200" dirty="0"/>
              <a:t>TTK</a:t>
            </a:r>
            <a:endParaRPr lang="ru-RU" altLang="ru-RU" sz="1200" dirty="0"/>
          </a:p>
          <a:p>
            <a:pPr marL="182563" indent="-182563">
              <a:buFont typeface="Wingdings" panose="05000000000000000000" pitchFamily="2" charset="2"/>
              <a:buChar char="§"/>
              <a:defRPr/>
            </a:pPr>
            <a:r>
              <a:rPr lang="en-US" altLang="ru-RU" sz="1200" dirty="0"/>
              <a:t>Arla</a:t>
            </a:r>
            <a:r>
              <a:rPr lang="ru-RU" altLang="ru-RU" sz="1200" dirty="0"/>
              <a:t> </a:t>
            </a:r>
            <a:r>
              <a:rPr lang="en-US" altLang="ru-RU" sz="1200" dirty="0"/>
              <a:t>Foods</a:t>
            </a:r>
            <a:r>
              <a:rPr lang="ru-RU" altLang="ru-RU" sz="1200" dirty="0"/>
              <a:t> </a:t>
            </a:r>
            <a:r>
              <a:rPr lang="en-US" altLang="ru-RU" sz="1200" dirty="0"/>
              <a:t>Artis</a:t>
            </a:r>
            <a:endParaRPr lang="ru-RU" altLang="ru-RU" sz="1200" dirty="0"/>
          </a:p>
          <a:p>
            <a:pPr marL="182563" indent="-182563">
              <a:buFont typeface="Wingdings" panose="05000000000000000000" pitchFamily="2" charset="2"/>
              <a:buChar char="§"/>
              <a:defRPr/>
            </a:pPr>
            <a:r>
              <a:rPr lang="en-US" altLang="ru-RU" sz="1200" dirty="0"/>
              <a:t>Roche</a:t>
            </a:r>
            <a:endParaRPr lang="ru-RU" altLang="ru-RU" sz="1200" dirty="0"/>
          </a:p>
          <a:p>
            <a:pPr marL="182563" indent="-182563">
              <a:buFont typeface="Wingdings" panose="05000000000000000000" pitchFamily="2" charset="2"/>
              <a:buChar char="§"/>
              <a:defRPr/>
            </a:pPr>
            <a:r>
              <a:rPr lang="en-US" altLang="ru-RU" sz="1200" dirty="0"/>
              <a:t>Bayer</a:t>
            </a:r>
            <a:endParaRPr lang="ru-RU" altLang="ru-RU" sz="1200" dirty="0"/>
          </a:p>
          <a:p>
            <a:pPr marL="182563" indent="-182563">
              <a:buFont typeface="Wingdings" panose="05000000000000000000" pitchFamily="2" charset="2"/>
              <a:buChar char="§"/>
              <a:defRPr/>
            </a:pPr>
            <a:r>
              <a:rPr lang="en-US" altLang="ru-RU" sz="1200" dirty="0"/>
              <a:t>Kiilto</a:t>
            </a:r>
            <a:endParaRPr lang="ru-RU" altLang="ru-RU" sz="1200" dirty="0"/>
          </a:p>
          <a:p>
            <a:pPr marL="182563" indent="-182563">
              <a:buFont typeface="Wingdings" panose="05000000000000000000" pitchFamily="2" charset="2"/>
              <a:buChar char="§"/>
              <a:defRPr/>
            </a:pPr>
            <a:r>
              <a:rPr lang="en-US" altLang="ru-RU" sz="1200" dirty="0"/>
              <a:t>Merz</a:t>
            </a:r>
            <a:endParaRPr lang="ru-RU" altLang="ru-RU" sz="1200" dirty="0"/>
          </a:p>
          <a:p>
            <a:pPr marL="182563" indent="-182563">
              <a:buFont typeface="Wingdings" panose="05000000000000000000" pitchFamily="2" charset="2"/>
              <a:buChar char="§"/>
              <a:defRPr/>
            </a:pPr>
            <a:r>
              <a:rPr lang="en-US" altLang="ru-RU" sz="1200" dirty="0"/>
              <a:t>Teva</a:t>
            </a:r>
            <a:endParaRPr lang="ru-RU" altLang="ru-RU" sz="1200" dirty="0"/>
          </a:p>
          <a:p>
            <a:pPr marL="182563" indent="-182563">
              <a:buFont typeface="Wingdings" panose="05000000000000000000" pitchFamily="2" charset="2"/>
              <a:buChar char="§"/>
              <a:defRPr/>
            </a:pPr>
            <a:r>
              <a:rPr lang="en-US" altLang="ru-RU" sz="1200" dirty="0"/>
              <a:t>Nutricia</a:t>
            </a:r>
            <a:endParaRPr lang="ru-RU" altLang="ru-RU" sz="1200" dirty="0"/>
          </a:p>
          <a:p>
            <a:pPr marL="182563" indent="-182563">
              <a:buFont typeface="Wingdings" panose="05000000000000000000" pitchFamily="2" charset="2"/>
              <a:buChar char="§"/>
              <a:defRPr/>
            </a:pPr>
            <a:r>
              <a:rPr lang="en-US" altLang="ru-RU" sz="1200" dirty="0"/>
              <a:t>Egis</a:t>
            </a:r>
            <a:endParaRPr lang="ru-RU" altLang="ru-RU" sz="1200" dirty="0"/>
          </a:p>
          <a:p>
            <a:pPr marL="182563" indent="-182563">
              <a:buFont typeface="Wingdings" panose="05000000000000000000" pitchFamily="2" charset="2"/>
              <a:buChar char="§"/>
              <a:defRPr/>
            </a:pPr>
            <a:r>
              <a:rPr lang="en-US" altLang="ru-RU" sz="1200" dirty="0"/>
              <a:t>Valenta</a:t>
            </a:r>
            <a:endParaRPr lang="ru-RU" altLang="ru-RU" sz="1200" dirty="0"/>
          </a:p>
          <a:p>
            <a:pPr marL="182563" indent="-182563">
              <a:buFont typeface="Wingdings" panose="05000000000000000000" pitchFamily="2" charset="2"/>
              <a:buChar char="§"/>
              <a:defRPr/>
            </a:pPr>
            <a:r>
              <a:rPr lang="en-US" altLang="ru-RU" sz="1200" dirty="0"/>
              <a:t>MSD</a:t>
            </a:r>
            <a:endParaRPr lang="ru-RU" altLang="ru-RU" sz="1200" dirty="0"/>
          </a:p>
          <a:p>
            <a:pPr marL="182563" indent="-182563">
              <a:buFont typeface="Wingdings" panose="05000000000000000000" pitchFamily="2" charset="2"/>
              <a:buChar char="§"/>
              <a:defRPr/>
            </a:pPr>
            <a:r>
              <a:rPr lang="en-US" altLang="ru-RU" sz="1200" dirty="0"/>
              <a:t>Renault</a:t>
            </a:r>
            <a:endParaRPr lang="ru-RU" altLang="ru-RU" sz="1200" dirty="0"/>
          </a:p>
          <a:p>
            <a:pPr marL="182563" indent="-182563">
              <a:buFont typeface="Wingdings" panose="05000000000000000000" pitchFamily="2" charset="2"/>
              <a:buChar char="§"/>
              <a:defRPr/>
            </a:pPr>
            <a:r>
              <a:rPr lang="en-US" altLang="ru-RU" sz="1200" dirty="0"/>
              <a:t>Osram</a:t>
            </a:r>
            <a:endParaRPr lang="ru-RU" altLang="ru-RU" sz="1200" dirty="0"/>
          </a:p>
          <a:p>
            <a:pPr marL="182563" indent="-182563">
              <a:buFont typeface="Wingdings" panose="05000000000000000000" pitchFamily="2" charset="2"/>
              <a:buChar char="§"/>
              <a:defRPr/>
            </a:pPr>
            <a:r>
              <a:rPr lang="en-US" altLang="ru-RU" sz="1200" dirty="0"/>
              <a:t>Grand </a:t>
            </a:r>
            <a:endParaRPr lang="ru-RU" altLang="ru-RU" sz="1200" dirty="0"/>
          </a:p>
          <a:p>
            <a:pPr marL="182563" indent="-182563">
              <a:buFont typeface="Wingdings" panose="05000000000000000000" pitchFamily="2" charset="2"/>
              <a:buChar char="§"/>
              <a:defRPr/>
            </a:pPr>
            <a:r>
              <a:rPr lang="en-US" altLang="ru-RU" sz="1200" dirty="0"/>
              <a:t>Vision</a:t>
            </a:r>
            <a:endParaRPr lang="ru-RU" altLang="ru-RU" sz="1200" dirty="0"/>
          </a:p>
          <a:p>
            <a:pPr marL="182563" indent="-182563">
              <a:buFont typeface="Wingdings" panose="05000000000000000000" pitchFamily="2" charset="2"/>
              <a:buChar char="§"/>
              <a:defRPr/>
            </a:pPr>
            <a:r>
              <a:rPr lang="en-US" altLang="ru-RU" sz="1200" dirty="0"/>
              <a:t>Atol</a:t>
            </a:r>
            <a:endParaRPr lang="ru-RU" altLang="ru-RU" sz="1200" dirty="0"/>
          </a:p>
          <a:p>
            <a:pPr marL="182563" indent="-182563">
              <a:buFont typeface="Wingdings" panose="05000000000000000000" pitchFamily="2" charset="2"/>
              <a:buChar char="§"/>
              <a:defRPr/>
            </a:pPr>
            <a:r>
              <a:rPr lang="en-US" altLang="ru-RU" sz="1200" dirty="0"/>
              <a:t>Electrolux</a:t>
            </a:r>
            <a:endParaRPr lang="ru-RU" altLang="ru-RU" sz="1200" dirty="0"/>
          </a:p>
          <a:p>
            <a:pPr marL="182563" indent="-182563">
              <a:buFont typeface="Wingdings" panose="05000000000000000000" pitchFamily="2" charset="2"/>
              <a:buChar char="§"/>
              <a:defRPr/>
            </a:pPr>
            <a:r>
              <a:rPr lang="en-US" altLang="ru-RU" sz="1200" dirty="0"/>
              <a:t>Rolf</a:t>
            </a:r>
            <a:endParaRPr lang="ru-RU" altLang="ru-RU" sz="1200" dirty="0"/>
          </a:p>
          <a:p>
            <a:pPr marL="182563" indent="-182563">
              <a:buFont typeface="Wingdings" panose="05000000000000000000" pitchFamily="2" charset="2"/>
              <a:buChar char="§"/>
              <a:defRPr/>
            </a:pPr>
            <a:r>
              <a:rPr lang="en-US" altLang="ru-RU" sz="1200" dirty="0"/>
              <a:t>Perfetti Van Melle</a:t>
            </a:r>
            <a:endParaRPr lang="ru-RU" altLang="ru-RU" sz="1200" dirty="0"/>
          </a:p>
          <a:p>
            <a:pPr marL="182563" indent="-182563">
              <a:buFont typeface="Wingdings" panose="05000000000000000000" pitchFamily="2" charset="2"/>
              <a:buChar char="§"/>
              <a:defRPr/>
            </a:pPr>
            <a:r>
              <a:rPr lang="en-US" altLang="ru-RU" sz="1200" dirty="0"/>
              <a:t>H plus H</a:t>
            </a:r>
            <a:endParaRPr lang="ru-RU" altLang="ru-RU" sz="1200" dirty="0"/>
          </a:p>
          <a:p>
            <a:pPr marL="182563" indent="-182563">
              <a:buFont typeface="Wingdings" panose="05000000000000000000" pitchFamily="2" charset="2"/>
              <a:buChar char="§"/>
              <a:defRPr/>
            </a:pPr>
            <a:r>
              <a:rPr lang="en-US" altLang="ru-RU" sz="1200" dirty="0"/>
              <a:t>Wurth</a:t>
            </a:r>
            <a:endParaRPr lang="ru-RU" altLang="ru-RU" sz="1200" dirty="0"/>
          </a:p>
          <a:p>
            <a:pPr marL="182563" indent="-182563">
              <a:buFont typeface="Wingdings" panose="05000000000000000000" pitchFamily="2" charset="2"/>
              <a:buChar char="§"/>
              <a:defRPr/>
            </a:pPr>
            <a:r>
              <a:rPr lang="en-US" altLang="ru-RU" sz="1200" dirty="0"/>
              <a:t>Linde group</a:t>
            </a:r>
            <a:endParaRPr lang="ru-RU" altLang="ru-RU" sz="1200" dirty="0"/>
          </a:p>
          <a:p>
            <a:pPr marL="182563" indent="-182563">
              <a:buFont typeface="Wingdings" panose="05000000000000000000" pitchFamily="2" charset="2"/>
              <a:buChar char="§"/>
              <a:defRPr/>
            </a:pPr>
            <a:r>
              <a:rPr lang="en-US" altLang="ru-RU" sz="1200" dirty="0"/>
              <a:t>Wipak</a:t>
            </a:r>
            <a:endParaRPr lang="ru-RU" altLang="ru-RU" sz="1200" dirty="0"/>
          </a:p>
          <a:p>
            <a:pPr marL="182563" indent="-182563">
              <a:buFont typeface="Wingdings" panose="05000000000000000000" pitchFamily="2" charset="2"/>
              <a:buChar char="§"/>
              <a:defRPr/>
            </a:pPr>
            <a:r>
              <a:rPr lang="en-US" altLang="ru-RU" sz="1200" dirty="0"/>
              <a:t>GA.MA</a:t>
            </a:r>
            <a:endParaRPr lang="ru-RU" altLang="ru-RU" sz="1200" dirty="0"/>
          </a:p>
          <a:p>
            <a:pPr marL="182563" indent="-182563">
              <a:buFont typeface="Wingdings" panose="05000000000000000000" pitchFamily="2" charset="2"/>
              <a:buChar char="§"/>
              <a:defRPr/>
            </a:pPr>
            <a:r>
              <a:rPr lang="en-US" altLang="ru-RU" sz="1200" dirty="0"/>
              <a:t>Sartorius</a:t>
            </a:r>
            <a:endParaRPr lang="ru-RU" altLang="ru-RU" sz="1200" dirty="0"/>
          </a:p>
          <a:p>
            <a:pPr marL="182563" indent="-182563">
              <a:buFont typeface="Wingdings" panose="05000000000000000000" pitchFamily="2" charset="2"/>
              <a:buChar char="§"/>
              <a:defRPr/>
            </a:pPr>
            <a:r>
              <a:rPr lang="ru-RU" altLang="ru-RU" sz="1200" dirty="0"/>
              <a:t>Сартогосм</a:t>
            </a:r>
          </a:p>
          <a:p>
            <a:pPr>
              <a:defRPr/>
            </a:pPr>
            <a:endParaRPr lang="ru-RU" altLang="ru-RU" sz="1200" dirty="0"/>
          </a:p>
        </p:txBody>
      </p:sp>
      <p:sp>
        <p:nvSpPr>
          <p:cNvPr id="8" name="Прямоугольник 7">
            <a:extLst>
              <a:ext uri="{FF2B5EF4-FFF2-40B4-BE49-F238E27FC236}">
                <a16:creationId xmlns:a16="http://schemas.microsoft.com/office/drawing/2014/main" id="{2C9735CF-228D-C44A-B7F3-BA095FD3C06D}"/>
              </a:ext>
            </a:extLst>
          </p:cNvPr>
          <p:cNvSpPr/>
          <p:nvPr/>
        </p:nvSpPr>
        <p:spPr>
          <a:xfrm>
            <a:off x="5421313" y="1300163"/>
            <a:ext cx="1849437" cy="4892675"/>
          </a:xfrm>
          <a:prstGeom prst="rect">
            <a:avLst/>
          </a:prstGeom>
        </p:spPr>
        <p:txBody>
          <a:bodyPr>
            <a:spAutoFit/>
          </a:bodyPr>
          <a:lstStyle/>
          <a:p>
            <a:pPr marL="182563" indent="-182563">
              <a:buFont typeface="Wingdings" panose="05000000000000000000" pitchFamily="2" charset="2"/>
              <a:buChar char="§"/>
              <a:defRPr/>
            </a:pPr>
            <a:r>
              <a:rPr lang="en-US" altLang="ru-RU" sz="1200" dirty="0"/>
              <a:t>Rockwell</a:t>
            </a:r>
            <a:endParaRPr lang="ru-RU" altLang="ru-RU" sz="1200" dirty="0"/>
          </a:p>
          <a:p>
            <a:pPr marL="182563" indent="-182563">
              <a:buFont typeface="Wingdings" panose="05000000000000000000" pitchFamily="2" charset="2"/>
              <a:buChar char="§"/>
              <a:defRPr/>
            </a:pPr>
            <a:r>
              <a:rPr lang="en-US" altLang="ru-RU" sz="1200" dirty="0"/>
              <a:t>Actavis</a:t>
            </a:r>
            <a:endParaRPr lang="ru-RU" altLang="ru-RU" sz="1200" dirty="0"/>
          </a:p>
          <a:p>
            <a:pPr marL="182563" indent="-182563">
              <a:buFont typeface="Wingdings" panose="05000000000000000000" pitchFamily="2" charset="2"/>
              <a:buChar char="§"/>
              <a:defRPr/>
            </a:pPr>
            <a:r>
              <a:rPr lang="en-US" altLang="ru-RU" sz="1200" dirty="0"/>
              <a:t>Coca-Cola</a:t>
            </a:r>
            <a:endParaRPr lang="ru-RU" altLang="ru-RU" sz="1200" dirty="0"/>
          </a:p>
          <a:p>
            <a:pPr marL="182563" indent="-182563">
              <a:buFont typeface="Wingdings" panose="05000000000000000000" pitchFamily="2" charset="2"/>
              <a:buChar char="§"/>
              <a:defRPr/>
            </a:pPr>
            <a:r>
              <a:rPr lang="ru-RU" altLang="ru-RU" sz="1200" dirty="0"/>
              <a:t>ГазпромБанк</a:t>
            </a:r>
          </a:p>
          <a:p>
            <a:pPr marL="182563" indent="-182563">
              <a:buFont typeface="Wingdings" panose="05000000000000000000" pitchFamily="2" charset="2"/>
              <a:buChar char="§"/>
              <a:defRPr/>
            </a:pPr>
            <a:r>
              <a:rPr lang="ru-RU" altLang="ru-RU" sz="1200" dirty="0"/>
              <a:t>Юралс Кэпитал</a:t>
            </a:r>
          </a:p>
          <a:p>
            <a:pPr marL="182563" indent="-182563">
              <a:buFont typeface="Wingdings" panose="05000000000000000000" pitchFamily="2" charset="2"/>
              <a:buChar char="§"/>
              <a:defRPr/>
            </a:pPr>
            <a:r>
              <a:rPr lang="en-US" altLang="ru-RU" sz="1200" dirty="0"/>
              <a:t>Intouch</a:t>
            </a:r>
            <a:endParaRPr lang="ru-RU" altLang="ru-RU" sz="1200" dirty="0"/>
          </a:p>
          <a:p>
            <a:pPr marL="182563" indent="-182563">
              <a:buFont typeface="Wingdings" panose="05000000000000000000" pitchFamily="2" charset="2"/>
              <a:buChar char="§"/>
              <a:defRPr/>
            </a:pPr>
            <a:r>
              <a:rPr lang="ru-RU" altLang="ru-RU" sz="1200" dirty="0"/>
              <a:t>Стройторги</a:t>
            </a:r>
          </a:p>
          <a:p>
            <a:pPr marL="182563" indent="-182563">
              <a:buFont typeface="Wingdings" panose="05000000000000000000" pitchFamily="2" charset="2"/>
              <a:buChar char="§"/>
              <a:defRPr/>
            </a:pPr>
            <a:r>
              <a:rPr lang="en-US" altLang="ru-RU" sz="1200" dirty="0"/>
              <a:t>Gedeon  Richter</a:t>
            </a:r>
            <a:endParaRPr lang="ru-RU" altLang="ru-RU" sz="1200" dirty="0"/>
          </a:p>
          <a:p>
            <a:pPr marL="182563" indent="-182563">
              <a:buFont typeface="Wingdings" panose="05000000000000000000" pitchFamily="2" charset="2"/>
              <a:buChar char="§"/>
              <a:defRPr/>
            </a:pPr>
            <a:r>
              <a:rPr lang="en-US" altLang="ru-RU" sz="1200" dirty="0"/>
              <a:t>General Electric</a:t>
            </a:r>
            <a:endParaRPr lang="ru-RU" altLang="ru-RU" sz="1200" dirty="0"/>
          </a:p>
          <a:p>
            <a:pPr marL="182563" indent="-182563">
              <a:buFont typeface="Wingdings" panose="05000000000000000000" pitchFamily="2" charset="2"/>
              <a:buChar char="§"/>
              <a:defRPr/>
            </a:pPr>
            <a:r>
              <a:rPr lang="en-US" altLang="ru-RU" sz="1200" dirty="0"/>
              <a:t> </a:t>
            </a:r>
            <a:r>
              <a:rPr lang="ru-RU" altLang="ru-RU" sz="1200" dirty="0"/>
              <a:t>Газпром Нефть</a:t>
            </a:r>
          </a:p>
          <a:p>
            <a:pPr marL="182563" indent="-182563">
              <a:buFont typeface="Wingdings" panose="05000000000000000000" pitchFamily="2" charset="2"/>
              <a:buChar char="§"/>
              <a:defRPr/>
            </a:pPr>
            <a:r>
              <a:rPr lang="ru-RU" altLang="ru-RU" sz="1200" dirty="0"/>
              <a:t>Дятьково </a:t>
            </a:r>
            <a:r>
              <a:rPr lang="en-US" altLang="ru-RU" sz="1200" dirty="0"/>
              <a:t>DMI</a:t>
            </a:r>
            <a:endParaRPr lang="ru-RU" altLang="ru-RU" sz="1200" dirty="0"/>
          </a:p>
          <a:p>
            <a:pPr marL="177800" indent="-177800">
              <a:buFont typeface="Wingdings" panose="05000000000000000000" pitchFamily="2" charset="2"/>
              <a:buChar char="§"/>
              <a:defRPr/>
            </a:pPr>
            <a:r>
              <a:rPr lang="ru-RU" altLang="ru-RU" sz="1200" dirty="0"/>
              <a:t>Сбербанк Управление Активами</a:t>
            </a:r>
          </a:p>
          <a:p>
            <a:pPr marL="177800" indent="-177800">
              <a:buFont typeface="Wingdings" panose="05000000000000000000" pitchFamily="2" charset="2"/>
              <a:buChar char="§"/>
              <a:defRPr/>
            </a:pPr>
            <a:r>
              <a:rPr lang="ru-RU" altLang="ru-RU" sz="1200" dirty="0"/>
              <a:t>Самолет девелопмент</a:t>
            </a:r>
          </a:p>
          <a:p>
            <a:pPr marL="177800" indent="-177800">
              <a:buFont typeface="Wingdings" panose="05000000000000000000" pitchFamily="2" charset="2"/>
              <a:buChar char="§"/>
              <a:defRPr/>
            </a:pPr>
            <a:r>
              <a:rPr lang="ru-RU" altLang="ru-RU" sz="1200" dirty="0"/>
              <a:t>Газпром Медиа</a:t>
            </a:r>
          </a:p>
          <a:p>
            <a:pPr marL="177800" indent="-177800">
              <a:buFont typeface="Wingdings" panose="05000000000000000000" pitchFamily="2" charset="2"/>
              <a:buChar char="§"/>
              <a:defRPr/>
            </a:pPr>
            <a:r>
              <a:rPr lang="ru-RU" altLang="ru-RU" sz="1200" dirty="0"/>
              <a:t>Восток Сервис</a:t>
            </a:r>
          </a:p>
          <a:p>
            <a:pPr marL="177800" indent="-177800">
              <a:buFont typeface="Wingdings" panose="05000000000000000000" pitchFamily="2" charset="2"/>
              <a:buChar char="§"/>
              <a:defRPr/>
            </a:pPr>
            <a:r>
              <a:rPr lang="ru-RU" altLang="ru-RU" sz="1200" dirty="0"/>
              <a:t>Альфа Банк</a:t>
            </a:r>
          </a:p>
          <a:p>
            <a:pPr marL="177800" indent="-177800">
              <a:buFont typeface="Wingdings" panose="05000000000000000000" pitchFamily="2" charset="2"/>
              <a:buChar char="§"/>
              <a:defRPr/>
            </a:pPr>
            <a:r>
              <a:rPr lang="ru-RU" altLang="ru-RU" sz="1200" dirty="0"/>
              <a:t>Роснефть</a:t>
            </a:r>
          </a:p>
          <a:p>
            <a:pPr marL="177800" indent="-177800">
              <a:buFont typeface="Wingdings" panose="05000000000000000000" pitchFamily="2" charset="2"/>
              <a:buChar char="§"/>
              <a:defRPr/>
            </a:pPr>
            <a:r>
              <a:rPr lang="en-US" altLang="ru-RU" sz="1200" dirty="0"/>
              <a:t>Ecolab</a:t>
            </a:r>
            <a:endParaRPr lang="ru-RU" altLang="ru-RU" sz="1200" dirty="0"/>
          </a:p>
          <a:p>
            <a:pPr marL="177800" indent="-177800">
              <a:buFont typeface="Wingdings" panose="05000000000000000000" pitchFamily="2" charset="2"/>
              <a:buChar char="§"/>
              <a:defRPr/>
            </a:pPr>
            <a:r>
              <a:rPr lang="ru-RU" altLang="ru-RU" sz="1200" dirty="0"/>
              <a:t>ЦВ Протек</a:t>
            </a:r>
          </a:p>
          <a:p>
            <a:pPr marL="177800" indent="-177800">
              <a:buFont typeface="Wingdings" panose="05000000000000000000" pitchFamily="2" charset="2"/>
              <a:buChar char="§"/>
              <a:defRPr/>
            </a:pPr>
            <a:r>
              <a:rPr lang="en-US" altLang="ru-RU" sz="1200" dirty="0"/>
              <a:t>Sumitomo</a:t>
            </a:r>
            <a:endParaRPr lang="ru-RU" altLang="ru-RU" sz="1200" dirty="0"/>
          </a:p>
          <a:p>
            <a:pPr marL="177800" indent="-177800">
              <a:buFont typeface="Wingdings" panose="05000000000000000000" pitchFamily="2" charset="2"/>
              <a:buChar char="§"/>
              <a:defRPr/>
            </a:pPr>
            <a:r>
              <a:rPr lang="ru-RU" altLang="ru-RU" sz="1200" dirty="0"/>
              <a:t>ТНФ</a:t>
            </a:r>
          </a:p>
          <a:p>
            <a:pPr marL="177800" indent="-177800">
              <a:buFont typeface="Wingdings" panose="05000000000000000000" pitchFamily="2" charset="2"/>
              <a:buChar char="§"/>
              <a:defRPr/>
            </a:pPr>
            <a:r>
              <a:rPr lang="en-US" altLang="ru-RU" sz="1200" dirty="0"/>
              <a:t>Vaillant</a:t>
            </a:r>
            <a:endParaRPr lang="ru-RU" altLang="ru-RU" sz="1200" dirty="0"/>
          </a:p>
          <a:p>
            <a:pPr marL="177800" indent="-177800">
              <a:buFont typeface="Wingdings" panose="05000000000000000000" pitchFamily="2" charset="2"/>
              <a:buChar char="§"/>
              <a:defRPr/>
            </a:pPr>
            <a:r>
              <a:rPr lang="en-US" altLang="ru-RU" sz="1200" dirty="0"/>
              <a:t>AstraForm</a:t>
            </a:r>
            <a:endParaRPr lang="ru-RU" altLang="ru-RU" sz="1200" dirty="0"/>
          </a:p>
          <a:p>
            <a:pPr marL="177800" indent="-177800">
              <a:buFont typeface="Wingdings" panose="05000000000000000000" pitchFamily="2" charset="2"/>
              <a:buChar char="§"/>
              <a:defRPr/>
            </a:pPr>
            <a:r>
              <a:rPr lang="en-US" altLang="ru-RU" sz="1200" dirty="0"/>
              <a:t>Meratex</a:t>
            </a:r>
            <a:endParaRPr lang="ru-RU" altLang="ru-RU" sz="1200" dirty="0"/>
          </a:p>
          <a:p>
            <a:pPr marL="177800" indent="-177800">
              <a:buFont typeface="Wingdings" panose="05000000000000000000" pitchFamily="2" charset="2"/>
              <a:buChar char="§"/>
              <a:defRPr/>
            </a:pPr>
            <a:r>
              <a:rPr lang="en-US" altLang="ru-RU" sz="1200" dirty="0"/>
              <a:t>Alpika</a:t>
            </a:r>
            <a:endParaRPr lang="ru-RU" altLang="ru-RU" sz="1200" dirty="0"/>
          </a:p>
        </p:txBody>
      </p:sp>
      <p:sp>
        <p:nvSpPr>
          <p:cNvPr id="9" name="Прямоугольник 8">
            <a:extLst>
              <a:ext uri="{FF2B5EF4-FFF2-40B4-BE49-F238E27FC236}">
                <a16:creationId xmlns:a16="http://schemas.microsoft.com/office/drawing/2014/main" id="{77DDD717-2F00-CD41-9EF7-A767D6DDE1F9}"/>
              </a:ext>
            </a:extLst>
          </p:cNvPr>
          <p:cNvSpPr/>
          <p:nvPr/>
        </p:nvSpPr>
        <p:spPr>
          <a:xfrm>
            <a:off x="7299325" y="1300163"/>
            <a:ext cx="2251075" cy="5078412"/>
          </a:xfrm>
          <a:prstGeom prst="rect">
            <a:avLst/>
          </a:prstGeom>
        </p:spPr>
        <p:txBody>
          <a:bodyPr>
            <a:spAutoFit/>
          </a:bodyPr>
          <a:lstStyle/>
          <a:p>
            <a:pPr marL="177800" indent="-177800">
              <a:buFont typeface="Wingdings" panose="05000000000000000000" pitchFamily="2" charset="2"/>
              <a:buChar char="§"/>
              <a:defRPr/>
            </a:pPr>
            <a:r>
              <a:rPr lang="ru-RU" altLang="ru-RU" sz="1200" dirty="0"/>
              <a:t>Энергосистемы и технологи</a:t>
            </a:r>
          </a:p>
          <a:p>
            <a:pPr marL="177800" indent="-177800">
              <a:buFont typeface="Wingdings" panose="05000000000000000000" pitchFamily="2" charset="2"/>
              <a:buChar char="§"/>
              <a:defRPr/>
            </a:pPr>
            <a:r>
              <a:rPr lang="en-US" altLang="ru-RU" sz="1200" dirty="0"/>
              <a:t>Nalco</a:t>
            </a:r>
            <a:endParaRPr lang="ru-RU" altLang="ru-RU" sz="1200" dirty="0"/>
          </a:p>
          <a:p>
            <a:pPr marL="177800" indent="-177800">
              <a:buFont typeface="Wingdings" panose="05000000000000000000" pitchFamily="2" charset="2"/>
              <a:buChar char="§"/>
              <a:defRPr/>
            </a:pPr>
            <a:r>
              <a:rPr lang="en-US" altLang="ru-RU" sz="1200" dirty="0"/>
              <a:t>Vertex</a:t>
            </a:r>
            <a:endParaRPr lang="ru-RU" altLang="ru-RU" sz="1200" dirty="0"/>
          </a:p>
          <a:p>
            <a:pPr marL="177800" indent="-177800">
              <a:buFont typeface="Wingdings" panose="05000000000000000000" pitchFamily="2" charset="2"/>
              <a:buChar char="§"/>
              <a:defRPr/>
            </a:pPr>
            <a:r>
              <a:rPr lang="ru-RU" altLang="ru-RU" sz="1200" dirty="0"/>
              <a:t>Волма</a:t>
            </a:r>
          </a:p>
          <a:p>
            <a:pPr marL="177800" indent="-177800">
              <a:buFont typeface="Wingdings" panose="05000000000000000000" pitchFamily="2" charset="2"/>
              <a:buChar char="§"/>
              <a:defRPr/>
            </a:pPr>
            <a:r>
              <a:rPr lang="ru-RU" altLang="ru-RU" sz="1200" dirty="0"/>
              <a:t>Вискотекс</a:t>
            </a:r>
          </a:p>
          <a:p>
            <a:pPr marL="177800" indent="-177800">
              <a:buFont typeface="Wingdings" panose="05000000000000000000" pitchFamily="2" charset="2"/>
              <a:buChar char="§"/>
              <a:defRPr/>
            </a:pPr>
            <a:r>
              <a:rPr lang="en-US" altLang="ru-RU" sz="1200" dirty="0"/>
              <a:t>ThyssenKrupp Elevator</a:t>
            </a:r>
            <a:endParaRPr lang="ru-RU" altLang="ru-RU" sz="1200" dirty="0"/>
          </a:p>
          <a:p>
            <a:pPr marL="177800" indent="-177800">
              <a:buFont typeface="Wingdings" panose="05000000000000000000" pitchFamily="2" charset="2"/>
              <a:buChar char="§"/>
              <a:defRPr/>
            </a:pPr>
            <a:r>
              <a:rPr lang="en-US" altLang="ru-RU" sz="1200" dirty="0"/>
              <a:t>Roche</a:t>
            </a:r>
            <a:endParaRPr lang="ru-RU" altLang="ru-RU" sz="1200" dirty="0"/>
          </a:p>
          <a:p>
            <a:pPr marL="177800" indent="-177800">
              <a:buFont typeface="Wingdings" panose="05000000000000000000" pitchFamily="2" charset="2"/>
              <a:buChar char="§"/>
              <a:defRPr/>
            </a:pPr>
            <a:r>
              <a:rPr lang="ru-RU" altLang="ru-RU" sz="1200" dirty="0"/>
              <a:t>Мираторг</a:t>
            </a:r>
          </a:p>
          <a:p>
            <a:pPr marL="177800" indent="-177800">
              <a:buFont typeface="Wingdings" panose="05000000000000000000" pitchFamily="2" charset="2"/>
              <a:buChar char="§"/>
              <a:defRPr/>
            </a:pPr>
            <a:r>
              <a:rPr lang="en-US" altLang="ru-RU" sz="1200" dirty="0"/>
              <a:t>Ricoh</a:t>
            </a:r>
            <a:endParaRPr lang="ru-RU" altLang="ru-RU" sz="1200" dirty="0"/>
          </a:p>
          <a:p>
            <a:pPr marL="182563" indent="-182563">
              <a:buFont typeface="Wingdings" panose="05000000000000000000" pitchFamily="2" charset="2"/>
              <a:buChar char="§"/>
              <a:defRPr/>
            </a:pPr>
            <a:r>
              <a:rPr lang="en-US" altLang="ru-RU" sz="1200" dirty="0"/>
              <a:t>Fiskars</a:t>
            </a:r>
            <a:endParaRPr lang="ru-RU" altLang="ru-RU" sz="1200" dirty="0"/>
          </a:p>
          <a:p>
            <a:pPr marL="182563" indent="-182563">
              <a:buFont typeface="Wingdings" panose="05000000000000000000" pitchFamily="2" charset="2"/>
              <a:buChar char="§"/>
              <a:defRPr/>
            </a:pPr>
            <a:r>
              <a:rPr lang="en-US" altLang="ru-RU" sz="1200" dirty="0"/>
              <a:t>Urban Group</a:t>
            </a:r>
            <a:endParaRPr lang="ru-RU" altLang="ru-RU" sz="1200" dirty="0"/>
          </a:p>
          <a:p>
            <a:pPr marL="182563" indent="-182563">
              <a:buFont typeface="Wingdings" panose="05000000000000000000" pitchFamily="2" charset="2"/>
              <a:buChar char="§"/>
              <a:defRPr/>
            </a:pPr>
            <a:r>
              <a:rPr lang="en-US" altLang="ru-RU" sz="1200" dirty="0"/>
              <a:t>Recordati</a:t>
            </a:r>
            <a:endParaRPr lang="ru-RU" altLang="ru-RU" sz="1200" dirty="0"/>
          </a:p>
          <a:p>
            <a:pPr marL="182563" indent="-182563">
              <a:buFont typeface="Wingdings" panose="05000000000000000000" pitchFamily="2" charset="2"/>
              <a:buChar char="§"/>
              <a:defRPr/>
            </a:pPr>
            <a:r>
              <a:rPr lang="ru-RU" altLang="ru-RU" sz="1200" dirty="0"/>
              <a:t>Институт ДПО в социальной сфере</a:t>
            </a:r>
          </a:p>
          <a:p>
            <a:pPr marL="182563" indent="-182563">
              <a:buFont typeface="Wingdings" panose="05000000000000000000" pitchFamily="2" charset="2"/>
              <a:buChar char="§"/>
              <a:defRPr/>
            </a:pPr>
            <a:r>
              <a:rPr lang="en-US" altLang="ru-RU" sz="1200" dirty="0"/>
              <a:t>Krump</a:t>
            </a:r>
            <a:endParaRPr lang="ru-RU" altLang="ru-RU" sz="1200" dirty="0"/>
          </a:p>
          <a:p>
            <a:pPr marL="182563" indent="-182563">
              <a:buFont typeface="Wingdings" panose="05000000000000000000" pitchFamily="2" charset="2"/>
              <a:buChar char="§"/>
              <a:defRPr/>
            </a:pPr>
            <a:r>
              <a:rPr lang="en-US" altLang="ru-RU" sz="1200" dirty="0"/>
              <a:t>Jacobs</a:t>
            </a:r>
            <a:endParaRPr lang="ru-RU" altLang="ru-RU" sz="1200" dirty="0"/>
          </a:p>
          <a:p>
            <a:pPr marL="182563" indent="-182563">
              <a:buFont typeface="Wingdings" panose="05000000000000000000" pitchFamily="2" charset="2"/>
              <a:buChar char="§"/>
              <a:defRPr/>
            </a:pPr>
            <a:r>
              <a:rPr lang="en-US" altLang="ru-RU" sz="1200" dirty="0"/>
              <a:t>Vertex</a:t>
            </a:r>
            <a:endParaRPr lang="ru-RU" altLang="ru-RU" sz="1200" dirty="0"/>
          </a:p>
          <a:p>
            <a:pPr marL="182563" indent="-182563">
              <a:buFont typeface="Wingdings" panose="05000000000000000000" pitchFamily="2" charset="2"/>
              <a:buChar char="§"/>
              <a:defRPr/>
            </a:pPr>
            <a:r>
              <a:rPr lang="ru-RU" altLang="ru-RU" sz="1200" dirty="0"/>
              <a:t>МИРБИС</a:t>
            </a:r>
          </a:p>
          <a:p>
            <a:pPr marL="182563" indent="-182563">
              <a:buFont typeface="Wingdings" panose="05000000000000000000" pitchFamily="2" charset="2"/>
              <a:buChar char="§"/>
              <a:defRPr/>
            </a:pPr>
            <a:r>
              <a:rPr lang="en-US" altLang="ru-RU" sz="1200" dirty="0"/>
              <a:t>Fiskars</a:t>
            </a:r>
            <a:endParaRPr lang="ru-RU" altLang="ru-RU" sz="1200" dirty="0"/>
          </a:p>
          <a:p>
            <a:pPr marL="182563" indent="-182563">
              <a:buFont typeface="Wingdings" panose="05000000000000000000" pitchFamily="2" charset="2"/>
              <a:buChar char="§"/>
              <a:defRPr/>
            </a:pPr>
            <a:r>
              <a:rPr lang="en-US" altLang="ru-RU" sz="1200" dirty="0"/>
              <a:t>Ecolab</a:t>
            </a:r>
            <a:endParaRPr lang="ru-RU" altLang="ru-RU" sz="1200" dirty="0"/>
          </a:p>
          <a:p>
            <a:pPr marL="182563" indent="-182563">
              <a:buFont typeface="Wingdings" panose="05000000000000000000" pitchFamily="2" charset="2"/>
              <a:buChar char="§"/>
              <a:defRPr/>
            </a:pPr>
            <a:r>
              <a:rPr lang="en-US" altLang="ru-RU" sz="1200" dirty="0"/>
              <a:t>Sotex</a:t>
            </a:r>
            <a:endParaRPr lang="ru-RU" altLang="ru-RU" sz="1200" dirty="0"/>
          </a:p>
          <a:p>
            <a:pPr marL="182563" indent="-182563">
              <a:buFont typeface="Wingdings" panose="05000000000000000000" pitchFamily="2" charset="2"/>
              <a:buChar char="§"/>
              <a:defRPr/>
            </a:pPr>
            <a:r>
              <a:rPr lang="en-US" altLang="ru-RU" sz="1200" dirty="0"/>
              <a:t>Osram</a:t>
            </a:r>
            <a:endParaRPr lang="ru-RU" altLang="ru-RU" sz="1200" dirty="0"/>
          </a:p>
          <a:p>
            <a:pPr marL="182563" indent="-182563">
              <a:buFont typeface="Wingdings" panose="05000000000000000000" pitchFamily="2" charset="2"/>
              <a:buChar char="§"/>
              <a:defRPr/>
            </a:pPr>
            <a:r>
              <a:rPr lang="en-US" altLang="ru-RU" sz="1200" dirty="0"/>
              <a:t>NEO </a:t>
            </a:r>
            <a:r>
              <a:rPr lang="ru-RU" altLang="ru-RU" sz="1200" dirty="0"/>
              <a:t>центр</a:t>
            </a:r>
          </a:p>
          <a:p>
            <a:pPr marL="182563" indent="-182563">
              <a:buFont typeface="Wingdings" panose="05000000000000000000" pitchFamily="2" charset="2"/>
              <a:buChar char="§"/>
              <a:defRPr/>
            </a:pPr>
            <a:r>
              <a:rPr lang="en-US" altLang="ru-RU" sz="1200" dirty="0"/>
              <a:t>Stada</a:t>
            </a:r>
            <a:endParaRPr lang="ru-RU" altLang="ru-RU" sz="1200" dirty="0"/>
          </a:p>
          <a:p>
            <a:pPr marL="182563" indent="-182563">
              <a:buFont typeface="Wingdings" panose="05000000000000000000" pitchFamily="2" charset="2"/>
              <a:buChar char="§"/>
              <a:defRPr/>
            </a:pPr>
            <a:r>
              <a:rPr lang="en-US" altLang="ru-RU" sz="1200" dirty="0"/>
              <a:t>Chiesi</a:t>
            </a:r>
            <a:endParaRPr lang="ru-RU" altLang="ru-RU" sz="1200" dirty="0"/>
          </a:p>
          <a:p>
            <a:pPr marL="182563" indent="-182563">
              <a:buFont typeface="Wingdings" panose="05000000000000000000" pitchFamily="2" charset="2"/>
              <a:buChar char="§"/>
              <a:defRPr/>
            </a:pPr>
            <a:r>
              <a:rPr lang="en-US" altLang="ru-RU" sz="1200" dirty="0"/>
              <a:t>Pirelli</a:t>
            </a:r>
            <a:endParaRPr lang="ru-RU" altLang="ru-RU" sz="1200" dirty="0"/>
          </a:p>
          <a:p>
            <a:pPr marL="177800" indent="-177800">
              <a:buFont typeface="Wingdings" panose="05000000000000000000" pitchFamily="2" charset="2"/>
              <a:buChar char="§"/>
              <a:defRPr/>
            </a:pPr>
            <a:endParaRPr lang="ru-RU" altLang="ru-RU" sz="1200" dirty="0"/>
          </a:p>
        </p:txBody>
      </p:sp>
      <p:sp>
        <p:nvSpPr>
          <p:cNvPr id="30726" name="Прямоугольник 9">
            <a:extLst>
              <a:ext uri="{FF2B5EF4-FFF2-40B4-BE49-F238E27FC236}">
                <a16:creationId xmlns:a16="http://schemas.microsoft.com/office/drawing/2014/main" id="{EA83CE5B-CCF1-5E44-8D6A-6AC854AE3A63}"/>
              </a:ext>
            </a:extLst>
          </p:cNvPr>
          <p:cNvSpPr>
            <a:spLocks noChangeArrowheads="1"/>
          </p:cNvSpPr>
          <p:nvPr/>
        </p:nvSpPr>
        <p:spPr bwMode="auto">
          <a:xfrm>
            <a:off x="9578975" y="1300163"/>
            <a:ext cx="23177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eaLnBrk="0" fontAlgn="base" hangingPunct="0">
              <a:spcBef>
                <a:spcPct val="0"/>
              </a:spcBef>
              <a:spcAft>
                <a:spcPct val="0"/>
              </a:spcAft>
              <a:defRPr>
                <a:solidFill>
                  <a:schemeClr val="tx1"/>
                </a:solidFill>
                <a:latin typeface="Calibri Light" panose="020F0302020204030204" pitchFamily="34" charset="0"/>
              </a:defRPr>
            </a:lvl6pPr>
            <a:lvl7pPr marL="2971800" indent="-228600" eaLnBrk="0" fontAlgn="base" hangingPunct="0">
              <a:spcBef>
                <a:spcPct val="0"/>
              </a:spcBef>
              <a:spcAft>
                <a:spcPct val="0"/>
              </a:spcAft>
              <a:defRPr>
                <a:solidFill>
                  <a:schemeClr val="tx1"/>
                </a:solidFill>
                <a:latin typeface="Calibri Light" panose="020F0302020204030204" pitchFamily="34" charset="0"/>
              </a:defRPr>
            </a:lvl7pPr>
            <a:lvl8pPr marL="3429000" indent="-228600" eaLnBrk="0" fontAlgn="base" hangingPunct="0">
              <a:spcBef>
                <a:spcPct val="0"/>
              </a:spcBef>
              <a:spcAft>
                <a:spcPct val="0"/>
              </a:spcAft>
              <a:defRPr>
                <a:solidFill>
                  <a:schemeClr val="tx1"/>
                </a:solidFill>
                <a:latin typeface="Calibri Light" panose="020F0302020204030204" pitchFamily="34" charset="0"/>
              </a:defRPr>
            </a:lvl8pPr>
            <a:lvl9pPr marL="3886200" indent="-228600" eaLnBrk="0" fontAlgn="base" hangingPunct="0">
              <a:spcBef>
                <a:spcPct val="0"/>
              </a:spcBef>
              <a:spcAft>
                <a:spcPct val="0"/>
              </a:spcAft>
              <a:defRPr>
                <a:solidFill>
                  <a:schemeClr val="tx1"/>
                </a:solidFill>
                <a:latin typeface="Calibri Light" panose="020F0302020204030204" pitchFamily="34" charset="0"/>
              </a:defRPr>
            </a:lvl9pPr>
          </a:lstStyle>
          <a:p>
            <a:pPr>
              <a:buFont typeface="Wingdings" pitchFamily="2" charset="2"/>
              <a:buChar char="§"/>
            </a:pPr>
            <a:r>
              <a:rPr lang="en-US" altLang="ru-RU" sz="1200"/>
              <a:t>Sanofi</a:t>
            </a:r>
            <a:endParaRPr lang="ru-RU" altLang="ru-RU" sz="1200"/>
          </a:p>
          <a:p>
            <a:pPr>
              <a:buFont typeface="Wingdings" pitchFamily="2" charset="2"/>
              <a:buChar char="§"/>
            </a:pPr>
            <a:r>
              <a:rPr lang="ru-RU" altLang="ru-RU" sz="1200"/>
              <a:t>Альтаир групп</a:t>
            </a:r>
          </a:p>
          <a:p>
            <a:pPr>
              <a:buFont typeface="Wingdings" pitchFamily="2" charset="2"/>
              <a:buChar char="§"/>
            </a:pPr>
            <a:r>
              <a:rPr lang="ru-RU" altLang="ru-RU" sz="1200"/>
              <a:t>Издательство Просвещение</a:t>
            </a:r>
          </a:p>
          <a:p>
            <a:pPr>
              <a:buFont typeface="Wingdings" pitchFamily="2" charset="2"/>
              <a:buChar char="§"/>
            </a:pPr>
            <a:r>
              <a:rPr lang="ru-RU" altLang="ru-RU" sz="1200"/>
              <a:t>Издательство </a:t>
            </a:r>
            <a:r>
              <a:rPr lang="en-US" altLang="ru-RU" sz="1200"/>
              <a:t>A</a:t>
            </a:r>
            <a:r>
              <a:rPr lang="ru-RU" altLang="ru-RU" sz="1200"/>
              <a:t>СТ</a:t>
            </a:r>
          </a:p>
          <a:p>
            <a:pPr>
              <a:buFont typeface="Wingdings" pitchFamily="2" charset="2"/>
              <a:buChar char="§"/>
            </a:pPr>
            <a:r>
              <a:rPr lang="ru-RU" altLang="ru-RU" sz="1200"/>
              <a:t>Российский учебник</a:t>
            </a:r>
          </a:p>
          <a:p>
            <a:pPr>
              <a:buFont typeface="Wingdings" pitchFamily="2" charset="2"/>
              <a:buChar char="§"/>
            </a:pPr>
            <a:r>
              <a:rPr lang="ru-RU" altLang="ru-RU" sz="1200"/>
              <a:t>Эксмо</a:t>
            </a:r>
          </a:p>
          <a:p>
            <a:pPr>
              <a:buFont typeface="Wingdings" pitchFamily="2" charset="2"/>
              <a:buChar char="§"/>
            </a:pPr>
            <a:r>
              <a:rPr lang="en-US" altLang="ru-RU" sz="1200"/>
              <a:t>Huber</a:t>
            </a:r>
            <a:endParaRPr lang="ru-RU" altLang="ru-RU" sz="1200"/>
          </a:p>
          <a:p>
            <a:pPr>
              <a:buFont typeface="Wingdings" pitchFamily="2" charset="2"/>
              <a:buChar char="§"/>
            </a:pPr>
            <a:r>
              <a:rPr lang="ru-RU" altLang="ru-RU" sz="1200"/>
              <a:t>Русский Алкоголь</a:t>
            </a:r>
          </a:p>
          <a:p>
            <a:pPr>
              <a:buFont typeface="Wingdings" pitchFamily="2" charset="2"/>
              <a:buChar char="§"/>
            </a:pPr>
            <a:r>
              <a:rPr lang="en-US" altLang="ru-RU" sz="1200"/>
              <a:t>Univita</a:t>
            </a:r>
            <a:endParaRPr lang="ru-RU" altLang="ru-RU" sz="1200"/>
          </a:p>
          <a:p>
            <a:pPr>
              <a:buFont typeface="Wingdings" pitchFamily="2" charset="2"/>
              <a:buChar char="§"/>
            </a:pPr>
            <a:r>
              <a:rPr lang="ru-RU" altLang="ru-RU" sz="1200"/>
              <a:t>Высшая Школа Экономики</a:t>
            </a:r>
          </a:p>
          <a:p>
            <a:pPr>
              <a:buFont typeface="Wingdings" pitchFamily="2" charset="2"/>
              <a:buChar char="§"/>
            </a:pPr>
            <a:r>
              <a:rPr lang="en-US" altLang="ru-RU" sz="1200"/>
              <a:t>Moscow Business School</a:t>
            </a:r>
            <a:endParaRPr lang="ru-RU" altLang="ru-RU" sz="1200"/>
          </a:p>
          <a:p>
            <a:pPr>
              <a:buFont typeface="Wingdings" pitchFamily="2" charset="2"/>
              <a:buChar char="§"/>
            </a:pPr>
            <a:r>
              <a:rPr lang="ru-RU" altLang="ru-RU" sz="1200"/>
              <a:t>Базел</a:t>
            </a:r>
          </a:p>
          <a:p>
            <a:pPr>
              <a:buFont typeface="Wingdings" pitchFamily="2" charset="2"/>
              <a:buChar char="§"/>
            </a:pPr>
            <a:r>
              <a:rPr lang="en-US" altLang="ru-RU" sz="1200"/>
              <a:t>Bostik</a:t>
            </a:r>
            <a:endParaRPr lang="ru-RU" altLang="ru-RU" sz="1200"/>
          </a:p>
          <a:p>
            <a:pPr>
              <a:buFont typeface="Wingdings" pitchFamily="2" charset="2"/>
              <a:buChar char="§"/>
            </a:pPr>
            <a:r>
              <a:rPr lang="en-US" altLang="ru-RU" sz="1200"/>
              <a:t>Lactalis</a:t>
            </a:r>
            <a:endParaRPr lang="ru-RU" altLang="ru-RU" sz="1200"/>
          </a:p>
          <a:p>
            <a:pPr>
              <a:buFont typeface="Wingdings" pitchFamily="2" charset="2"/>
              <a:buChar char="§"/>
            </a:pPr>
            <a:r>
              <a:rPr lang="en-US" altLang="ru-RU" sz="1200"/>
              <a:t>Tchibo</a:t>
            </a:r>
            <a:endParaRPr lang="ru-RU" altLang="ru-RU" sz="1200"/>
          </a:p>
          <a:p>
            <a:pPr>
              <a:buFont typeface="Wingdings" pitchFamily="2" charset="2"/>
              <a:buChar char="§"/>
            </a:pPr>
            <a:r>
              <a:rPr lang="ru-RU" altLang="ru-RU" sz="1200"/>
              <a:t>Содружество земельных юристов</a:t>
            </a:r>
          </a:p>
          <a:p>
            <a:pPr>
              <a:buFont typeface="Wingdings" pitchFamily="2" charset="2"/>
              <a:buChar char="§"/>
            </a:pPr>
            <a:r>
              <a:rPr lang="ru-RU" altLang="ru-RU" sz="1200"/>
              <a:t>Корос</a:t>
            </a:r>
          </a:p>
          <a:p>
            <a:pPr>
              <a:buFont typeface="Wingdings" pitchFamily="2" charset="2"/>
              <a:buChar char="§"/>
            </a:pPr>
            <a:r>
              <a:rPr lang="en-US" altLang="ru-RU" sz="1200"/>
              <a:t>Mydent24</a:t>
            </a:r>
            <a:endParaRPr lang="ru-RU" altLang="ru-RU" sz="1200"/>
          </a:p>
          <a:p>
            <a:pPr>
              <a:buFont typeface="Wingdings" pitchFamily="2" charset="2"/>
              <a:buChar char="§"/>
            </a:pPr>
            <a:r>
              <a:rPr lang="ru-RU" altLang="ru-RU" sz="1200"/>
              <a:t>Корос Альянс</a:t>
            </a:r>
          </a:p>
          <a:p>
            <a:pPr>
              <a:buFont typeface="Wingdings" pitchFamily="2" charset="2"/>
              <a:buChar char="§"/>
            </a:pPr>
            <a:r>
              <a:rPr lang="ru-RU" altLang="ru-RU" sz="1200"/>
              <a:t>Рубеж</a:t>
            </a:r>
          </a:p>
          <a:p>
            <a:pPr>
              <a:buFont typeface="Wingdings" pitchFamily="2" charset="2"/>
              <a:buChar char="§"/>
            </a:pPr>
            <a:r>
              <a:rPr lang="en-US" altLang="ru-RU" sz="1200"/>
              <a:t>Beko</a:t>
            </a:r>
            <a:endParaRPr lang="ru-RU" altLang="ru-RU" sz="1200"/>
          </a:p>
          <a:p>
            <a:pPr>
              <a:buFont typeface="Wingdings" pitchFamily="2" charset="2"/>
              <a:buChar char="§"/>
            </a:pPr>
            <a:r>
              <a:rPr lang="en-US" altLang="ru-RU" sz="1200"/>
              <a:t>Miele</a:t>
            </a:r>
            <a:endParaRPr lang="ru-RU" altLang="ru-RU" sz="1200"/>
          </a:p>
          <a:p>
            <a:pPr>
              <a:buFont typeface="Wingdings" pitchFamily="2" charset="2"/>
              <a:buChar char="§"/>
            </a:pPr>
            <a:r>
              <a:rPr lang="en-US" altLang="ru-RU" sz="1200"/>
              <a:t>Roto Frank</a:t>
            </a:r>
            <a:endParaRPr lang="ru-RU" altLang="ru-RU" sz="1200"/>
          </a:p>
          <a:p>
            <a:pPr>
              <a:buFont typeface="Wingdings" pitchFamily="2" charset="2"/>
              <a:buChar char="§"/>
            </a:pPr>
            <a:r>
              <a:rPr lang="en-US" altLang="ru-RU" sz="1200"/>
              <a:t>Bridgeston</a:t>
            </a:r>
            <a:endParaRPr lang="ru-RU" altLang="ru-RU" sz="1200"/>
          </a:p>
          <a:p>
            <a:pPr>
              <a:buFont typeface="Wingdings" pitchFamily="2" charset="2"/>
              <a:buChar char="§"/>
            </a:pPr>
            <a:r>
              <a:rPr lang="ru-RU" altLang="ru-RU" sz="1200"/>
              <a:t>ОМБ</a:t>
            </a:r>
          </a:p>
        </p:txBody>
      </p:sp>
      <p:sp>
        <p:nvSpPr>
          <p:cNvPr id="12" name="Прямоугольник 11">
            <a:extLst>
              <a:ext uri="{FF2B5EF4-FFF2-40B4-BE49-F238E27FC236}">
                <a16:creationId xmlns:a16="http://schemas.microsoft.com/office/drawing/2014/main" id="{2BEF2A8C-C905-E54F-8391-CDFCFD7BEFE1}"/>
              </a:ext>
            </a:extLst>
          </p:cNvPr>
          <p:cNvSpPr/>
          <p:nvPr/>
        </p:nvSpPr>
        <p:spPr>
          <a:xfrm>
            <a:off x="527050" y="341313"/>
            <a:ext cx="11160125" cy="646112"/>
          </a:xfrm>
          <a:prstGeom prst="rect">
            <a:avLst/>
          </a:prstGeom>
        </p:spPr>
        <p:txBody>
          <a:bodyPr>
            <a:spAutoFit/>
          </a:bodyPr>
          <a:lstStyle/>
          <a:p>
            <a:pPr algn="ctr">
              <a:defRPr/>
            </a:pPr>
            <a:r>
              <a:rPr lang="ru-RU" altLang="ru-RU" sz="3600" b="1" dirty="0">
                <a:solidFill>
                  <a:schemeClr val="accent3">
                    <a:lumMod val="75000"/>
                  </a:schemeClr>
                </a:solidFill>
                <a:latin typeface="+mj-lt"/>
              </a:rPr>
              <a:t>КЛИЕНТЫ / МЕЖДУНАРОДНЫЕ И ЛОКАЛЬНЫЕ</a:t>
            </a:r>
            <a:endParaRPr lang="ru-RU" sz="3600" b="1" dirty="0">
              <a:solidFill>
                <a:schemeClr val="accent3">
                  <a:lumMod val="75000"/>
                </a:schemeClr>
              </a:solidFill>
              <a:latin typeface="+mj-lt"/>
            </a:endParaRPr>
          </a:p>
        </p:txBody>
      </p:sp>
      <p:sp>
        <p:nvSpPr>
          <p:cNvPr id="14" name="Прямоугольник 13">
            <a:extLst>
              <a:ext uri="{FF2B5EF4-FFF2-40B4-BE49-F238E27FC236}">
                <a16:creationId xmlns:a16="http://schemas.microsoft.com/office/drawing/2014/main" id="{1D9F300B-21C9-B94C-862C-361A525AA996}"/>
              </a:ext>
            </a:extLst>
          </p:cNvPr>
          <p:cNvSpPr/>
          <p:nvPr/>
        </p:nvSpPr>
        <p:spPr>
          <a:xfrm>
            <a:off x="3552825" y="6456363"/>
            <a:ext cx="5108575" cy="276225"/>
          </a:xfrm>
          <a:prstGeom prst="rect">
            <a:avLst/>
          </a:prstGeom>
        </p:spPr>
        <p:txBody>
          <a:bodyPr wrap="none">
            <a:spAutoFit/>
          </a:bodyPr>
          <a:lstStyle/>
          <a:p>
            <a:pPr algn="ctr">
              <a:defRPr/>
            </a:pPr>
            <a:r>
              <a:rPr lang="ru-RU" sz="1200" dirty="0">
                <a:solidFill>
                  <a:schemeClr val="tx1">
                    <a:lumMod val="50000"/>
                    <a:lumOff val="50000"/>
                  </a:schemeClr>
                </a:solidFill>
              </a:rPr>
              <a:t>ПРОДАЖИ – ЭТО НАУКА СО СВОИМИ ПРАВИЛАМИ И ЗАКОНОМЕРНОСТЯМИ</a:t>
            </a:r>
          </a:p>
        </p:txBody>
      </p:sp>
      <p:sp>
        <p:nvSpPr>
          <p:cNvPr id="30729" name="Номер слайда 11">
            <a:extLst>
              <a:ext uri="{FF2B5EF4-FFF2-40B4-BE49-F238E27FC236}">
                <a16:creationId xmlns:a16="http://schemas.microsoft.com/office/drawing/2014/main" id="{5E003812-7724-1D4A-BB27-40B6BF1C46A2}"/>
              </a:ext>
            </a:extLst>
          </p:cNvPr>
          <p:cNvSpPr txBox="1">
            <a:spLocks/>
          </p:cNvSpPr>
          <p:nvPr/>
        </p:nvSpPr>
        <p:spPr bwMode="auto">
          <a:xfrm>
            <a:off x="11698288" y="6292850"/>
            <a:ext cx="404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nSpc>
                <a:spcPct val="100000"/>
              </a:lnSpc>
              <a:spcBef>
                <a:spcPct val="0"/>
              </a:spcBef>
              <a:buFontTx/>
              <a:buNone/>
            </a:pPr>
            <a:fld id="{0D3927FE-E4E8-644E-A301-7D824C424959}" type="slidenum">
              <a:rPr lang="ru-RU" altLang="ru-RU" sz="1400">
                <a:solidFill>
                  <a:srgbClr val="5C5C5C"/>
                </a:solidFill>
              </a:rPr>
              <a:pPr>
                <a:lnSpc>
                  <a:spcPct val="100000"/>
                </a:lnSpc>
                <a:spcBef>
                  <a:spcPct val="0"/>
                </a:spcBef>
                <a:buFontTx/>
                <a:buNone/>
              </a:pPr>
              <a:t>3</a:t>
            </a:fld>
            <a:endParaRPr lang="ru-RU" altLang="ru-RU" sz="1400">
              <a:solidFill>
                <a:srgbClr val="5C5C5C"/>
              </a:solidFill>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CDF8DA-03EA-47DC-81C9-13AD4B325745}"/>
              </a:ext>
            </a:extLst>
          </p:cNvPr>
          <p:cNvSpPr txBox="1"/>
          <p:nvPr/>
        </p:nvSpPr>
        <p:spPr>
          <a:xfrm>
            <a:off x="3351711" y="1495108"/>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r>
              <a:rPr lang="ru-RU" sz="1600" dirty="0">
                <a:solidFill>
                  <a:schemeClr val="tx1">
                    <a:lumMod val="75000"/>
                    <a:lumOff val="25000"/>
                  </a:schemeClr>
                </a:solidFill>
              </a:rPr>
              <a:t>………………………………………………………………………………………………………………………………………………………………………………………………………………………………………………………………………………………………………………………………………………………………………………………………………………………………………………….......</a:t>
            </a:r>
            <a:endParaRPr lang="en-US" sz="1600" dirty="0">
              <a:solidFill>
                <a:schemeClr val="tx1">
                  <a:lumMod val="75000"/>
                  <a:lumOff val="25000"/>
                </a:schemeClr>
              </a:solidFill>
            </a:endParaRPr>
          </a:p>
        </p:txBody>
      </p:sp>
      <p:cxnSp>
        <p:nvCxnSpPr>
          <p:cNvPr id="5" name="Straight Connector 2">
            <a:extLst>
              <a:ext uri="{FF2B5EF4-FFF2-40B4-BE49-F238E27FC236}">
                <a16:creationId xmlns:a16="http://schemas.microsoft.com/office/drawing/2014/main" id="{38393150-E721-41A2-960B-3CB1E118EB73}"/>
              </a:ext>
            </a:extLst>
          </p:cNvPr>
          <p:cNvCxnSpPr/>
          <p:nvPr/>
        </p:nvCxnSpPr>
        <p:spPr>
          <a:xfrm>
            <a:off x="3086822" y="1312636"/>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255A7A-8CAE-4192-93E8-8B0EB02D1BDF}"/>
              </a:ext>
            </a:extLst>
          </p:cNvPr>
          <p:cNvSpPr txBox="1"/>
          <p:nvPr/>
        </p:nvSpPr>
        <p:spPr>
          <a:xfrm>
            <a:off x="726804" y="1802884"/>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7" name="TextBox 6">
            <a:extLst>
              <a:ext uri="{FF2B5EF4-FFF2-40B4-BE49-F238E27FC236}">
                <a16:creationId xmlns:a16="http://schemas.microsoft.com/office/drawing/2014/main" id="{3B437AAC-FC5B-4B02-B573-2EBB4FEBBC33}"/>
              </a:ext>
            </a:extLst>
          </p:cNvPr>
          <p:cNvSpPr txBox="1"/>
          <p:nvPr/>
        </p:nvSpPr>
        <p:spPr>
          <a:xfrm>
            <a:off x="3351711" y="3152712"/>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p>
        </p:txBody>
      </p:sp>
      <p:cxnSp>
        <p:nvCxnSpPr>
          <p:cNvPr id="8" name="Straight Connector 43">
            <a:extLst>
              <a:ext uri="{FF2B5EF4-FFF2-40B4-BE49-F238E27FC236}">
                <a16:creationId xmlns:a16="http://schemas.microsoft.com/office/drawing/2014/main" id="{D2312AE1-41E1-4859-B864-E6C890E8B991}"/>
              </a:ext>
            </a:extLst>
          </p:cNvPr>
          <p:cNvCxnSpPr/>
          <p:nvPr/>
        </p:nvCxnSpPr>
        <p:spPr>
          <a:xfrm>
            <a:off x="3086822" y="2970240"/>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CCD7F3-1364-40B8-BE98-5F37567BA3AF}"/>
              </a:ext>
            </a:extLst>
          </p:cNvPr>
          <p:cNvSpPr txBox="1"/>
          <p:nvPr/>
        </p:nvSpPr>
        <p:spPr>
          <a:xfrm>
            <a:off x="726804" y="3460488"/>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2" name="TextBox 11">
            <a:extLst>
              <a:ext uri="{FF2B5EF4-FFF2-40B4-BE49-F238E27FC236}">
                <a16:creationId xmlns:a16="http://schemas.microsoft.com/office/drawing/2014/main" id="{E5318693-9D79-49D8-AD06-A15070515D52}"/>
              </a:ext>
            </a:extLst>
          </p:cNvPr>
          <p:cNvSpPr txBox="1"/>
          <p:nvPr/>
        </p:nvSpPr>
        <p:spPr>
          <a:xfrm>
            <a:off x="726804" y="5014682"/>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3" name="Rectangle 3">
            <a:extLst>
              <a:ext uri="{FF2B5EF4-FFF2-40B4-BE49-F238E27FC236}">
                <a16:creationId xmlns:a16="http://schemas.microsoft.com/office/drawing/2014/main" id="{28C25A7B-BB71-43DB-93F1-AF5E86154D3E}"/>
              </a:ext>
            </a:extLst>
          </p:cNvPr>
          <p:cNvSpPr/>
          <p:nvPr/>
        </p:nvSpPr>
        <p:spPr>
          <a:xfrm>
            <a:off x="0" y="1485692"/>
            <a:ext cx="12192000" cy="388703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4">
            <a:extLst>
              <a:ext uri="{FF2B5EF4-FFF2-40B4-BE49-F238E27FC236}">
                <a16:creationId xmlns:a16="http://schemas.microsoft.com/office/drawing/2014/main" id="{FF05D100-F2A3-449C-93C1-CA8CE47C58BE}"/>
              </a:ext>
            </a:extLst>
          </p:cNvPr>
          <p:cNvSpPr/>
          <p:nvPr/>
        </p:nvSpPr>
        <p:spPr>
          <a:xfrm>
            <a:off x="863600" y="1017191"/>
            <a:ext cx="3949700" cy="4800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5">
            <a:extLst>
              <a:ext uri="{FF2B5EF4-FFF2-40B4-BE49-F238E27FC236}">
                <a16:creationId xmlns:a16="http://schemas.microsoft.com/office/drawing/2014/main" id="{0855C668-8C02-4A46-BA15-963918700C50}"/>
              </a:ext>
            </a:extLst>
          </p:cNvPr>
          <p:cNvSpPr/>
          <p:nvPr/>
        </p:nvSpPr>
        <p:spPr>
          <a:xfrm flipV="1">
            <a:off x="4813300" y="5372308"/>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8">
            <a:extLst>
              <a:ext uri="{FF2B5EF4-FFF2-40B4-BE49-F238E27FC236}">
                <a16:creationId xmlns:a16="http://schemas.microsoft.com/office/drawing/2014/main" id="{030AA280-BCE5-4413-84E6-9A2E45064006}"/>
              </a:ext>
            </a:extLst>
          </p:cNvPr>
          <p:cNvSpPr/>
          <p:nvPr/>
        </p:nvSpPr>
        <p:spPr>
          <a:xfrm>
            <a:off x="4813300" y="1028492"/>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08D74EF-3B0E-449A-93B9-100E38C5E83E}"/>
              </a:ext>
            </a:extLst>
          </p:cNvPr>
          <p:cNvSpPr txBox="1"/>
          <p:nvPr/>
        </p:nvSpPr>
        <p:spPr>
          <a:xfrm>
            <a:off x="5240866" y="3091156"/>
            <a:ext cx="6951134" cy="1107996"/>
          </a:xfrm>
          <a:prstGeom prst="rect">
            <a:avLst/>
          </a:prstGeom>
          <a:noFill/>
        </p:spPr>
        <p:txBody>
          <a:bodyPr wrap="square" lIns="0" tIns="0" rIns="0" bIns="0" rtlCol="0">
            <a:spAutoFit/>
          </a:bodyPr>
          <a:lstStyle/>
          <a:p>
            <a:pPr algn="ctr"/>
            <a:r>
              <a:rPr lang="ru-RU" sz="3600" b="1" dirty="0">
                <a:solidFill>
                  <a:schemeClr val="bg1"/>
                </a:solidFill>
                <a:latin typeface="+mj-lt"/>
              </a:rPr>
              <a:t>Рыночные подходы к </a:t>
            </a:r>
          </a:p>
          <a:p>
            <a:pPr algn="ctr"/>
            <a:r>
              <a:rPr lang="ru-RU" sz="3600" b="1" dirty="0">
                <a:solidFill>
                  <a:schemeClr val="bg1"/>
                </a:solidFill>
                <a:latin typeface="+mj-lt"/>
              </a:rPr>
              <a:t>разработке стратегии</a:t>
            </a:r>
            <a:endParaRPr lang="id-ID" sz="3600" b="1" dirty="0">
              <a:solidFill>
                <a:schemeClr val="bg1"/>
              </a:solidFill>
              <a:latin typeface="+mj-lt"/>
            </a:endParaRPr>
          </a:p>
        </p:txBody>
      </p:sp>
      <p:pic>
        <p:nvPicPr>
          <p:cNvPr id="157" name="Рисунок 1">
            <a:extLst>
              <a:ext uri="{FF2B5EF4-FFF2-40B4-BE49-F238E27FC236}">
                <a16:creationId xmlns:a16="http://schemas.microsoft.com/office/drawing/2014/main" id="{E71966DA-A7BB-46EE-BCDB-B8E13E4E1459}"/>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699552" y="2379287"/>
            <a:ext cx="2093185" cy="23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Прямоугольник 157">
            <a:extLst>
              <a:ext uri="{FF2B5EF4-FFF2-40B4-BE49-F238E27FC236}">
                <a16:creationId xmlns:a16="http://schemas.microsoft.com/office/drawing/2014/main" id="{4F5DA51B-BBD8-46C8-B022-2D54DC7DF899}"/>
              </a:ext>
            </a:extLst>
          </p:cNvPr>
          <p:cNvSpPr/>
          <p:nvPr/>
        </p:nvSpPr>
        <p:spPr>
          <a:xfrm>
            <a:off x="5240865" y="5502670"/>
            <a:ext cx="6752169" cy="338554"/>
          </a:xfrm>
          <a:prstGeom prst="rect">
            <a:avLst/>
          </a:prstGeom>
        </p:spPr>
        <p:txBody>
          <a:bodyPr wrap="none">
            <a:spAutoFit/>
          </a:bodyPr>
          <a:lstStyle/>
          <a:p>
            <a:r>
              <a:rPr lang="ru-RU" sz="1600" dirty="0"/>
              <a:t>ПРОДАЖИ – ЭТО НАУКА СО СВОИМИ ПРАВИЛАМИ И ЗАКОНОМЕРНОСТЯМИ</a:t>
            </a:r>
          </a:p>
        </p:txBody>
      </p:sp>
    </p:spTree>
    <p:extLst>
      <p:ext uri="{BB962C8B-B14F-4D97-AF65-F5344CB8AC3E}">
        <p14:creationId xmlns:p14="http://schemas.microsoft.com/office/powerpoint/2010/main" val="146414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Номер слайда 1">
            <a:extLst>
              <a:ext uri="{FF2B5EF4-FFF2-40B4-BE49-F238E27FC236}">
                <a16:creationId xmlns:a16="http://schemas.microsoft.com/office/drawing/2014/main" id="{CFA45C10-E8B6-41E4-8591-F9FE4B5A505C}"/>
              </a:ext>
            </a:extLst>
          </p:cNvPr>
          <p:cNvSpPr>
            <a:spLocks noGrp="1"/>
          </p:cNvSpPr>
          <p:nvPr>
            <p:ph type="sldNum" sz="quarter" idx="12"/>
          </p:nvPr>
        </p:nvSpPr>
        <p:spPr bwMode="auto">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 typeface="Wingdings" panose="05000000000000000000" pitchFamily="2" charset="2"/>
              <a:buNone/>
              <a:defRPr/>
            </a:pPr>
            <a:fld id="{BCFEBEE7-BFB2-42C9-8751-4532EF6A88E6}" type="slidenum">
              <a:rPr lang="en-US" smtClean="0"/>
              <a:pPr>
                <a:spcBef>
                  <a:spcPct val="0"/>
                </a:spcBef>
                <a:buFont typeface="Wingdings" panose="05000000000000000000" pitchFamily="2" charset="2"/>
                <a:buNone/>
                <a:defRPr/>
              </a:pPr>
              <a:t>31</a:t>
            </a:fld>
            <a:endParaRPr lang="en-GB" altLang="ru-RU" dirty="0">
              <a:solidFill>
                <a:schemeClr val="accent1">
                  <a:lumMod val="75000"/>
                </a:schemeClr>
              </a:solidFill>
              <a:latin typeface="Arial" panose="020B0604020202020204" pitchFamily="34" charset="0"/>
            </a:endParaRPr>
          </a:p>
        </p:txBody>
      </p:sp>
      <p:sp>
        <p:nvSpPr>
          <p:cNvPr id="76803" name="Text Box 1027">
            <a:extLst>
              <a:ext uri="{FF2B5EF4-FFF2-40B4-BE49-F238E27FC236}">
                <a16:creationId xmlns:a16="http://schemas.microsoft.com/office/drawing/2014/main" id="{C2C0151E-18C2-45D0-ACE4-98971780066E}"/>
              </a:ext>
            </a:extLst>
          </p:cNvPr>
          <p:cNvSpPr txBox="1">
            <a:spLocks noChangeArrowheads="1"/>
          </p:cNvSpPr>
          <p:nvPr/>
        </p:nvSpPr>
        <p:spPr bwMode="auto">
          <a:xfrm>
            <a:off x="678951" y="425132"/>
            <a:ext cx="597439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ru-RU" altLang="ru-RU" sz="3200" dirty="0">
                <a:solidFill>
                  <a:schemeClr val="accent3">
                    <a:lumMod val="75000"/>
                  </a:schemeClr>
                </a:solidFill>
                <a:latin typeface="Tahoma" panose="020B0604030504040204" pitchFamily="34" charset="0"/>
              </a:rPr>
              <a:t>Подход к разработке стратегии</a:t>
            </a:r>
            <a:endParaRPr lang="en-GB" altLang="ru-RU" sz="3200" dirty="0">
              <a:solidFill>
                <a:schemeClr val="accent3">
                  <a:lumMod val="75000"/>
                </a:schemeClr>
              </a:solidFill>
              <a:latin typeface="Tahoma" panose="020B0604030504040204" pitchFamily="34" charset="0"/>
            </a:endParaRPr>
          </a:p>
        </p:txBody>
      </p:sp>
      <p:sp>
        <p:nvSpPr>
          <p:cNvPr id="76804" name="Text Box 1028">
            <a:extLst>
              <a:ext uri="{FF2B5EF4-FFF2-40B4-BE49-F238E27FC236}">
                <a16:creationId xmlns:a16="http://schemas.microsoft.com/office/drawing/2014/main" id="{E88C6579-FF97-4AA2-8E5E-58262D01D73E}"/>
              </a:ext>
            </a:extLst>
          </p:cNvPr>
          <p:cNvSpPr txBox="1">
            <a:spLocks noChangeArrowheads="1"/>
          </p:cNvSpPr>
          <p:nvPr/>
        </p:nvSpPr>
        <p:spPr bwMode="auto">
          <a:xfrm>
            <a:off x="2228311" y="1032223"/>
            <a:ext cx="4379404" cy="39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ct val="0"/>
              </a:spcBef>
              <a:buClrTx/>
              <a:buFontTx/>
              <a:buNone/>
            </a:pPr>
            <a:r>
              <a:rPr lang="ru-RU" altLang="ru-RU" sz="2400" b="1" dirty="0">
                <a:solidFill>
                  <a:schemeClr val="accent1">
                    <a:lumMod val="75000"/>
                  </a:schemeClr>
                </a:solidFill>
                <a:latin typeface="Tahoma" panose="020B0604030504040204" pitchFamily="34" charset="0"/>
              </a:rPr>
              <a:t>Оценка внешних факторов</a:t>
            </a:r>
            <a:endParaRPr lang="en-GB" altLang="ru-RU" sz="2400" b="1" dirty="0">
              <a:solidFill>
                <a:schemeClr val="accent1">
                  <a:lumMod val="75000"/>
                </a:schemeClr>
              </a:solidFill>
              <a:latin typeface="Tahoma" panose="020B0604030504040204" pitchFamily="34" charset="0"/>
            </a:endParaRPr>
          </a:p>
        </p:txBody>
      </p:sp>
      <p:sp>
        <p:nvSpPr>
          <p:cNvPr id="76805" name="AutoShape 1029">
            <a:extLst>
              <a:ext uri="{FF2B5EF4-FFF2-40B4-BE49-F238E27FC236}">
                <a16:creationId xmlns:a16="http://schemas.microsoft.com/office/drawing/2014/main" id="{DD10C136-BE9E-4835-AFC8-71B493A851A6}"/>
              </a:ext>
            </a:extLst>
          </p:cNvPr>
          <p:cNvSpPr>
            <a:spLocks noChangeArrowheads="1"/>
          </p:cNvSpPr>
          <p:nvPr/>
        </p:nvSpPr>
        <p:spPr bwMode="auto">
          <a:xfrm rot="5400000">
            <a:off x="2334233" y="1788491"/>
            <a:ext cx="977900" cy="485775"/>
          </a:xfrm>
          <a:prstGeom prst="rightArrow">
            <a:avLst>
              <a:gd name="adj1" fmla="val 50000"/>
              <a:gd name="adj2" fmla="val 50243"/>
            </a:avLst>
          </a:prstGeom>
          <a:solidFill>
            <a:srgbClr val="FF0000"/>
          </a:solidFill>
          <a:ln w="9525">
            <a:solidFill>
              <a:srgbClr val="CC6600"/>
            </a:solidFill>
            <a:miter lim="800000"/>
            <a:headEnd/>
            <a:tailEnd/>
          </a:ln>
          <a:effectLst>
            <a:outerShdw dist="35921" dir="2700000" algn="ctr" rotWithShape="0">
              <a:schemeClr val="bg2"/>
            </a:outerShdw>
          </a:effectLst>
        </p:spPr>
        <p:txBody>
          <a:bodyPr wrap="none" lIns="0" tIns="0" rIns="0"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chemeClr val="accent1">
                  <a:lumMod val="75000"/>
                </a:schemeClr>
              </a:solidFill>
              <a:latin typeface="Arial" panose="020B0604020202020204" pitchFamily="34" charset="0"/>
            </a:endParaRPr>
          </a:p>
        </p:txBody>
      </p:sp>
      <p:sp>
        <p:nvSpPr>
          <p:cNvPr id="76806" name="Text Box 1028">
            <a:extLst>
              <a:ext uri="{FF2B5EF4-FFF2-40B4-BE49-F238E27FC236}">
                <a16:creationId xmlns:a16="http://schemas.microsoft.com/office/drawing/2014/main" id="{75690B97-4C57-4517-83F1-3F860FD51712}"/>
              </a:ext>
            </a:extLst>
          </p:cNvPr>
          <p:cNvSpPr txBox="1">
            <a:spLocks noChangeArrowheads="1"/>
          </p:cNvSpPr>
          <p:nvPr/>
        </p:nvSpPr>
        <p:spPr bwMode="auto">
          <a:xfrm>
            <a:off x="7008813" y="1052004"/>
            <a:ext cx="4712829" cy="39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ct val="0"/>
              </a:spcBef>
              <a:buClrTx/>
              <a:buFontTx/>
              <a:buNone/>
            </a:pPr>
            <a:r>
              <a:rPr lang="ru-RU" altLang="ru-RU" sz="2400" b="1" dirty="0">
                <a:solidFill>
                  <a:schemeClr val="accent1">
                    <a:lumMod val="75000"/>
                  </a:schemeClr>
                </a:solidFill>
                <a:latin typeface="Tahoma" panose="020B0604030504040204" pitchFamily="34" charset="0"/>
              </a:rPr>
              <a:t>Оценка внутренних ресурсов</a:t>
            </a:r>
            <a:endParaRPr lang="en-GB" altLang="ru-RU" sz="2400" b="1" dirty="0">
              <a:solidFill>
                <a:schemeClr val="accent1">
                  <a:lumMod val="75000"/>
                </a:schemeClr>
              </a:solidFill>
              <a:latin typeface="Tahoma" panose="020B0604030504040204" pitchFamily="34" charset="0"/>
            </a:endParaRPr>
          </a:p>
        </p:txBody>
      </p:sp>
      <p:sp>
        <p:nvSpPr>
          <p:cNvPr id="76807" name="Text Box 1028">
            <a:extLst>
              <a:ext uri="{FF2B5EF4-FFF2-40B4-BE49-F238E27FC236}">
                <a16:creationId xmlns:a16="http://schemas.microsoft.com/office/drawing/2014/main" id="{EE56F9F3-CF7A-41BB-8C83-AB33DD61D57C}"/>
              </a:ext>
            </a:extLst>
          </p:cNvPr>
          <p:cNvSpPr txBox="1">
            <a:spLocks noChangeArrowheads="1"/>
          </p:cNvSpPr>
          <p:nvPr/>
        </p:nvSpPr>
        <p:spPr bwMode="auto">
          <a:xfrm>
            <a:off x="1701071" y="2436057"/>
            <a:ext cx="3554413"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800100" indent="-342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ct val="0"/>
              </a:spcBef>
              <a:buClrTx/>
              <a:buFontTx/>
              <a:buNone/>
            </a:pPr>
            <a:r>
              <a:rPr lang="ru-RU" altLang="ru-RU" sz="2000" i="1" u="sng" dirty="0">
                <a:solidFill>
                  <a:schemeClr val="accent1">
                    <a:lumMod val="75000"/>
                  </a:schemeClr>
                </a:solidFill>
                <a:latin typeface="Tahoma" panose="020B0604030504040204" pitchFamily="34" charset="0"/>
              </a:rPr>
              <a:t>Рынок:</a:t>
            </a:r>
          </a:p>
          <a:p>
            <a:pPr eaLnBrk="1" hangingPunct="1">
              <a:lnSpc>
                <a:spcPct val="120000"/>
              </a:lnSpc>
              <a:spcBef>
                <a:spcPct val="0"/>
              </a:spcBef>
              <a:buClrTx/>
              <a:buFontTx/>
              <a:buChar char="-"/>
            </a:pPr>
            <a:r>
              <a:rPr lang="ru-RU" altLang="ru-RU" sz="2000" dirty="0">
                <a:solidFill>
                  <a:schemeClr val="accent1">
                    <a:lumMod val="75000"/>
                  </a:schemeClr>
                </a:solidFill>
                <a:latin typeface="Tahoma" panose="020B0604030504040204" pitchFamily="34" charset="0"/>
              </a:rPr>
              <a:t>5 сил Портера</a:t>
            </a:r>
            <a:endParaRPr lang="en-US" altLang="ru-RU" sz="2000" dirty="0">
              <a:solidFill>
                <a:schemeClr val="accent1">
                  <a:lumMod val="75000"/>
                </a:schemeClr>
              </a:solidFill>
              <a:latin typeface="Tahoma" panose="020B0604030504040204" pitchFamily="34" charset="0"/>
            </a:endParaRPr>
          </a:p>
          <a:p>
            <a:pPr lvl="1" eaLnBrk="1" hangingPunct="1">
              <a:lnSpc>
                <a:spcPct val="120000"/>
              </a:lnSpc>
              <a:spcBef>
                <a:spcPct val="0"/>
              </a:spcBef>
              <a:buClrTx/>
              <a:buFontTx/>
              <a:buChar char="-"/>
            </a:pPr>
            <a:r>
              <a:rPr lang="en-US" altLang="ru-RU" sz="2000" dirty="0">
                <a:solidFill>
                  <a:schemeClr val="accent1">
                    <a:lumMod val="75000"/>
                  </a:schemeClr>
                </a:solidFill>
                <a:latin typeface="Tahoma" panose="020B0604030504040204" pitchFamily="34" charset="0"/>
              </a:rPr>
              <a:t>4P</a:t>
            </a:r>
          </a:p>
          <a:p>
            <a:pPr lvl="1" eaLnBrk="1" hangingPunct="1">
              <a:lnSpc>
                <a:spcPct val="120000"/>
              </a:lnSpc>
              <a:spcBef>
                <a:spcPct val="0"/>
              </a:spcBef>
              <a:buClrTx/>
              <a:buFontTx/>
              <a:buChar char="-"/>
            </a:pPr>
            <a:r>
              <a:rPr lang="en-US" altLang="ru-RU" sz="2000" dirty="0">
                <a:solidFill>
                  <a:schemeClr val="accent1">
                    <a:lumMod val="75000"/>
                  </a:schemeClr>
                </a:solidFill>
                <a:latin typeface="Tahoma" panose="020B0604030504040204" pitchFamily="34" charset="0"/>
              </a:rPr>
              <a:t>5P</a:t>
            </a:r>
          </a:p>
          <a:p>
            <a:pPr lvl="1" eaLnBrk="1" hangingPunct="1">
              <a:lnSpc>
                <a:spcPct val="120000"/>
              </a:lnSpc>
              <a:spcBef>
                <a:spcPct val="0"/>
              </a:spcBef>
              <a:buClrTx/>
              <a:buFontTx/>
              <a:buChar char="-"/>
            </a:pPr>
            <a:r>
              <a:rPr lang="en-US" altLang="ru-RU" sz="2000" dirty="0">
                <a:solidFill>
                  <a:schemeClr val="accent1">
                    <a:lumMod val="75000"/>
                  </a:schemeClr>
                </a:solidFill>
                <a:latin typeface="Tahoma" panose="020B0604030504040204" pitchFamily="34" charset="0"/>
              </a:rPr>
              <a:t>5P+</a:t>
            </a:r>
          </a:p>
          <a:p>
            <a:pPr lvl="1" eaLnBrk="1" hangingPunct="1">
              <a:lnSpc>
                <a:spcPct val="120000"/>
              </a:lnSpc>
              <a:spcBef>
                <a:spcPct val="0"/>
              </a:spcBef>
              <a:buClrTx/>
              <a:buFontTx/>
              <a:buChar char="-"/>
            </a:pPr>
            <a:r>
              <a:rPr lang="en-US" altLang="ru-RU" sz="2000" dirty="0">
                <a:solidFill>
                  <a:schemeClr val="accent1">
                    <a:lumMod val="75000"/>
                  </a:schemeClr>
                </a:solidFill>
                <a:latin typeface="Tahoma" panose="020B0604030504040204" pitchFamily="34" charset="0"/>
              </a:rPr>
              <a:t>9P</a:t>
            </a:r>
          </a:p>
          <a:p>
            <a:pPr lvl="1" eaLnBrk="1" hangingPunct="1">
              <a:lnSpc>
                <a:spcPct val="120000"/>
              </a:lnSpc>
              <a:spcBef>
                <a:spcPct val="0"/>
              </a:spcBef>
              <a:buClrTx/>
              <a:buFontTx/>
              <a:buChar char="-"/>
            </a:pPr>
            <a:r>
              <a:rPr lang="en-US" altLang="ru-RU" sz="2000" dirty="0">
                <a:solidFill>
                  <a:schemeClr val="accent1">
                    <a:lumMod val="75000"/>
                  </a:schemeClr>
                </a:solidFill>
                <a:latin typeface="Tahoma" panose="020B0604030504040204" pitchFamily="34" charset="0"/>
              </a:rPr>
              <a:t>4C</a:t>
            </a:r>
            <a:endParaRPr lang="ru-RU" altLang="ru-RU" sz="2000" dirty="0">
              <a:solidFill>
                <a:schemeClr val="accent1">
                  <a:lumMod val="75000"/>
                </a:schemeClr>
              </a:solidFill>
              <a:latin typeface="Tahoma" panose="020B0604030504040204" pitchFamily="34" charset="0"/>
            </a:endParaRPr>
          </a:p>
          <a:p>
            <a:pPr eaLnBrk="1" hangingPunct="1">
              <a:lnSpc>
                <a:spcPct val="120000"/>
              </a:lnSpc>
              <a:spcBef>
                <a:spcPct val="0"/>
              </a:spcBef>
              <a:buClrTx/>
              <a:buFontTx/>
              <a:buChar char="-"/>
            </a:pPr>
            <a:r>
              <a:rPr lang="ru-RU" altLang="ru-RU" sz="2000" dirty="0">
                <a:solidFill>
                  <a:schemeClr val="accent1">
                    <a:lumMod val="75000"/>
                  </a:schemeClr>
                </a:solidFill>
                <a:latin typeface="Tahoma" panose="020B0604030504040204" pitchFamily="34" charset="0"/>
              </a:rPr>
              <a:t>Стратегия голубого океана</a:t>
            </a:r>
          </a:p>
          <a:p>
            <a:pPr lvl="1" eaLnBrk="1" hangingPunct="1">
              <a:lnSpc>
                <a:spcPct val="120000"/>
              </a:lnSpc>
              <a:spcBef>
                <a:spcPct val="0"/>
              </a:spcBef>
              <a:buClrTx/>
              <a:buFontTx/>
              <a:buChar char="-"/>
            </a:pPr>
            <a:r>
              <a:rPr lang="ru-RU" altLang="ru-RU" sz="2000" dirty="0">
                <a:solidFill>
                  <a:schemeClr val="accent1">
                    <a:lumMod val="75000"/>
                  </a:schemeClr>
                </a:solidFill>
                <a:latin typeface="Tahoma" panose="020B0604030504040204" pitchFamily="34" charset="0"/>
              </a:rPr>
              <a:t>Рыночные ниши</a:t>
            </a:r>
            <a:endParaRPr lang="en-US" altLang="ru-RU" sz="2000" dirty="0">
              <a:solidFill>
                <a:schemeClr val="accent1">
                  <a:lumMod val="75000"/>
                </a:schemeClr>
              </a:solidFill>
              <a:latin typeface="Tahoma" panose="020B0604030504040204" pitchFamily="34" charset="0"/>
            </a:endParaRPr>
          </a:p>
          <a:p>
            <a:pPr lvl="1" eaLnBrk="1" hangingPunct="1">
              <a:lnSpc>
                <a:spcPct val="120000"/>
              </a:lnSpc>
              <a:spcBef>
                <a:spcPct val="0"/>
              </a:spcBef>
              <a:buClrTx/>
              <a:buFontTx/>
              <a:buChar char="-"/>
            </a:pPr>
            <a:r>
              <a:rPr lang="ru-RU" altLang="ru-RU" sz="2000" dirty="0">
                <a:solidFill>
                  <a:schemeClr val="accent1">
                    <a:lumMod val="75000"/>
                  </a:schemeClr>
                </a:solidFill>
                <a:latin typeface="Tahoma" panose="020B0604030504040204" pitchFamily="34" charset="0"/>
              </a:rPr>
              <a:t>Дифференциация</a:t>
            </a:r>
            <a:endParaRPr lang="en-GB" altLang="ru-RU" sz="2000" dirty="0">
              <a:solidFill>
                <a:schemeClr val="accent1">
                  <a:lumMod val="75000"/>
                </a:schemeClr>
              </a:solidFill>
              <a:latin typeface="Tahoma" panose="020B0604030504040204" pitchFamily="34" charset="0"/>
            </a:endParaRPr>
          </a:p>
        </p:txBody>
      </p:sp>
      <p:sp>
        <p:nvSpPr>
          <p:cNvPr id="76808" name="Text Box 1028">
            <a:extLst>
              <a:ext uri="{FF2B5EF4-FFF2-40B4-BE49-F238E27FC236}">
                <a16:creationId xmlns:a16="http://schemas.microsoft.com/office/drawing/2014/main" id="{27C164A5-0643-463D-AFC8-61326C646A1B}"/>
              </a:ext>
            </a:extLst>
          </p:cNvPr>
          <p:cNvSpPr txBox="1">
            <a:spLocks noChangeArrowheads="1"/>
          </p:cNvSpPr>
          <p:nvPr/>
        </p:nvSpPr>
        <p:spPr bwMode="auto">
          <a:xfrm>
            <a:off x="7417659" y="2436058"/>
            <a:ext cx="35274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ct val="0"/>
              </a:spcBef>
              <a:buClrTx/>
              <a:buFontTx/>
              <a:buNone/>
            </a:pPr>
            <a:r>
              <a:rPr lang="ru-RU" altLang="ru-RU" sz="2000" i="1" u="sng" dirty="0">
                <a:solidFill>
                  <a:schemeClr val="accent1">
                    <a:lumMod val="75000"/>
                  </a:schemeClr>
                </a:solidFill>
                <a:latin typeface="Tahoma" panose="020B0604030504040204" pitchFamily="34" charset="0"/>
              </a:rPr>
              <a:t>Оценка активов и ресурсов:</a:t>
            </a:r>
          </a:p>
          <a:p>
            <a:pPr eaLnBrk="1" hangingPunct="1">
              <a:lnSpc>
                <a:spcPct val="120000"/>
              </a:lnSpc>
              <a:spcBef>
                <a:spcPct val="0"/>
              </a:spcBef>
              <a:buClrTx/>
              <a:buFontTx/>
              <a:buChar char="-"/>
            </a:pPr>
            <a:r>
              <a:rPr lang="ru-RU" altLang="ru-RU" sz="2000" dirty="0">
                <a:solidFill>
                  <a:schemeClr val="accent1">
                    <a:lumMod val="75000"/>
                  </a:schemeClr>
                </a:solidFill>
                <a:latin typeface="Tahoma" panose="020B0604030504040204" pitchFamily="34" charset="0"/>
              </a:rPr>
              <a:t>Модель Гранта</a:t>
            </a:r>
          </a:p>
          <a:p>
            <a:pPr eaLnBrk="1" hangingPunct="1">
              <a:lnSpc>
                <a:spcPct val="120000"/>
              </a:lnSpc>
              <a:spcBef>
                <a:spcPct val="0"/>
              </a:spcBef>
              <a:buClrTx/>
              <a:buFontTx/>
              <a:buChar char="-"/>
            </a:pPr>
            <a:r>
              <a:rPr lang="ru-RU" altLang="ru-RU" sz="2000" dirty="0">
                <a:solidFill>
                  <a:schemeClr val="accent1">
                    <a:lumMod val="75000"/>
                  </a:schemeClr>
                </a:solidFill>
                <a:latin typeface="Tahoma" panose="020B0604030504040204" pitchFamily="34" charset="0"/>
              </a:rPr>
              <a:t>Стратегическая гибкость </a:t>
            </a:r>
          </a:p>
          <a:p>
            <a:pPr eaLnBrk="1" hangingPunct="1">
              <a:lnSpc>
                <a:spcPct val="120000"/>
              </a:lnSpc>
              <a:spcBef>
                <a:spcPct val="0"/>
              </a:spcBef>
              <a:buClrTx/>
              <a:buFontTx/>
              <a:buNone/>
            </a:pPr>
            <a:r>
              <a:rPr lang="ru-RU" altLang="ru-RU" sz="2000" dirty="0">
                <a:solidFill>
                  <a:schemeClr val="accent1">
                    <a:lumMod val="75000"/>
                  </a:schemeClr>
                </a:solidFill>
                <a:latin typeface="Tahoma" panose="020B0604030504040204" pitchFamily="34" charset="0"/>
              </a:rPr>
              <a:t>     в использовании ресурсов</a:t>
            </a:r>
          </a:p>
          <a:p>
            <a:pPr eaLnBrk="1" hangingPunct="1">
              <a:lnSpc>
                <a:spcPct val="120000"/>
              </a:lnSpc>
              <a:spcBef>
                <a:spcPct val="0"/>
              </a:spcBef>
              <a:buClrTx/>
              <a:buFontTx/>
              <a:buChar char="-"/>
            </a:pPr>
            <a:r>
              <a:rPr lang="ru-RU" altLang="ru-RU" sz="2000" dirty="0">
                <a:solidFill>
                  <a:schemeClr val="accent1">
                    <a:lumMod val="75000"/>
                  </a:schemeClr>
                </a:solidFill>
                <a:latin typeface="Tahoma" panose="020B0604030504040204" pitchFamily="34" charset="0"/>
              </a:rPr>
              <a:t>Оценка людских ресурсов</a:t>
            </a:r>
            <a:endParaRPr lang="en-US" altLang="ru-RU" sz="2000" dirty="0">
              <a:solidFill>
                <a:schemeClr val="accent1">
                  <a:lumMod val="75000"/>
                </a:schemeClr>
              </a:solidFill>
              <a:latin typeface="Tahoma" panose="020B0604030504040204" pitchFamily="34" charset="0"/>
            </a:endParaRPr>
          </a:p>
          <a:p>
            <a:pPr marL="0" indent="0" eaLnBrk="1" hangingPunct="1">
              <a:lnSpc>
                <a:spcPct val="120000"/>
              </a:lnSpc>
              <a:spcBef>
                <a:spcPct val="0"/>
              </a:spcBef>
              <a:buClrTx/>
              <a:buNone/>
            </a:pPr>
            <a:endParaRPr lang="en-GB" altLang="ru-RU" sz="2000" dirty="0">
              <a:solidFill>
                <a:schemeClr val="accent1">
                  <a:lumMod val="75000"/>
                </a:schemeClr>
              </a:solidFill>
              <a:latin typeface="Tahoma" panose="020B0604030504040204" pitchFamily="34" charset="0"/>
            </a:endParaRPr>
          </a:p>
        </p:txBody>
      </p:sp>
      <p:sp>
        <p:nvSpPr>
          <p:cNvPr id="76809" name="AutoShape 1029">
            <a:extLst>
              <a:ext uri="{FF2B5EF4-FFF2-40B4-BE49-F238E27FC236}">
                <a16:creationId xmlns:a16="http://schemas.microsoft.com/office/drawing/2014/main" id="{E6D8B63D-D1F9-4E0D-B3B5-9328BD8350B0}"/>
              </a:ext>
            </a:extLst>
          </p:cNvPr>
          <p:cNvSpPr>
            <a:spLocks noChangeArrowheads="1"/>
          </p:cNvSpPr>
          <p:nvPr/>
        </p:nvSpPr>
        <p:spPr bwMode="auto">
          <a:xfrm rot="5400000">
            <a:off x="8573359" y="1723271"/>
            <a:ext cx="977900" cy="485775"/>
          </a:xfrm>
          <a:prstGeom prst="rightArrow">
            <a:avLst>
              <a:gd name="adj1" fmla="val 50000"/>
              <a:gd name="adj2" fmla="val 50243"/>
            </a:avLst>
          </a:prstGeom>
          <a:solidFill>
            <a:srgbClr val="FF0000"/>
          </a:solidFill>
          <a:ln w="9525">
            <a:solidFill>
              <a:srgbClr val="CC6600"/>
            </a:solidFill>
            <a:miter lim="800000"/>
            <a:headEnd/>
            <a:tailEnd/>
          </a:ln>
          <a:effectLst>
            <a:outerShdw dist="35921" dir="2700000" algn="ctr" rotWithShape="0">
              <a:schemeClr val="bg2"/>
            </a:outerShdw>
          </a:effectLst>
        </p:spPr>
        <p:txBody>
          <a:bodyPr wrap="none" lIns="0" tIns="0" rIns="0"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chemeClr val="accent1">
                  <a:lumMod val="75000"/>
                </a:schemeClr>
              </a:solidFill>
              <a:latin typeface="Arial" panose="020B0604020202020204" pitchFamily="34" charset="0"/>
            </a:endParaRPr>
          </a:p>
        </p:txBody>
      </p:sp>
    </p:spTree>
    <p:extLst>
      <p:ext uri="{BB962C8B-B14F-4D97-AF65-F5344CB8AC3E}">
        <p14:creationId xmlns:p14="http://schemas.microsoft.com/office/powerpoint/2010/main" val="1221884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6">
            <a:extLst>
              <a:ext uri="{FF2B5EF4-FFF2-40B4-BE49-F238E27FC236}">
                <a16:creationId xmlns:a16="http://schemas.microsoft.com/office/drawing/2014/main" id="{C698A3DD-831D-46E3-B33C-871726D86795}"/>
              </a:ext>
            </a:extLst>
          </p:cNvPr>
          <p:cNvSpPr txBox="1">
            <a:spLocks noChangeArrowheads="1"/>
          </p:cNvSpPr>
          <p:nvPr/>
        </p:nvSpPr>
        <p:spPr bwMode="auto">
          <a:xfrm>
            <a:off x="5740400" y="6345238"/>
            <a:ext cx="8382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fld id="{A14E21C7-9AE5-4FDC-BD87-B65E41371585}" type="slidenum">
              <a:rPr lang="ru-RU" altLang="ru-RU" sz="1200">
                <a:solidFill>
                  <a:schemeClr val="bg1"/>
                </a:solidFill>
                <a:latin typeface="Arial" panose="020B0604020202020204" pitchFamily="34" charset="0"/>
              </a:rPr>
              <a:pPr eaLnBrk="1" hangingPunct="1">
                <a:spcBef>
                  <a:spcPct val="0"/>
                </a:spcBef>
                <a:buClrTx/>
                <a:buFontTx/>
                <a:buNone/>
              </a:pPr>
              <a:t>32</a:t>
            </a:fld>
            <a:endParaRPr lang="ru-RU" altLang="ru-RU" sz="1200">
              <a:solidFill>
                <a:schemeClr val="bg1"/>
              </a:solidFill>
              <a:latin typeface="Arial" panose="020B0604020202020204" pitchFamily="34" charset="0"/>
            </a:endParaRPr>
          </a:p>
        </p:txBody>
      </p:sp>
      <p:sp>
        <p:nvSpPr>
          <p:cNvPr id="77827" name="Rectangle 3">
            <a:extLst>
              <a:ext uri="{FF2B5EF4-FFF2-40B4-BE49-F238E27FC236}">
                <a16:creationId xmlns:a16="http://schemas.microsoft.com/office/drawing/2014/main" id="{3BC47C2C-A9EB-4A85-B599-2AACE7FF1EFC}"/>
              </a:ext>
            </a:extLst>
          </p:cNvPr>
          <p:cNvSpPr>
            <a:spLocks noChangeArrowheads="1"/>
          </p:cNvSpPr>
          <p:nvPr/>
        </p:nvSpPr>
        <p:spPr bwMode="auto">
          <a:xfrm>
            <a:off x="1186021" y="1454175"/>
            <a:ext cx="10508429" cy="4801314"/>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ts val="1000"/>
              </a:spcBef>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200">
                <a:solidFill>
                  <a:srgbClr val="404040"/>
                </a:solidFill>
                <a:latin typeface="Century Gothic" panose="020B0502020202020204" pitchFamily="34" charset="0"/>
              </a:defRPr>
            </a:lvl9pPr>
          </a:lstStyle>
          <a:p>
            <a:pPr>
              <a:spcBef>
                <a:spcPct val="0"/>
              </a:spcBef>
              <a:buClrTx/>
              <a:buFontTx/>
              <a:buNone/>
            </a:pPr>
            <a:r>
              <a:rPr lang="ru-RU" altLang="ru-RU" sz="2000" dirty="0">
                <a:solidFill>
                  <a:schemeClr val="accent3">
                    <a:lumMod val="75000"/>
                  </a:schemeClr>
                </a:solidFill>
                <a:latin typeface="Arial" panose="020B0604020202020204" pitchFamily="34" charset="0"/>
                <a:cs typeface="Arial" panose="020B0604020202020204" pitchFamily="34" charset="0"/>
              </a:rPr>
              <a:t>— маркетинговая теория, основанная на четырёх основных «координатах» маркетингового планирования:</a:t>
            </a:r>
          </a:p>
          <a:p>
            <a:pPr>
              <a:spcBef>
                <a:spcPct val="0"/>
              </a:spcBef>
              <a:buClrTx/>
              <a:buFontTx/>
              <a:buNone/>
            </a:pPr>
            <a:endParaRPr lang="ru-RU" altLang="ru-RU" sz="2000" dirty="0">
              <a:solidFill>
                <a:schemeClr val="accent3">
                  <a:lumMod val="75000"/>
                </a:schemeClr>
              </a:solidFill>
              <a:latin typeface="Arial" panose="020B0604020202020204" pitchFamily="34" charset="0"/>
              <a:cs typeface="Arial" panose="020B0604020202020204" pitchFamily="34" charset="0"/>
            </a:endParaRPr>
          </a:p>
          <a:p>
            <a:pPr>
              <a:spcBef>
                <a:spcPct val="0"/>
              </a:spcBef>
              <a:buClrTx/>
              <a:buFontTx/>
              <a:buChar char="•"/>
            </a:pPr>
            <a:r>
              <a:rPr lang="ru-RU" altLang="ru-RU" sz="2800" b="1" i="1" dirty="0">
                <a:solidFill>
                  <a:schemeClr val="accent3">
                    <a:lumMod val="75000"/>
                  </a:schemeClr>
                </a:solidFill>
                <a:latin typeface="Arial" panose="020B0604020202020204" pitchFamily="34" charset="0"/>
                <a:cs typeface="Arial" panose="020B0604020202020204" pitchFamily="34" charset="0"/>
              </a:rPr>
              <a:t> </a:t>
            </a:r>
            <a:r>
              <a:rPr lang="en-US" altLang="ru-RU" sz="2800" b="1" i="1" dirty="0">
                <a:solidFill>
                  <a:schemeClr val="accent3">
                    <a:lumMod val="75000"/>
                  </a:schemeClr>
                </a:solidFill>
                <a:latin typeface="Arial" panose="020B0604020202020204" pitchFamily="34" charset="0"/>
                <a:cs typeface="Arial" panose="020B0604020202020204" pitchFamily="34" charset="0"/>
              </a:rPr>
              <a:t>P</a:t>
            </a:r>
            <a:r>
              <a:rPr lang="ru-RU" altLang="ru-RU" sz="2800" b="1" i="1" dirty="0" err="1">
                <a:solidFill>
                  <a:schemeClr val="accent3">
                    <a:lumMod val="75000"/>
                  </a:schemeClr>
                </a:solidFill>
                <a:latin typeface="Arial" panose="020B0604020202020204" pitchFamily="34" charset="0"/>
                <a:cs typeface="Arial" panose="020B0604020202020204" pitchFamily="34" charset="0"/>
              </a:rPr>
              <a:t>roduct</a:t>
            </a:r>
            <a:r>
              <a:rPr lang="ru-RU" altLang="ru-RU" sz="2800" b="1" dirty="0">
                <a:solidFill>
                  <a:schemeClr val="accent3">
                    <a:lumMod val="75000"/>
                  </a:schemeClr>
                </a:solidFill>
                <a:latin typeface="Arial" panose="020B0604020202020204" pitchFamily="34" charset="0"/>
                <a:cs typeface="Arial" panose="020B0604020202020204" pitchFamily="34" charset="0"/>
              </a:rPr>
              <a:t> </a:t>
            </a:r>
            <a:r>
              <a:rPr lang="ru-RU" altLang="ru-RU" sz="2000" dirty="0">
                <a:solidFill>
                  <a:schemeClr val="accent3">
                    <a:lumMod val="75000"/>
                  </a:schemeClr>
                </a:solidFill>
                <a:latin typeface="Arial" panose="020B0604020202020204" pitchFamily="34" charset="0"/>
                <a:cs typeface="Arial" panose="020B0604020202020204" pitchFamily="34" charset="0"/>
              </a:rPr>
              <a:t>(товар или услуга: ассортимент, качество, свойства товара, дизайн и эргономика)</a:t>
            </a:r>
          </a:p>
          <a:p>
            <a:pPr>
              <a:spcBef>
                <a:spcPct val="0"/>
              </a:spcBef>
              <a:buClrTx/>
              <a:buFontTx/>
              <a:buChar char="•"/>
            </a:pPr>
            <a:endParaRPr lang="ru-RU" altLang="ru-RU" sz="2000"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endParaRPr>
          </a:p>
          <a:p>
            <a:pPr>
              <a:spcBef>
                <a:spcPct val="0"/>
              </a:spcBef>
              <a:buClrTx/>
              <a:buFontTx/>
              <a:buChar char="•"/>
            </a:pPr>
            <a:r>
              <a:rPr lang="ru-RU" altLang="ru-RU" sz="2800" b="1" i="1" dirty="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altLang="ru-RU" sz="2800" b="1" i="1" dirty="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P</a:t>
            </a:r>
            <a:r>
              <a:rPr lang="ru-RU" altLang="ru-RU" sz="2800" b="1" i="1" dirty="0" err="1">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rice</a:t>
            </a:r>
            <a:r>
              <a:rPr lang="ru-RU" altLang="ru-RU" sz="2800" b="1" dirty="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ru-RU" altLang="ru-RU" sz="2000" dirty="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(цена: наценки, скидки)</a:t>
            </a:r>
          </a:p>
          <a:p>
            <a:pPr>
              <a:spcBef>
                <a:spcPct val="0"/>
              </a:spcBef>
              <a:buClrTx/>
              <a:buFontTx/>
              <a:buChar char="•"/>
            </a:pPr>
            <a:endParaRPr lang="ru-RU" altLang="ru-RU" sz="2000" dirty="0">
              <a:solidFill>
                <a:schemeClr val="accent3">
                  <a:lumMod val="75000"/>
                </a:schemeClr>
              </a:solidFill>
              <a:latin typeface="Arial" panose="020B0604020202020204" pitchFamily="34" charset="0"/>
              <a:cs typeface="Arial" panose="020B0604020202020204" pitchFamily="34" charset="0"/>
            </a:endParaRPr>
          </a:p>
          <a:p>
            <a:pPr>
              <a:spcBef>
                <a:spcPct val="0"/>
              </a:spcBef>
              <a:buClrTx/>
              <a:buFontTx/>
              <a:buChar char="•"/>
            </a:pPr>
            <a:r>
              <a:rPr lang="ru-RU" altLang="ru-RU" sz="2800" b="1" i="1" dirty="0">
                <a:solidFill>
                  <a:schemeClr val="accent3">
                    <a:lumMod val="75000"/>
                  </a:schemeClr>
                </a:solidFill>
                <a:latin typeface="Arial" panose="020B0604020202020204" pitchFamily="34" charset="0"/>
                <a:cs typeface="Arial" panose="020B0604020202020204" pitchFamily="34" charset="0"/>
              </a:rPr>
              <a:t> </a:t>
            </a:r>
            <a:r>
              <a:rPr lang="en-US" altLang="ru-RU" sz="2800" b="1" i="1" dirty="0">
                <a:solidFill>
                  <a:schemeClr val="accent3">
                    <a:lumMod val="75000"/>
                  </a:schemeClr>
                </a:solidFill>
                <a:latin typeface="Arial" panose="020B0604020202020204" pitchFamily="34" charset="0"/>
                <a:cs typeface="Arial" panose="020B0604020202020204" pitchFamily="34" charset="0"/>
              </a:rPr>
              <a:t>P</a:t>
            </a:r>
            <a:r>
              <a:rPr lang="ru-RU" altLang="ru-RU" sz="2800" b="1" i="1" dirty="0" err="1">
                <a:solidFill>
                  <a:schemeClr val="accent3">
                    <a:lumMod val="75000"/>
                  </a:schemeClr>
                </a:solidFill>
                <a:latin typeface="Arial" panose="020B0604020202020204" pitchFamily="34" charset="0"/>
                <a:cs typeface="Arial" panose="020B0604020202020204" pitchFamily="34" charset="0"/>
              </a:rPr>
              <a:t>romotion</a:t>
            </a:r>
            <a:r>
              <a:rPr lang="ru-RU" altLang="ru-RU" sz="2800" b="1" dirty="0">
                <a:solidFill>
                  <a:schemeClr val="accent3">
                    <a:lumMod val="75000"/>
                  </a:schemeClr>
                </a:solidFill>
                <a:latin typeface="Arial" panose="020B0604020202020204" pitchFamily="34" charset="0"/>
                <a:cs typeface="Arial" panose="020B0604020202020204" pitchFamily="34" charset="0"/>
              </a:rPr>
              <a:t> </a:t>
            </a:r>
            <a:r>
              <a:rPr lang="ru-RU" altLang="ru-RU" sz="2000" dirty="0">
                <a:solidFill>
                  <a:schemeClr val="accent3">
                    <a:lumMod val="75000"/>
                  </a:schemeClr>
                </a:solidFill>
                <a:latin typeface="Arial" panose="020B0604020202020204" pitchFamily="34" charset="0"/>
                <a:cs typeface="Arial" panose="020B0604020202020204" pitchFamily="34" charset="0"/>
              </a:rPr>
              <a:t>(продвижение: реклама, пиар, стимулирования сбыта и т. д.)</a:t>
            </a:r>
          </a:p>
          <a:p>
            <a:pPr>
              <a:spcBef>
                <a:spcPct val="0"/>
              </a:spcBef>
              <a:buClrTx/>
              <a:buFontTx/>
              <a:buChar char="•"/>
            </a:pPr>
            <a:endParaRPr lang="ru-RU" altLang="ru-RU" sz="2000" dirty="0">
              <a:solidFill>
                <a:schemeClr val="accent3">
                  <a:lumMod val="75000"/>
                </a:schemeClr>
              </a:solidFill>
              <a:latin typeface="Arial" panose="020B0604020202020204" pitchFamily="34" charset="0"/>
              <a:cs typeface="Arial" panose="020B0604020202020204" pitchFamily="34" charset="0"/>
            </a:endParaRPr>
          </a:p>
          <a:p>
            <a:pPr>
              <a:spcBef>
                <a:spcPct val="0"/>
              </a:spcBef>
              <a:buClrTx/>
              <a:buFontTx/>
              <a:buChar char="•"/>
            </a:pPr>
            <a:r>
              <a:rPr lang="ru-RU" altLang="ru-RU" sz="2800" b="1" i="1" dirty="0">
                <a:solidFill>
                  <a:schemeClr val="accent3">
                    <a:lumMod val="75000"/>
                  </a:schemeClr>
                </a:solidFill>
                <a:latin typeface="Arial" panose="020B0604020202020204" pitchFamily="34" charset="0"/>
                <a:cs typeface="Arial" panose="020B0604020202020204" pitchFamily="34" charset="0"/>
              </a:rPr>
              <a:t> </a:t>
            </a:r>
            <a:r>
              <a:rPr lang="en-US" altLang="ru-RU" sz="2800" b="1" i="1" dirty="0">
                <a:solidFill>
                  <a:schemeClr val="accent3">
                    <a:lumMod val="75000"/>
                  </a:schemeClr>
                </a:solidFill>
                <a:latin typeface="Arial" panose="020B0604020202020204" pitchFamily="34" charset="0"/>
                <a:cs typeface="Arial" panose="020B0604020202020204" pitchFamily="34" charset="0"/>
              </a:rPr>
              <a:t>P</a:t>
            </a:r>
            <a:r>
              <a:rPr lang="ru-RU" altLang="ru-RU" sz="2800" b="1" i="1" dirty="0" err="1">
                <a:solidFill>
                  <a:schemeClr val="accent3">
                    <a:lumMod val="75000"/>
                  </a:schemeClr>
                </a:solidFill>
                <a:latin typeface="Arial" panose="020B0604020202020204" pitchFamily="34" charset="0"/>
                <a:cs typeface="Arial" panose="020B0604020202020204" pitchFamily="34" charset="0"/>
              </a:rPr>
              <a:t>lace</a:t>
            </a:r>
            <a:r>
              <a:rPr lang="ru-RU" altLang="ru-RU" sz="2800" b="1" dirty="0">
                <a:solidFill>
                  <a:schemeClr val="accent3">
                    <a:lumMod val="75000"/>
                  </a:schemeClr>
                </a:solidFill>
                <a:latin typeface="Arial" panose="020B0604020202020204" pitchFamily="34" charset="0"/>
                <a:cs typeface="Arial" panose="020B0604020202020204" pitchFamily="34" charset="0"/>
              </a:rPr>
              <a:t> </a:t>
            </a:r>
            <a:r>
              <a:rPr lang="ru-RU" altLang="ru-RU" sz="2000" dirty="0">
                <a:solidFill>
                  <a:schemeClr val="accent3">
                    <a:lumMod val="75000"/>
                  </a:schemeClr>
                </a:solidFill>
                <a:latin typeface="Arial" panose="020B0604020202020204" pitchFamily="34" charset="0"/>
                <a:cs typeface="Arial" panose="020B0604020202020204" pitchFamily="34" charset="0"/>
              </a:rPr>
              <a:t>(месторасположение: каналы распределения, персонал продавца, месторасположения торговой точки и т. д.)</a:t>
            </a:r>
            <a:endParaRPr lang="en-US" altLang="ru-RU" sz="2000" dirty="0">
              <a:solidFill>
                <a:schemeClr val="accent3">
                  <a:lumMod val="75000"/>
                </a:schemeClr>
              </a:solidFill>
              <a:latin typeface="Arial" panose="020B0604020202020204" pitchFamily="34" charset="0"/>
              <a:cs typeface="Arial" panose="020B0604020202020204" pitchFamily="34" charset="0"/>
            </a:endParaRPr>
          </a:p>
          <a:p>
            <a:pPr>
              <a:spcBef>
                <a:spcPct val="0"/>
              </a:spcBef>
              <a:buClrTx/>
              <a:buFontTx/>
              <a:buChar char="•"/>
            </a:pPr>
            <a:endParaRPr lang="ru-RU" altLang="ru-RU" sz="2000" dirty="0">
              <a:solidFill>
                <a:schemeClr val="accent3">
                  <a:lumMod val="75000"/>
                </a:schemeClr>
              </a:solidFill>
              <a:latin typeface="Arial" panose="020B0604020202020204" pitchFamily="34" charset="0"/>
              <a:cs typeface="Arial" panose="020B0604020202020204" pitchFamily="34" charset="0"/>
            </a:endParaRPr>
          </a:p>
          <a:p>
            <a:pPr>
              <a:spcBef>
                <a:spcPct val="0"/>
              </a:spcBef>
              <a:buClrTx/>
              <a:buFontTx/>
              <a:buNone/>
            </a:pPr>
            <a:r>
              <a:rPr lang="en-US" altLang="ru-RU" sz="2000" dirty="0">
                <a:solidFill>
                  <a:schemeClr val="accent3">
                    <a:lumMod val="75000"/>
                  </a:schemeClr>
                </a:solidFill>
                <a:latin typeface="Arial" panose="020B0604020202020204" pitchFamily="34" charset="0"/>
                <a:cs typeface="Arial" panose="020B0604020202020204" pitchFamily="34" charset="0"/>
              </a:rPr>
              <a:t>	</a:t>
            </a:r>
            <a:endParaRPr lang="ru-RU" altLang="ru-RU" sz="2000" dirty="0">
              <a:solidFill>
                <a:schemeClr val="accent3">
                  <a:lumMod val="75000"/>
                </a:schemeClr>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2BE11578-7355-41BB-8017-D650B636F327}"/>
              </a:ext>
            </a:extLst>
          </p:cNvPr>
          <p:cNvSpPr txBox="1">
            <a:spLocks noChangeArrowheads="1"/>
          </p:cNvSpPr>
          <p:nvPr/>
        </p:nvSpPr>
        <p:spPr bwMode="auto">
          <a:xfrm>
            <a:off x="810508" y="365303"/>
            <a:ext cx="9507536" cy="746125"/>
          </a:xfrm>
          <a:prstGeom prst="rect">
            <a:avLst/>
          </a:prstGeom>
          <a:noFill/>
          <a:ln>
            <a:miter lim="800000"/>
            <a:headEnd/>
            <a:tailEnd/>
          </a:ln>
        </p:spPr>
        <p:txBody>
          <a:bodyPr/>
          <a:lstStyle/>
          <a:p>
            <a:pPr>
              <a:defRPr/>
            </a:pPr>
            <a:r>
              <a:rPr lang="ru-RU" altLang="ru-RU" sz="2800" b="1" dirty="0">
                <a:solidFill>
                  <a:schemeClr val="accent3">
                    <a:lumMod val="75000"/>
                  </a:schemeClr>
                </a:solidFill>
                <a:latin typeface="Arial" panose="020B0604020202020204" pitchFamily="34" charset="0"/>
                <a:cs typeface="Arial" panose="020B0604020202020204" pitchFamily="34" charset="0"/>
              </a:rPr>
              <a:t>Концепция 4P</a:t>
            </a:r>
            <a:r>
              <a:rPr lang="ru-RU" altLang="ru-RU" sz="2800" dirty="0">
                <a:solidFill>
                  <a:schemeClr val="accent3">
                    <a:lumMod val="75000"/>
                  </a:schemeClr>
                </a:solidFill>
                <a:latin typeface="Arial" panose="020B0604020202020204" pitchFamily="34" charset="0"/>
                <a:cs typeface="Arial" panose="020B0604020202020204" pitchFamily="34" charset="0"/>
              </a:rPr>
              <a:t> (</a:t>
            </a:r>
            <a:r>
              <a:rPr lang="ru-RU" altLang="ru-RU" sz="2800" i="1" dirty="0" err="1">
                <a:solidFill>
                  <a:schemeClr val="accent3">
                    <a:lumMod val="75000"/>
                  </a:schemeClr>
                </a:solidFill>
                <a:latin typeface="Arial" panose="020B0604020202020204" pitchFamily="34" charset="0"/>
                <a:cs typeface="Arial" panose="020B0604020202020204" pitchFamily="34" charset="0"/>
              </a:rPr>
              <a:t>Marketing</a:t>
            </a:r>
            <a:r>
              <a:rPr lang="ru-RU" altLang="ru-RU" sz="2800" i="1" dirty="0">
                <a:solidFill>
                  <a:schemeClr val="accent3">
                    <a:lumMod val="75000"/>
                  </a:schemeClr>
                </a:solidFill>
                <a:latin typeface="Arial" panose="020B0604020202020204" pitchFamily="34" charset="0"/>
                <a:cs typeface="Arial" panose="020B0604020202020204" pitchFamily="34" charset="0"/>
              </a:rPr>
              <a:t> </a:t>
            </a:r>
            <a:r>
              <a:rPr lang="ru-RU" altLang="ru-RU" sz="2800" i="1" dirty="0" err="1">
                <a:solidFill>
                  <a:schemeClr val="accent3">
                    <a:lumMod val="75000"/>
                  </a:schemeClr>
                </a:solidFill>
                <a:latin typeface="Arial" panose="020B0604020202020204" pitchFamily="34" charset="0"/>
                <a:cs typeface="Arial" panose="020B0604020202020204" pitchFamily="34" charset="0"/>
              </a:rPr>
              <a:t>mix</a:t>
            </a:r>
            <a:r>
              <a:rPr lang="ru-RU" altLang="ru-RU" sz="2800" dirty="0">
                <a:solidFill>
                  <a:schemeClr val="accent3">
                    <a:lumMod val="75000"/>
                  </a:schemeClr>
                </a:solidFill>
                <a:latin typeface="Arial" panose="020B0604020202020204" pitchFamily="34" charset="0"/>
                <a:cs typeface="Arial" panose="020B0604020202020204" pitchFamily="34" charset="0"/>
              </a:rPr>
              <a:t>) </a:t>
            </a:r>
          </a:p>
          <a:p>
            <a:pPr>
              <a:defRPr/>
            </a:pPr>
            <a:endParaRPr lang="ru-RU" sz="2800" b="1" kern="0" dirty="0">
              <a:solidFill>
                <a:schemeClr val="accent3">
                  <a:lumMod val="75000"/>
                </a:schemeClr>
              </a:solidFill>
              <a:latin typeface="+mj-lt"/>
              <a:ea typeface="+mj-ea"/>
              <a:cs typeface="+mj-cs"/>
            </a:endParaRPr>
          </a:p>
        </p:txBody>
      </p:sp>
      <p:sp>
        <p:nvSpPr>
          <p:cNvPr id="77829" name="Номер слайда 1">
            <a:extLst>
              <a:ext uri="{FF2B5EF4-FFF2-40B4-BE49-F238E27FC236}">
                <a16:creationId xmlns:a16="http://schemas.microsoft.com/office/drawing/2014/main" id="{6FFE4C30-2517-406C-ABE6-268F547064A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pPr>
            <a:fld id="{BB0B2246-6EFD-4E12-85A5-62488837FAB7}" type="slidenum">
              <a:rPr lang="en-US" altLang="ru-RU" smtClean="0">
                <a:solidFill>
                  <a:schemeClr val="accent3">
                    <a:lumMod val="75000"/>
                  </a:schemeClr>
                </a:solidFill>
                <a:latin typeface="Arial" panose="020B0604020202020204" pitchFamily="34" charset="0"/>
              </a:rPr>
              <a:pPr>
                <a:spcBef>
                  <a:spcPct val="0"/>
                </a:spcBef>
                <a:buFont typeface="Wingdings" panose="05000000000000000000" pitchFamily="2" charset="2"/>
                <a:buNone/>
              </a:pPr>
              <a:t>32</a:t>
            </a:fld>
            <a:endParaRPr lang="en-US" altLang="ru-RU">
              <a:solidFill>
                <a:schemeClr val="accent3">
                  <a:lumMod val="75000"/>
                </a:schemeClr>
              </a:solidFill>
              <a:latin typeface="Arial" panose="020B0604020202020204" pitchFamily="34" charset="0"/>
            </a:endParaRPr>
          </a:p>
        </p:txBody>
      </p:sp>
    </p:spTree>
    <p:extLst>
      <p:ext uri="{BB962C8B-B14F-4D97-AF65-F5344CB8AC3E}">
        <p14:creationId xmlns:p14="http://schemas.microsoft.com/office/powerpoint/2010/main" val="2273976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6">
            <a:extLst>
              <a:ext uri="{FF2B5EF4-FFF2-40B4-BE49-F238E27FC236}">
                <a16:creationId xmlns:a16="http://schemas.microsoft.com/office/drawing/2014/main" id="{BB50931B-FAEE-4B3A-AB25-9FD4423E9EAC}"/>
              </a:ext>
            </a:extLst>
          </p:cNvPr>
          <p:cNvSpPr txBox="1">
            <a:spLocks noChangeArrowheads="1"/>
          </p:cNvSpPr>
          <p:nvPr/>
        </p:nvSpPr>
        <p:spPr bwMode="auto">
          <a:xfrm>
            <a:off x="5740400" y="6345238"/>
            <a:ext cx="8382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fld id="{49ECD839-E66F-4FA8-ACF4-D950CD19FECD}" type="slidenum">
              <a:rPr lang="ru-RU" altLang="ru-RU" sz="1200">
                <a:solidFill>
                  <a:schemeClr val="bg1"/>
                </a:solidFill>
                <a:latin typeface="Arial" panose="020B0604020202020204" pitchFamily="34" charset="0"/>
              </a:rPr>
              <a:pPr eaLnBrk="1" hangingPunct="1">
                <a:spcBef>
                  <a:spcPct val="0"/>
                </a:spcBef>
                <a:buClrTx/>
                <a:buFontTx/>
                <a:buNone/>
              </a:pPr>
              <a:t>33</a:t>
            </a:fld>
            <a:endParaRPr lang="ru-RU" altLang="ru-RU" sz="1200">
              <a:solidFill>
                <a:schemeClr val="bg1"/>
              </a:solidFill>
              <a:latin typeface="Arial" panose="020B0604020202020204" pitchFamily="34" charset="0"/>
            </a:endParaRPr>
          </a:p>
        </p:txBody>
      </p:sp>
      <p:sp>
        <p:nvSpPr>
          <p:cNvPr id="79875" name="Rectangle 3">
            <a:extLst>
              <a:ext uri="{FF2B5EF4-FFF2-40B4-BE49-F238E27FC236}">
                <a16:creationId xmlns:a16="http://schemas.microsoft.com/office/drawing/2014/main" id="{E788301F-F82D-4640-A3DC-B1AA84096C93}"/>
              </a:ext>
            </a:extLst>
          </p:cNvPr>
          <p:cNvSpPr>
            <a:spLocks noChangeArrowheads="1"/>
          </p:cNvSpPr>
          <p:nvPr/>
        </p:nvSpPr>
        <p:spPr bwMode="auto">
          <a:xfrm>
            <a:off x="1620494" y="1232379"/>
            <a:ext cx="9537657" cy="36317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ts val="1000"/>
              </a:spcBef>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200">
                <a:solidFill>
                  <a:srgbClr val="404040"/>
                </a:solidFill>
                <a:latin typeface="Century Gothic" panose="020B0502020202020204" pitchFamily="34" charset="0"/>
              </a:defRPr>
            </a:lvl9pPr>
          </a:lstStyle>
          <a:p>
            <a:pPr>
              <a:spcBef>
                <a:spcPct val="0"/>
              </a:spcBef>
              <a:buClrTx/>
              <a:buFontTx/>
              <a:buNone/>
            </a:pPr>
            <a:endParaRPr lang="ru-RU" altLang="ru-RU" sz="1600" dirty="0">
              <a:solidFill>
                <a:schemeClr val="accent1">
                  <a:lumMod val="75000"/>
                </a:schemeClr>
              </a:solidFill>
              <a:latin typeface="Arial" panose="020B0604020202020204" pitchFamily="34" charset="0"/>
              <a:cs typeface="Arial" panose="020B0604020202020204" pitchFamily="34" charset="0"/>
            </a:endParaRPr>
          </a:p>
          <a:p>
            <a:pPr>
              <a:spcBef>
                <a:spcPct val="0"/>
              </a:spcBef>
              <a:buClrTx/>
              <a:buFontTx/>
              <a:buNone/>
            </a:pPr>
            <a:r>
              <a:rPr lang="ru-RU" altLang="ru-RU" sz="2000" b="1" dirty="0">
                <a:solidFill>
                  <a:schemeClr val="accent1">
                    <a:lumMod val="75000"/>
                  </a:schemeClr>
                </a:solidFill>
                <a:latin typeface="Arial" panose="020B0604020202020204" pitchFamily="34" charset="0"/>
                <a:cs typeface="Arial" panose="020B0604020202020204" pitchFamily="34" charset="0"/>
              </a:rPr>
              <a:t>В различных ситуациях и отраслях встречаются следующие расширения:</a:t>
            </a:r>
          </a:p>
          <a:p>
            <a:pPr>
              <a:spcBef>
                <a:spcPct val="0"/>
              </a:spcBef>
              <a:buClrTx/>
              <a:buFontTx/>
              <a:buNone/>
            </a:pPr>
            <a:r>
              <a:rPr lang="ru-RU" altLang="ru-RU" sz="1600" dirty="0">
                <a:solidFill>
                  <a:schemeClr val="accent1">
                    <a:lumMod val="75000"/>
                  </a:schemeClr>
                </a:solidFill>
                <a:latin typeface="Arial" panose="020B0604020202020204" pitchFamily="34" charset="0"/>
                <a:cs typeface="Arial" panose="020B0604020202020204" pitchFamily="34" charset="0"/>
              </a:rPr>
              <a:t>        5. PACKAGE — УПАКОВКА</a:t>
            </a:r>
          </a:p>
          <a:p>
            <a:pPr>
              <a:spcBef>
                <a:spcPct val="0"/>
              </a:spcBef>
              <a:buClrTx/>
              <a:buFontTx/>
              <a:buNone/>
            </a:pPr>
            <a:r>
              <a:rPr lang="ru-RU" altLang="ru-RU" sz="1600" dirty="0">
                <a:solidFill>
                  <a:schemeClr val="accent1">
                    <a:lumMod val="75000"/>
                  </a:schemeClr>
                </a:solidFill>
                <a:latin typeface="Arial" panose="020B0604020202020204" pitchFamily="34" charset="0"/>
                <a:cs typeface="Arial" panose="020B0604020202020204" pitchFamily="34" charset="0"/>
              </a:rPr>
              <a:t>        6. PURCHASE — ПОКУПКА (процесс принятия решения о конкретной покупке и опыт после)</a:t>
            </a:r>
          </a:p>
          <a:p>
            <a:pPr>
              <a:spcBef>
                <a:spcPct val="0"/>
              </a:spcBef>
              <a:buClrTx/>
              <a:buFontTx/>
              <a:buNone/>
            </a:pPr>
            <a:r>
              <a:rPr lang="ru-RU" altLang="ru-RU" sz="1600" dirty="0">
                <a:solidFill>
                  <a:schemeClr val="accent1">
                    <a:lumMod val="75000"/>
                  </a:schemeClr>
                </a:solidFill>
                <a:latin typeface="Arial" panose="020B0604020202020204" pitchFamily="34" charset="0"/>
                <a:cs typeface="Arial" panose="020B0604020202020204" pitchFamily="34" charset="0"/>
              </a:rPr>
              <a:t>        7. PEOPLE — КЛИЕНТЫ (VIP-клиенты, конкретные персоны)</a:t>
            </a:r>
          </a:p>
          <a:p>
            <a:pPr>
              <a:spcBef>
                <a:spcPct val="0"/>
              </a:spcBef>
              <a:buClrTx/>
              <a:buFontTx/>
              <a:buNone/>
            </a:pPr>
            <a:r>
              <a:rPr lang="ru-RU" altLang="ru-RU" sz="1600" dirty="0">
                <a:solidFill>
                  <a:schemeClr val="accent1">
                    <a:lumMod val="75000"/>
                  </a:schemeClr>
                </a:solidFill>
                <a:latin typeface="Arial" panose="020B0604020202020204" pitchFamily="34" charset="0"/>
                <a:cs typeface="Arial" panose="020B0604020202020204" pitchFamily="34" charset="0"/>
              </a:rPr>
              <a:t>        8. PERSONNEL — ПЕРСОНАЛ</a:t>
            </a:r>
          </a:p>
          <a:p>
            <a:pPr>
              <a:spcBef>
                <a:spcPct val="0"/>
              </a:spcBef>
              <a:buClrTx/>
              <a:buFontTx/>
              <a:buNone/>
            </a:pPr>
            <a:r>
              <a:rPr lang="ru-RU" altLang="ru-RU" sz="1600" dirty="0">
                <a:solidFill>
                  <a:schemeClr val="accent1">
                    <a:lumMod val="75000"/>
                  </a:schemeClr>
                </a:solidFill>
                <a:latin typeface="Arial" panose="020B0604020202020204" pitchFamily="34" charset="0"/>
                <a:cs typeface="Arial" panose="020B0604020202020204" pitchFamily="34" charset="0"/>
              </a:rPr>
              <a:t>        9. PROCESS — ПРОЦЕСС, ОПЫТ ПОКУПАТЕЛЯ (например, визит в гипермаркет, требующий целого дня)</a:t>
            </a:r>
            <a:endParaRPr lang="en-US" altLang="ru-RU" sz="1600" dirty="0">
              <a:solidFill>
                <a:schemeClr val="accent1">
                  <a:lumMod val="75000"/>
                </a:schemeClr>
              </a:solidFill>
              <a:latin typeface="Arial" panose="020B0604020202020204" pitchFamily="34" charset="0"/>
              <a:cs typeface="Arial" panose="020B0604020202020204" pitchFamily="34" charset="0"/>
            </a:endParaRPr>
          </a:p>
          <a:p>
            <a:pPr>
              <a:spcBef>
                <a:spcPct val="0"/>
              </a:spcBef>
              <a:buClrTx/>
              <a:buFontTx/>
              <a:buNone/>
            </a:pPr>
            <a:endParaRPr lang="ru-RU" altLang="ru-RU" sz="1600" dirty="0">
              <a:solidFill>
                <a:schemeClr val="accent1">
                  <a:lumMod val="75000"/>
                </a:schemeClr>
              </a:solidFill>
              <a:latin typeface="Arial" panose="020B0604020202020204" pitchFamily="34" charset="0"/>
              <a:cs typeface="Arial" panose="020B0604020202020204" pitchFamily="34" charset="0"/>
            </a:endParaRPr>
          </a:p>
          <a:p>
            <a:pPr>
              <a:spcBef>
                <a:spcPct val="0"/>
              </a:spcBef>
              <a:buClrTx/>
              <a:buFontTx/>
              <a:buNone/>
            </a:pPr>
            <a:endParaRPr lang="ru-RU" altLang="ru-RU" sz="2000" b="1" dirty="0">
              <a:solidFill>
                <a:schemeClr val="accent1">
                  <a:lumMod val="75000"/>
                </a:schemeClr>
              </a:solidFill>
              <a:latin typeface="Arial" panose="020B0604020202020204" pitchFamily="34" charset="0"/>
              <a:cs typeface="Arial" panose="020B0604020202020204" pitchFamily="34" charset="0"/>
            </a:endParaRPr>
          </a:p>
          <a:p>
            <a:pPr>
              <a:spcBef>
                <a:spcPct val="0"/>
              </a:spcBef>
              <a:buClrTx/>
              <a:buFontTx/>
              <a:buNone/>
            </a:pPr>
            <a:r>
              <a:rPr lang="ru-RU" altLang="ru-RU" sz="2000" b="1" dirty="0">
                <a:solidFill>
                  <a:schemeClr val="accent1">
                    <a:lumMod val="75000"/>
                  </a:schemeClr>
                </a:solidFill>
                <a:latin typeface="Arial" panose="020B0604020202020204" pitchFamily="34" charset="0"/>
                <a:cs typeface="Arial" panose="020B0604020202020204" pitchFamily="34" charset="0"/>
              </a:rPr>
              <a:t>На базе этой маркетинговой модели были построены модели:</a:t>
            </a:r>
          </a:p>
          <a:p>
            <a:pPr>
              <a:spcBef>
                <a:spcPct val="0"/>
              </a:spcBef>
              <a:buClrTx/>
              <a:buFontTx/>
              <a:buChar char="•"/>
            </a:pPr>
            <a:r>
              <a:rPr lang="en-US" altLang="ru-RU" sz="1600" dirty="0">
                <a:solidFill>
                  <a:schemeClr val="accent1">
                    <a:lumMod val="75000"/>
                  </a:schemeClr>
                </a:solidFill>
                <a:latin typeface="Arial" panose="020B0604020202020204" pitchFamily="34" charset="0"/>
                <a:cs typeface="Arial" panose="020B0604020202020204" pitchFamily="34" charset="0"/>
              </a:rPr>
              <a:t> </a:t>
            </a:r>
            <a:r>
              <a:rPr lang="ru-RU" altLang="ru-RU" sz="1600" dirty="0">
                <a:solidFill>
                  <a:schemeClr val="accent1">
                    <a:lumMod val="75000"/>
                  </a:schemeClr>
                </a:solidFill>
                <a:latin typeface="Arial" panose="020B0604020202020204" pitchFamily="34" charset="0"/>
                <a:cs typeface="Arial" panose="020B0604020202020204" pitchFamily="34" charset="0"/>
              </a:rPr>
              <a:t>Модель 5P: добавлены </a:t>
            </a:r>
            <a:r>
              <a:rPr lang="ru-RU" altLang="ru-RU" sz="1600" i="1" dirty="0">
                <a:solidFill>
                  <a:schemeClr val="accent1">
                    <a:lumMod val="75000"/>
                  </a:schemeClr>
                </a:solidFill>
                <a:latin typeface="Arial" panose="020B0604020202020204" pitchFamily="34" charset="0"/>
                <a:cs typeface="Arial" panose="020B0604020202020204" pitchFamily="34" charset="0"/>
              </a:rPr>
              <a:t>People</a:t>
            </a:r>
            <a:r>
              <a:rPr lang="ru-RU" altLang="ru-RU" sz="1600" dirty="0">
                <a:solidFill>
                  <a:schemeClr val="accent1">
                    <a:lumMod val="75000"/>
                  </a:schemeClr>
                </a:solidFill>
                <a:latin typeface="Arial" panose="020B0604020202020204" pitchFamily="34" charset="0"/>
                <a:cs typeface="Arial" panose="020B0604020202020204" pitchFamily="34" charset="0"/>
              </a:rPr>
              <a:t> (люди, потребители, целевая аудитория, и т. д.),</a:t>
            </a:r>
          </a:p>
          <a:p>
            <a:pPr>
              <a:spcBef>
                <a:spcPct val="0"/>
              </a:spcBef>
              <a:buClrTx/>
              <a:buFontTx/>
              <a:buChar char="•"/>
            </a:pPr>
            <a:r>
              <a:rPr lang="en-US" altLang="ru-RU" sz="1600" dirty="0">
                <a:solidFill>
                  <a:schemeClr val="accent1">
                    <a:lumMod val="75000"/>
                  </a:schemeClr>
                </a:solidFill>
                <a:latin typeface="Arial" panose="020B0604020202020204" pitchFamily="34" charset="0"/>
                <a:cs typeface="Arial" panose="020B0604020202020204" pitchFamily="34" charset="0"/>
              </a:rPr>
              <a:t> </a:t>
            </a:r>
            <a:r>
              <a:rPr lang="ru-RU" altLang="ru-RU" sz="1600" dirty="0">
                <a:solidFill>
                  <a:schemeClr val="accent1">
                    <a:lumMod val="75000"/>
                  </a:schemeClr>
                </a:solidFill>
                <a:latin typeface="Arial" panose="020B0604020202020204" pitchFamily="34" charset="0"/>
                <a:cs typeface="Arial" panose="020B0604020202020204" pitchFamily="34" charset="0"/>
              </a:rPr>
              <a:t>Модель 5P + Image.</a:t>
            </a:r>
          </a:p>
          <a:p>
            <a:pPr>
              <a:spcBef>
                <a:spcPct val="0"/>
              </a:spcBef>
              <a:buClrTx/>
              <a:buFontTx/>
              <a:buNone/>
            </a:pPr>
            <a:endParaRPr lang="ru-RU" altLang="ru-RU" sz="1600" dirty="0">
              <a:solidFill>
                <a:schemeClr val="accent1">
                  <a:lumMod val="75000"/>
                </a:schemeClr>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4768BB12-1D3A-44D0-B0B4-72D02FDE725C}"/>
              </a:ext>
            </a:extLst>
          </p:cNvPr>
          <p:cNvSpPr txBox="1">
            <a:spLocks noChangeArrowheads="1"/>
          </p:cNvSpPr>
          <p:nvPr/>
        </p:nvSpPr>
        <p:spPr bwMode="auto">
          <a:xfrm>
            <a:off x="819194" y="404219"/>
            <a:ext cx="8229600" cy="746125"/>
          </a:xfrm>
          <a:prstGeom prst="rect">
            <a:avLst/>
          </a:prstGeom>
          <a:noFill/>
          <a:ln>
            <a:miter lim="800000"/>
            <a:headEnd/>
            <a:tailEnd/>
          </a:ln>
        </p:spPr>
        <p:txBody>
          <a:bodyPr/>
          <a:lstStyle/>
          <a:p>
            <a:pPr>
              <a:defRPr/>
            </a:pPr>
            <a:r>
              <a:rPr lang="ru-RU" sz="2800" b="1" kern="0" dirty="0">
                <a:solidFill>
                  <a:schemeClr val="accent1">
                    <a:lumMod val="75000"/>
                  </a:schemeClr>
                </a:solidFill>
                <a:latin typeface="Arial" panose="020B0604020202020204" pitchFamily="34" charset="0"/>
                <a:ea typeface="+mj-ea"/>
                <a:cs typeface="Arial" panose="020B0604020202020204" pitchFamily="34" charset="0"/>
              </a:rPr>
              <a:t>… и производные</a:t>
            </a:r>
          </a:p>
        </p:txBody>
      </p:sp>
      <p:sp>
        <p:nvSpPr>
          <p:cNvPr id="79877" name="Номер слайда 1">
            <a:extLst>
              <a:ext uri="{FF2B5EF4-FFF2-40B4-BE49-F238E27FC236}">
                <a16:creationId xmlns:a16="http://schemas.microsoft.com/office/drawing/2014/main" id="{11057907-EE0B-4E4B-AAE7-1119D7ED2DF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pPr>
            <a:fld id="{1EB69B4E-1648-4C44-B345-62F925CE88FE}" type="slidenum">
              <a:rPr lang="en-US" altLang="ru-RU" smtClean="0">
                <a:solidFill>
                  <a:schemeClr val="accent1">
                    <a:lumMod val="75000"/>
                  </a:schemeClr>
                </a:solidFill>
                <a:latin typeface="Arial" panose="020B0604020202020204" pitchFamily="34" charset="0"/>
              </a:rPr>
              <a:pPr>
                <a:spcBef>
                  <a:spcPct val="0"/>
                </a:spcBef>
                <a:buFont typeface="Wingdings" panose="05000000000000000000" pitchFamily="2" charset="2"/>
                <a:buNone/>
              </a:pPr>
              <a:t>33</a:t>
            </a:fld>
            <a:endParaRPr lang="en-US" altLang="ru-RU">
              <a:solidFill>
                <a:schemeClr val="accent1">
                  <a:lumMod val="75000"/>
                </a:schemeClr>
              </a:solidFill>
              <a:latin typeface="Arial" panose="020B0604020202020204" pitchFamily="34" charset="0"/>
            </a:endParaRPr>
          </a:p>
        </p:txBody>
      </p:sp>
    </p:spTree>
    <p:extLst>
      <p:ext uri="{BB962C8B-B14F-4D97-AF65-F5344CB8AC3E}">
        <p14:creationId xmlns:p14="http://schemas.microsoft.com/office/powerpoint/2010/main" val="154669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6">
            <a:extLst>
              <a:ext uri="{FF2B5EF4-FFF2-40B4-BE49-F238E27FC236}">
                <a16:creationId xmlns:a16="http://schemas.microsoft.com/office/drawing/2014/main" id="{3F8C4B60-40C0-4867-B174-0E5DBEA4E884}"/>
              </a:ext>
            </a:extLst>
          </p:cNvPr>
          <p:cNvSpPr txBox="1">
            <a:spLocks noChangeArrowheads="1"/>
          </p:cNvSpPr>
          <p:nvPr/>
        </p:nvSpPr>
        <p:spPr bwMode="auto">
          <a:xfrm>
            <a:off x="5740400" y="6345238"/>
            <a:ext cx="8382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fld id="{959FA7DC-7C0F-4477-B932-BA9562694770}" type="slidenum">
              <a:rPr lang="ru-RU" altLang="ru-RU" sz="1200">
                <a:solidFill>
                  <a:schemeClr val="bg1"/>
                </a:solidFill>
                <a:latin typeface="Arial" panose="020B0604020202020204" pitchFamily="34" charset="0"/>
              </a:rPr>
              <a:pPr eaLnBrk="1" hangingPunct="1">
                <a:spcBef>
                  <a:spcPct val="0"/>
                </a:spcBef>
                <a:buClrTx/>
                <a:buFontTx/>
                <a:buNone/>
              </a:pPr>
              <a:t>34</a:t>
            </a:fld>
            <a:endParaRPr lang="ru-RU" altLang="ru-RU" sz="1200">
              <a:solidFill>
                <a:schemeClr val="bg1"/>
              </a:solidFill>
              <a:latin typeface="Arial" panose="020B0604020202020204" pitchFamily="34" charset="0"/>
            </a:endParaRPr>
          </a:p>
        </p:txBody>
      </p:sp>
      <p:sp>
        <p:nvSpPr>
          <p:cNvPr id="81923" name="Прямоугольник 4">
            <a:extLst>
              <a:ext uri="{FF2B5EF4-FFF2-40B4-BE49-F238E27FC236}">
                <a16:creationId xmlns:a16="http://schemas.microsoft.com/office/drawing/2014/main" id="{43A3B352-87A1-4E0E-A313-9DC9000F6824}"/>
              </a:ext>
            </a:extLst>
          </p:cNvPr>
          <p:cNvSpPr>
            <a:spLocks noChangeArrowheads="1"/>
          </p:cNvSpPr>
          <p:nvPr/>
        </p:nvSpPr>
        <p:spPr bwMode="auto">
          <a:xfrm>
            <a:off x="1681333" y="1453078"/>
            <a:ext cx="9217326"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ru-RU" altLang="ru-RU" sz="2000" b="1" dirty="0">
                <a:solidFill>
                  <a:schemeClr val="accent1">
                    <a:lumMod val="75000"/>
                  </a:schemeClr>
                </a:solidFill>
                <a:latin typeface="Arial" panose="020B0604020202020204" pitchFamily="34" charset="0"/>
              </a:rPr>
              <a:t>Теория (концепция) 4C</a:t>
            </a:r>
            <a:endParaRPr lang="en-US" altLang="ru-RU" sz="2000" b="1" dirty="0">
              <a:solidFill>
                <a:schemeClr val="accent1">
                  <a:lumMod val="75000"/>
                </a:schemeClr>
              </a:solidFill>
              <a:latin typeface="Arial" panose="020B0604020202020204" pitchFamily="34" charset="0"/>
            </a:endParaRPr>
          </a:p>
          <a:p>
            <a:pPr eaLnBrk="1" hangingPunct="1">
              <a:spcBef>
                <a:spcPct val="0"/>
              </a:spcBef>
              <a:buClrTx/>
              <a:buFontTx/>
              <a:buNone/>
            </a:pPr>
            <a:endParaRPr lang="en-US" altLang="ru-RU" sz="2000" b="1" dirty="0">
              <a:solidFill>
                <a:schemeClr val="accent1">
                  <a:lumMod val="75000"/>
                </a:schemeClr>
              </a:solidFill>
              <a:latin typeface="Arial" panose="020B0604020202020204" pitchFamily="34" charset="0"/>
            </a:endParaRPr>
          </a:p>
          <a:p>
            <a:pPr eaLnBrk="1" hangingPunct="1">
              <a:spcBef>
                <a:spcPct val="0"/>
              </a:spcBef>
              <a:buClrTx/>
              <a:buFontTx/>
              <a:buNone/>
            </a:pPr>
            <a:r>
              <a:rPr lang="ru-RU" altLang="ru-RU" sz="2000" dirty="0">
                <a:solidFill>
                  <a:schemeClr val="accent1">
                    <a:lumMod val="75000"/>
                  </a:schemeClr>
                </a:solidFill>
                <a:latin typeface="Arial" panose="020B0604020202020204" pitchFamily="34" charset="0"/>
              </a:rPr>
              <a:t>маркетинговая теория, основанная на четырёх основных «координатах» маркетингового планирования, при этом по сравнению с теорией 4P, осуществлен перенос якоря маркетинговой деятельности с продукта на потребителя</a:t>
            </a:r>
            <a:endParaRPr lang="en-US" altLang="ru-RU" sz="2000" dirty="0">
              <a:solidFill>
                <a:schemeClr val="accent1">
                  <a:lumMod val="75000"/>
                </a:schemeClr>
              </a:solidFill>
              <a:latin typeface="Arial" panose="020B0604020202020204" pitchFamily="34" charset="0"/>
            </a:endParaRPr>
          </a:p>
          <a:p>
            <a:pPr eaLnBrk="1" hangingPunct="1">
              <a:spcBef>
                <a:spcPct val="0"/>
              </a:spcBef>
              <a:buClrTx/>
              <a:buFontTx/>
              <a:buNone/>
            </a:pPr>
            <a:endParaRPr lang="ru-RU" altLang="ru-RU" sz="2000" dirty="0">
              <a:solidFill>
                <a:schemeClr val="accent1">
                  <a:lumMod val="75000"/>
                </a:schemeClr>
              </a:solidFill>
              <a:latin typeface="Arial" panose="020B0604020202020204" pitchFamily="34" charset="0"/>
            </a:endParaRPr>
          </a:p>
          <a:p>
            <a:pPr eaLnBrk="1" hangingPunct="1">
              <a:spcBef>
                <a:spcPct val="0"/>
              </a:spcBef>
              <a:buClrTx/>
              <a:buFontTx/>
              <a:buNone/>
            </a:pPr>
            <a:r>
              <a:rPr lang="ru-RU" altLang="ru-RU" sz="2000" i="1" dirty="0" err="1">
                <a:solidFill>
                  <a:schemeClr val="accent1">
                    <a:lumMod val="75000"/>
                  </a:schemeClr>
                </a:solidFill>
                <a:latin typeface="Arial" panose="020B0604020202020204" pitchFamily="34" charset="0"/>
              </a:rPr>
              <a:t>Consumer</a:t>
            </a:r>
            <a:r>
              <a:rPr lang="ru-RU" altLang="ru-RU" sz="2000" dirty="0">
                <a:solidFill>
                  <a:schemeClr val="accent1">
                    <a:lumMod val="75000"/>
                  </a:schemeClr>
                </a:solidFill>
                <a:latin typeface="Arial" panose="020B0604020202020204" pitchFamily="34" charset="0"/>
              </a:rPr>
              <a:t> </a:t>
            </a:r>
            <a:r>
              <a:rPr lang="en-US" altLang="ru-RU" sz="2000" dirty="0">
                <a:solidFill>
                  <a:schemeClr val="accent1">
                    <a:lumMod val="75000"/>
                  </a:schemeClr>
                </a:solidFill>
                <a:latin typeface="Arial" panose="020B0604020202020204" pitchFamily="34" charset="0"/>
              </a:rPr>
              <a:t>	</a:t>
            </a:r>
            <a:r>
              <a:rPr lang="ru-RU" altLang="ru-RU" sz="2000" dirty="0">
                <a:solidFill>
                  <a:schemeClr val="accent1">
                    <a:lumMod val="75000"/>
                  </a:schemeClr>
                </a:solidFill>
                <a:latin typeface="Arial" panose="020B0604020202020204" pitchFamily="34" charset="0"/>
              </a:rPr>
              <a:t> 	— Потребитель</a:t>
            </a:r>
          </a:p>
          <a:p>
            <a:pPr eaLnBrk="1" hangingPunct="1">
              <a:spcBef>
                <a:spcPct val="0"/>
              </a:spcBef>
              <a:buClrTx/>
              <a:buFontTx/>
              <a:buNone/>
            </a:pPr>
            <a:r>
              <a:rPr lang="ru-RU" altLang="ru-RU" sz="2000" i="1" dirty="0" err="1">
                <a:solidFill>
                  <a:schemeClr val="accent1">
                    <a:lumMod val="75000"/>
                  </a:schemeClr>
                </a:solidFill>
                <a:latin typeface="Arial" panose="020B0604020202020204" pitchFamily="34" charset="0"/>
              </a:rPr>
              <a:t>Cost</a:t>
            </a:r>
            <a:r>
              <a:rPr lang="ru-RU" altLang="ru-RU" sz="2000" dirty="0">
                <a:solidFill>
                  <a:schemeClr val="accent1">
                    <a:lumMod val="75000"/>
                  </a:schemeClr>
                </a:solidFill>
                <a:latin typeface="Arial" panose="020B0604020202020204" pitchFamily="34" charset="0"/>
              </a:rPr>
              <a:t> </a:t>
            </a:r>
            <a:r>
              <a:rPr lang="en-US" altLang="ru-RU" sz="2000" dirty="0">
                <a:solidFill>
                  <a:schemeClr val="accent1">
                    <a:lumMod val="75000"/>
                  </a:schemeClr>
                </a:solidFill>
                <a:latin typeface="Arial" panose="020B0604020202020204" pitchFamily="34" charset="0"/>
              </a:rPr>
              <a:t>		</a:t>
            </a:r>
            <a:r>
              <a:rPr lang="ru-RU" altLang="ru-RU" sz="2000" dirty="0">
                <a:solidFill>
                  <a:schemeClr val="accent1">
                    <a:lumMod val="75000"/>
                  </a:schemeClr>
                </a:solidFill>
                <a:latin typeface="Arial" panose="020B0604020202020204" pitchFamily="34" charset="0"/>
              </a:rPr>
              <a:t>	— Стоимость</a:t>
            </a:r>
          </a:p>
          <a:p>
            <a:pPr eaLnBrk="1" hangingPunct="1">
              <a:spcBef>
                <a:spcPct val="0"/>
              </a:spcBef>
              <a:buClrTx/>
              <a:buFontTx/>
              <a:buNone/>
            </a:pPr>
            <a:r>
              <a:rPr lang="ru-RU" altLang="ru-RU" sz="2000" i="1" dirty="0" err="1">
                <a:solidFill>
                  <a:schemeClr val="accent1">
                    <a:lumMod val="75000"/>
                  </a:schemeClr>
                </a:solidFill>
                <a:latin typeface="Arial" panose="020B0604020202020204" pitchFamily="34" charset="0"/>
              </a:rPr>
              <a:t>Convenience</a:t>
            </a:r>
            <a:r>
              <a:rPr lang="en-US" altLang="ru-RU" sz="2000" i="1" dirty="0">
                <a:solidFill>
                  <a:schemeClr val="accent1">
                    <a:lumMod val="75000"/>
                  </a:schemeClr>
                </a:solidFill>
                <a:latin typeface="Arial" panose="020B0604020202020204" pitchFamily="34" charset="0"/>
              </a:rPr>
              <a:t>	</a:t>
            </a:r>
            <a:r>
              <a:rPr lang="ru-RU" altLang="ru-RU" sz="2000" i="1" dirty="0">
                <a:solidFill>
                  <a:schemeClr val="accent1">
                    <a:lumMod val="75000"/>
                  </a:schemeClr>
                </a:solidFill>
                <a:latin typeface="Arial" panose="020B0604020202020204" pitchFamily="34" charset="0"/>
              </a:rPr>
              <a:t>	</a:t>
            </a:r>
            <a:r>
              <a:rPr lang="ru-RU" altLang="ru-RU" sz="2000" dirty="0">
                <a:solidFill>
                  <a:schemeClr val="accent1">
                    <a:lumMod val="75000"/>
                  </a:schemeClr>
                </a:solidFill>
                <a:latin typeface="Arial" panose="020B0604020202020204" pitchFamily="34" charset="0"/>
              </a:rPr>
              <a:t>— Удобство</a:t>
            </a:r>
          </a:p>
          <a:p>
            <a:pPr eaLnBrk="1" hangingPunct="1">
              <a:spcBef>
                <a:spcPct val="0"/>
              </a:spcBef>
              <a:buClrTx/>
              <a:buFontTx/>
              <a:buNone/>
            </a:pPr>
            <a:r>
              <a:rPr lang="ru-RU" altLang="ru-RU" sz="2000" i="1" dirty="0" err="1">
                <a:solidFill>
                  <a:schemeClr val="accent1">
                    <a:lumMod val="75000"/>
                  </a:schemeClr>
                </a:solidFill>
                <a:latin typeface="Arial" panose="020B0604020202020204" pitchFamily="34" charset="0"/>
              </a:rPr>
              <a:t>Communication</a:t>
            </a:r>
            <a:r>
              <a:rPr lang="ru-RU" altLang="ru-RU" sz="2000" dirty="0">
                <a:solidFill>
                  <a:schemeClr val="accent1">
                    <a:lumMod val="75000"/>
                  </a:schemeClr>
                </a:solidFill>
                <a:latin typeface="Arial" panose="020B0604020202020204" pitchFamily="34" charset="0"/>
              </a:rPr>
              <a:t> </a:t>
            </a:r>
            <a:r>
              <a:rPr lang="en-US" altLang="ru-RU" sz="2000" dirty="0">
                <a:solidFill>
                  <a:schemeClr val="accent1">
                    <a:lumMod val="75000"/>
                  </a:schemeClr>
                </a:solidFill>
                <a:latin typeface="Arial" panose="020B0604020202020204" pitchFamily="34" charset="0"/>
              </a:rPr>
              <a:t>	</a:t>
            </a:r>
            <a:r>
              <a:rPr lang="ru-RU" altLang="ru-RU" sz="2000" dirty="0">
                <a:solidFill>
                  <a:schemeClr val="accent1">
                    <a:lumMod val="75000"/>
                  </a:schemeClr>
                </a:solidFill>
                <a:latin typeface="Arial" panose="020B0604020202020204" pitchFamily="34" charset="0"/>
              </a:rPr>
              <a:t>— Коммуникации</a:t>
            </a:r>
          </a:p>
        </p:txBody>
      </p:sp>
      <p:sp>
        <p:nvSpPr>
          <p:cNvPr id="6" name="Rectangle 2">
            <a:extLst>
              <a:ext uri="{FF2B5EF4-FFF2-40B4-BE49-F238E27FC236}">
                <a16:creationId xmlns:a16="http://schemas.microsoft.com/office/drawing/2014/main" id="{BC9C38EB-233A-4CB4-80D1-A8AB37E134DB}"/>
              </a:ext>
            </a:extLst>
          </p:cNvPr>
          <p:cNvSpPr txBox="1">
            <a:spLocks noChangeArrowheads="1"/>
          </p:cNvSpPr>
          <p:nvPr/>
        </p:nvSpPr>
        <p:spPr bwMode="auto">
          <a:xfrm>
            <a:off x="868622" y="304544"/>
            <a:ext cx="8229600" cy="746125"/>
          </a:xfrm>
          <a:prstGeom prst="rect">
            <a:avLst/>
          </a:prstGeom>
          <a:noFill/>
          <a:ln>
            <a:miter lim="800000"/>
            <a:headEnd/>
            <a:tailEnd/>
          </a:ln>
        </p:spPr>
        <p:txBody>
          <a:bodyPr/>
          <a:lstStyle/>
          <a:p>
            <a:pPr>
              <a:defRPr/>
            </a:pPr>
            <a:r>
              <a:rPr lang="en-US" sz="4000" kern="0" dirty="0">
                <a:solidFill>
                  <a:schemeClr val="accent1">
                    <a:lumMod val="75000"/>
                  </a:schemeClr>
                </a:solidFill>
                <a:latin typeface="+mj-lt"/>
                <a:ea typeface="+mj-ea"/>
                <a:cs typeface="+mj-cs"/>
              </a:rPr>
              <a:t>4C</a:t>
            </a:r>
            <a:endParaRPr lang="ru-RU" sz="4000" kern="0" dirty="0">
              <a:solidFill>
                <a:schemeClr val="accent1">
                  <a:lumMod val="75000"/>
                </a:schemeClr>
              </a:solidFill>
              <a:latin typeface="+mj-lt"/>
              <a:ea typeface="+mj-ea"/>
              <a:cs typeface="+mj-cs"/>
            </a:endParaRPr>
          </a:p>
        </p:txBody>
      </p:sp>
      <p:sp>
        <p:nvSpPr>
          <p:cNvPr id="81925" name="Номер слайда 1">
            <a:extLst>
              <a:ext uri="{FF2B5EF4-FFF2-40B4-BE49-F238E27FC236}">
                <a16:creationId xmlns:a16="http://schemas.microsoft.com/office/drawing/2014/main" id="{06281B91-5C31-4DF3-9BEF-C4A956AC726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pPr>
            <a:fld id="{0781E368-71A3-4091-A575-00375001BD64}" type="slidenum">
              <a:rPr lang="en-US" altLang="ru-RU" smtClean="0">
                <a:solidFill>
                  <a:schemeClr val="accent1">
                    <a:lumMod val="75000"/>
                  </a:schemeClr>
                </a:solidFill>
                <a:latin typeface="Arial" panose="020B0604020202020204" pitchFamily="34" charset="0"/>
              </a:rPr>
              <a:pPr>
                <a:spcBef>
                  <a:spcPct val="0"/>
                </a:spcBef>
                <a:buFont typeface="Wingdings" panose="05000000000000000000" pitchFamily="2" charset="2"/>
                <a:buNone/>
              </a:pPr>
              <a:t>34</a:t>
            </a:fld>
            <a:endParaRPr lang="en-US" altLang="ru-RU">
              <a:solidFill>
                <a:schemeClr val="accent1">
                  <a:lumMod val="75000"/>
                </a:schemeClr>
              </a:solidFill>
              <a:latin typeface="Arial" panose="020B0604020202020204" pitchFamily="34" charset="0"/>
            </a:endParaRPr>
          </a:p>
        </p:txBody>
      </p:sp>
    </p:spTree>
    <p:extLst>
      <p:ext uri="{BB962C8B-B14F-4D97-AF65-F5344CB8AC3E}">
        <p14:creationId xmlns:p14="http://schemas.microsoft.com/office/powerpoint/2010/main" val="3156246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A7E551-7046-6A4C-9CF7-C77A7B098425}"/>
              </a:ext>
            </a:extLst>
          </p:cNvPr>
          <p:cNvSpPr txBox="1"/>
          <p:nvPr/>
        </p:nvSpPr>
        <p:spPr>
          <a:xfrm>
            <a:off x="3351213" y="1495425"/>
            <a:ext cx="8113712" cy="984250"/>
          </a:xfrm>
          <a:prstGeom prst="rect">
            <a:avLst/>
          </a:prstGeom>
          <a:noFill/>
          <a:ln>
            <a:noFill/>
          </a:ln>
        </p:spPr>
        <p:txBody>
          <a:bodyPr lIns="0" tIns="0" rIns="0" bIns="0">
            <a:spAutoFit/>
          </a:bodyPr>
          <a:lstStyle/>
          <a:p>
            <a:pPr>
              <a:defRPr/>
            </a:pPr>
            <a:r>
              <a:rPr lang="en-US" sz="1600" dirty="0">
                <a:solidFill>
                  <a:schemeClr val="tx1">
                    <a:lumMod val="75000"/>
                    <a:lumOff val="25000"/>
                  </a:schemeClr>
                </a:solidFill>
              </a:rPr>
              <a:t>…………………………………………………………………………………………………………………………………………………………………………………</a:t>
            </a:r>
            <a:r>
              <a:rPr lang="ru-RU" sz="1600" dirty="0">
                <a:solidFill>
                  <a:schemeClr val="tx1">
                    <a:lumMod val="75000"/>
                    <a:lumOff val="25000"/>
                  </a:schemeClr>
                </a:solidFill>
              </a:rPr>
              <a:t>………………………………………………………………………………………………………………………………………………………………………………………………………………………………………………………………………………………………………………………………………………………………………………………………………………………………………………….......</a:t>
            </a:r>
            <a:endParaRPr lang="en-US" sz="1600" dirty="0">
              <a:solidFill>
                <a:schemeClr val="tx1">
                  <a:lumMod val="75000"/>
                  <a:lumOff val="25000"/>
                </a:schemeClr>
              </a:solidFill>
            </a:endParaRPr>
          </a:p>
        </p:txBody>
      </p:sp>
      <p:cxnSp>
        <p:nvCxnSpPr>
          <p:cNvPr id="5" name="Straight Connector 2">
            <a:extLst>
              <a:ext uri="{FF2B5EF4-FFF2-40B4-BE49-F238E27FC236}">
                <a16:creationId xmlns:a16="http://schemas.microsoft.com/office/drawing/2014/main" id="{C88E39BE-7740-C840-914B-3C990599EE81}"/>
              </a:ext>
            </a:extLst>
          </p:cNvPr>
          <p:cNvCxnSpPr/>
          <p:nvPr/>
        </p:nvCxnSpPr>
        <p:spPr>
          <a:xfrm>
            <a:off x="3086100" y="1312863"/>
            <a:ext cx="0" cy="134937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71D2DA2-E9CC-884D-BA85-6BA595D22688}"/>
              </a:ext>
            </a:extLst>
          </p:cNvPr>
          <p:cNvSpPr txBox="1"/>
          <p:nvPr/>
        </p:nvSpPr>
        <p:spPr>
          <a:xfrm>
            <a:off x="727075" y="1803400"/>
            <a:ext cx="2095500" cy="368300"/>
          </a:xfrm>
          <a:prstGeom prst="rect">
            <a:avLst/>
          </a:prstGeom>
          <a:noFill/>
        </p:spPr>
        <p:txBody>
          <a:bodyPr lIns="0" tIns="0" rIns="0" bIns="0">
            <a:spAutoFit/>
          </a:bodyPr>
          <a:lstStyle/>
          <a:p>
            <a:pPr algn="ctr">
              <a:defRPr/>
            </a:pPr>
            <a:r>
              <a:rPr lang="ru-RU" sz="2400" b="1" dirty="0">
                <a:solidFill>
                  <a:schemeClr val="accent1"/>
                </a:solidFill>
                <a:latin typeface="+mj-lt"/>
              </a:rPr>
              <a:t>ТЕКСТ</a:t>
            </a:r>
            <a:endParaRPr lang="en-US" sz="2400" b="1" dirty="0">
              <a:solidFill>
                <a:schemeClr val="accent1"/>
              </a:solidFill>
              <a:latin typeface="+mj-lt"/>
            </a:endParaRPr>
          </a:p>
        </p:txBody>
      </p:sp>
      <p:sp>
        <p:nvSpPr>
          <p:cNvPr id="7" name="TextBox 6">
            <a:extLst>
              <a:ext uri="{FF2B5EF4-FFF2-40B4-BE49-F238E27FC236}">
                <a16:creationId xmlns:a16="http://schemas.microsoft.com/office/drawing/2014/main" id="{5C271080-F8E3-324B-B541-B46E3B3FB974}"/>
              </a:ext>
            </a:extLst>
          </p:cNvPr>
          <p:cNvSpPr txBox="1"/>
          <p:nvPr/>
        </p:nvSpPr>
        <p:spPr>
          <a:xfrm>
            <a:off x="3351213" y="3152775"/>
            <a:ext cx="8113712" cy="984250"/>
          </a:xfrm>
          <a:prstGeom prst="rect">
            <a:avLst/>
          </a:prstGeom>
          <a:noFill/>
          <a:ln>
            <a:noFill/>
          </a:ln>
        </p:spPr>
        <p:txBody>
          <a:bodyPr lIns="0" tIns="0" rIns="0" bIns="0">
            <a:spAutoFit/>
          </a:bodyPr>
          <a:lstStyle/>
          <a:p>
            <a:pPr>
              <a:defRPr/>
            </a:pPr>
            <a:r>
              <a:rPr lang="en-US" sz="1600" dirty="0">
                <a:solidFill>
                  <a:schemeClr val="tx1">
                    <a:lumMod val="75000"/>
                    <a:lumOff val="25000"/>
                  </a:schemeClr>
                </a:solidFill>
              </a:rPr>
              <a:t>…………………………………………………………………………………………………………………………………………………………………………………………………………………………………………………………………………………………………………………………………………………………………………………………………………………………………………………………………………………………………………………………………………………………………………………………………………………………………….......</a:t>
            </a:r>
          </a:p>
        </p:txBody>
      </p:sp>
      <p:cxnSp>
        <p:nvCxnSpPr>
          <p:cNvPr id="8" name="Straight Connector 43">
            <a:extLst>
              <a:ext uri="{FF2B5EF4-FFF2-40B4-BE49-F238E27FC236}">
                <a16:creationId xmlns:a16="http://schemas.microsoft.com/office/drawing/2014/main" id="{DB2A0084-913D-4946-B620-B63CC5138C12}"/>
              </a:ext>
            </a:extLst>
          </p:cNvPr>
          <p:cNvCxnSpPr/>
          <p:nvPr/>
        </p:nvCxnSpPr>
        <p:spPr>
          <a:xfrm>
            <a:off x="3086100" y="2970213"/>
            <a:ext cx="0" cy="134937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E5646E7-C57A-AD4A-B819-CF9A05785AB6}"/>
              </a:ext>
            </a:extLst>
          </p:cNvPr>
          <p:cNvSpPr txBox="1"/>
          <p:nvPr/>
        </p:nvSpPr>
        <p:spPr>
          <a:xfrm>
            <a:off x="727075" y="3460750"/>
            <a:ext cx="2095500" cy="368300"/>
          </a:xfrm>
          <a:prstGeom prst="rect">
            <a:avLst/>
          </a:prstGeom>
          <a:noFill/>
        </p:spPr>
        <p:txBody>
          <a:bodyPr lIns="0" tIns="0" rIns="0" bIns="0">
            <a:spAutoFit/>
          </a:bodyPr>
          <a:lstStyle/>
          <a:p>
            <a:pPr algn="ctr">
              <a:defRPr/>
            </a:pPr>
            <a:r>
              <a:rPr lang="ru-RU" sz="2400" b="1" dirty="0">
                <a:solidFill>
                  <a:schemeClr val="accent1"/>
                </a:solidFill>
                <a:latin typeface="+mj-lt"/>
              </a:rPr>
              <a:t>ТЕКСТ</a:t>
            </a:r>
            <a:endParaRPr lang="en-US" sz="2400" b="1" dirty="0">
              <a:solidFill>
                <a:schemeClr val="accent1"/>
              </a:solidFill>
              <a:latin typeface="+mj-lt"/>
            </a:endParaRPr>
          </a:p>
        </p:txBody>
      </p:sp>
      <p:sp>
        <p:nvSpPr>
          <p:cNvPr id="12" name="TextBox 11">
            <a:extLst>
              <a:ext uri="{FF2B5EF4-FFF2-40B4-BE49-F238E27FC236}">
                <a16:creationId xmlns:a16="http://schemas.microsoft.com/office/drawing/2014/main" id="{A68052E9-7AE3-0D47-8AAD-3D50D338E1EC}"/>
              </a:ext>
            </a:extLst>
          </p:cNvPr>
          <p:cNvSpPr txBox="1"/>
          <p:nvPr/>
        </p:nvSpPr>
        <p:spPr>
          <a:xfrm>
            <a:off x="727075" y="5014913"/>
            <a:ext cx="2095500" cy="369887"/>
          </a:xfrm>
          <a:prstGeom prst="rect">
            <a:avLst/>
          </a:prstGeom>
          <a:noFill/>
        </p:spPr>
        <p:txBody>
          <a:bodyPr lIns="0" tIns="0" rIns="0" bIns="0">
            <a:spAutoFit/>
          </a:bodyPr>
          <a:lstStyle/>
          <a:p>
            <a:pPr algn="ctr">
              <a:defRPr/>
            </a:pPr>
            <a:r>
              <a:rPr lang="ru-RU" sz="2400" b="1" dirty="0">
                <a:solidFill>
                  <a:schemeClr val="accent1"/>
                </a:solidFill>
                <a:latin typeface="+mj-lt"/>
              </a:rPr>
              <a:t>ТЕКСТ</a:t>
            </a:r>
            <a:endParaRPr lang="en-US" sz="2400" b="1" dirty="0">
              <a:solidFill>
                <a:schemeClr val="accent1"/>
              </a:solidFill>
              <a:latin typeface="+mj-lt"/>
            </a:endParaRPr>
          </a:p>
        </p:txBody>
      </p:sp>
      <p:sp>
        <p:nvSpPr>
          <p:cNvPr id="13" name="Rectangle 3">
            <a:extLst>
              <a:ext uri="{FF2B5EF4-FFF2-40B4-BE49-F238E27FC236}">
                <a16:creationId xmlns:a16="http://schemas.microsoft.com/office/drawing/2014/main" id="{2C701294-277E-AD49-8CB4-B4CA81E2A98E}"/>
              </a:ext>
            </a:extLst>
          </p:cNvPr>
          <p:cNvSpPr/>
          <p:nvPr/>
        </p:nvSpPr>
        <p:spPr>
          <a:xfrm>
            <a:off x="0" y="1485900"/>
            <a:ext cx="12192000" cy="38862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4">
            <a:extLst>
              <a:ext uri="{FF2B5EF4-FFF2-40B4-BE49-F238E27FC236}">
                <a16:creationId xmlns:a16="http://schemas.microsoft.com/office/drawing/2014/main" id="{38F5DDAA-FD4E-5E47-8A6D-1485D7D550A9}"/>
              </a:ext>
            </a:extLst>
          </p:cNvPr>
          <p:cNvSpPr/>
          <p:nvPr/>
        </p:nvSpPr>
        <p:spPr>
          <a:xfrm>
            <a:off x="863600" y="1017588"/>
            <a:ext cx="3949700" cy="4800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Triangle 5">
            <a:extLst>
              <a:ext uri="{FF2B5EF4-FFF2-40B4-BE49-F238E27FC236}">
                <a16:creationId xmlns:a16="http://schemas.microsoft.com/office/drawing/2014/main" id="{99589E5B-3041-E344-8DA0-3180580A8397}"/>
              </a:ext>
            </a:extLst>
          </p:cNvPr>
          <p:cNvSpPr/>
          <p:nvPr/>
        </p:nvSpPr>
        <p:spPr>
          <a:xfrm flipV="1">
            <a:off x="4813300" y="5372100"/>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Triangle 8">
            <a:extLst>
              <a:ext uri="{FF2B5EF4-FFF2-40B4-BE49-F238E27FC236}">
                <a16:creationId xmlns:a16="http://schemas.microsoft.com/office/drawing/2014/main" id="{0F9DE097-6933-F144-90EA-DF2604425A52}"/>
              </a:ext>
            </a:extLst>
          </p:cNvPr>
          <p:cNvSpPr/>
          <p:nvPr/>
        </p:nvSpPr>
        <p:spPr>
          <a:xfrm>
            <a:off x="4813300" y="1028700"/>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0" name="TextBox 16">
            <a:extLst>
              <a:ext uri="{FF2B5EF4-FFF2-40B4-BE49-F238E27FC236}">
                <a16:creationId xmlns:a16="http://schemas.microsoft.com/office/drawing/2014/main" id="{A2390BD2-B10E-A441-91AD-2F4FB3537D12}"/>
              </a:ext>
            </a:extLst>
          </p:cNvPr>
          <p:cNvSpPr txBox="1">
            <a:spLocks noChangeArrowheads="1"/>
          </p:cNvSpPr>
          <p:nvPr/>
        </p:nvSpPr>
        <p:spPr bwMode="auto">
          <a:xfrm>
            <a:off x="5041900" y="3022919"/>
            <a:ext cx="695166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lnSpc>
                <a:spcPct val="100000"/>
              </a:lnSpc>
              <a:spcBef>
                <a:spcPct val="0"/>
              </a:spcBef>
              <a:buFontTx/>
              <a:buNone/>
            </a:pPr>
            <a:r>
              <a:rPr lang="ru-RU" altLang="ru-RU" sz="3200" b="1" dirty="0">
                <a:solidFill>
                  <a:schemeClr val="bg1"/>
                </a:solidFill>
                <a:latin typeface="Avenir 55" panose="02000503020000020003" pitchFamily="2" charset="0"/>
              </a:rPr>
              <a:t>Ресурсные подходы к разработке стратегии</a:t>
            </a:r>
          </a:p>
        </p:txBody>
      </p:sp>
      <p:pic>
        <p:nvPicPr>
          <p:cNvPr id="157" name="Рисунок 1">
            <a:extLst>
              <a:ext uri="{FF2B5EF4-FFF2-40B4-BE49-F238E27FC236}">
                <a16:creationId xmlns:a16="http://schemas.microsoft.com/office/drawing/2014/main" id="{31146C09-C987-CD44-ACE6-33A798166C48}"/>
              </a:ext>
            </a:extLst>
          </p:cNvPr>
          <p:cNvPicPr>
            <a:picLocks noChangeAspect="1"/>
          </p:cNvPicPr>
          <p:nvPr/>
        </p:nvPicPr>
        <p:blipFill>
          <a:blip r:embed="rId2">
            <a:duotone>
              <a:prstClr val="black"/>
              <a:srgbClr val="D9C3A5">
                <a:tint val="50000"/>
                <a:satMod val="180000"/>
              </a:srgbClr>
            </a:duotone>
          </a:blip>
          <a:srcRect/>
          <a:stretch>
            <a:fillRect/>
          </a:stretch>
        </p:blipFill>
        <p:spPr bwMode="auto">
          <a:xfrm>
            <a:off x="1699552" y="2379287"/>
            <a:ext cx="2093185" cy="2335492"/>
          </a:xfrm>
          <a:prstGeom prst="rect">
            <a:avLst/>
          </a:prstGeom>
          <a:noFill/>
          <a:ln>
            <a:noFill/>
          </a:ln>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BB9E23-50D9-4898-BFCF-008C968ABCB3}"/>
              </a:ext>
            </a:extLst>
          </p:cNvPr>
          <p:cNvSpPr>
            <a:spLocks noGrp="1"/>
          </p:cNvSpPr>
          <p:nvPr>
            <p:ph type="title"/>
          </p:nvPr>
        </p:nvSpPr>
        <p:spPr>
          <a:xfrm>
            <a:off x="723327" y="379079"/>
            <a:ext cx="11145838" cy="638175"/>
          </a:xfrm>
        </p:spPr>
        <p:txBody>
          <a:bodyPr/>
          <a:lstStyle/>
          <a:p>
            <a:r>
              <a:rPr lang="ru-RU" dirty="0">
                <a:solidFill>
                  <a:schemeClr val="accent5">
                    <a:lumMod val="75000"/>
                  </a:schemeClr>
                </a:solidFill>
              </a:rPr>
              <a:t>Структурированные ресурсы и способности</a:t>
            </a:r>
          </a:p>
        </p:txBody>
      </p:sp>
      <p:sp>
        <p:nvSpPr>
          <p:cNvPr id="6" name="Прямоугольник 5">
            <a:extLst>
              <a:ext uri="{FF2B5EF4-FFF2-40B4-BE49-F238E27FC236}">
                <a16:creationId xmlns:a16="http://schemas.microsoft.com/office/drawing/2014/main" id="{12E06E4E-3D29-4F9F-A252-4F51929D1AF6}"/>
              </a:ext>
            </a:extLst>
          </p:cNvPr>
          <p:cNvSpPr/>
          <p:nvPr/>
        </p:nvSpPr>
        <p:spPr>
          <a:xfrm>
            <a:off x="6685470" y="3836444"/>
            <a:ext cx="1474502" cy="13119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BB853EC0-7FA2-4FB8-A6BA-1FC19E211B95}"/>
              </a:ext>
            </a:extLst>
          </p:cNvPr>
          <p:cNvSpPr/>
          <p:nvPr/>
        </p:nvSpPr>
        <p:spPr>
          <a:xfrm>
            <a:off x="4409195" y="3801058"/>
            <a:ext cx="1474502" cy="13119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B9CE876B-CEBD-4772-A93E-8FBB38F5A828}"/>
              </a:ext>
            </a:extLst>
          </p:cNvPr>
          <p:cNvSpPr/>
          <p:nvPr/>
        </p:nvSpPr>
        <p:spPr>
          <a:xfrm>
            <a:off x="6664904" y="1772596"/>
            <a:ext cx="1474502" cy="13119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4A25C5F1-300E-46F5-B319-71290052ECB9}"/>
              </a:ext>
            </a:extLst>
          </p:cNvPr>
          <p:cNvSpPr/>
          <p:nvPr/>
        </p:nvSpPr>
        <p:spPr>
          <a:xfrm>
            <a:off x="4369666" y="1772596"/>
            <a:ext cx="1474502" cy="13119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Прямая со стрелкой 13">
            <a:extLst>
              <a:ext uri="{FF2B5EF4-FFF2-40B4-BE49-F238E27FC236}">
                <a16:creationId xmlns:a16="http://schemas.microsoft.com/office/drawing/2014/main" id="{C6B4B24A-044A-4722-AE3D-8F747CF648D6}"/>
              </a:ext>
            </a:extLst>
          </p:cNvPr>
          <p:cNvCxnSpPr>
            <a:cxnSpLocks/>
          </p:cNvCxnSpPr>
          <p:nvPr/>
        </p:nvCxnSpPr>
        <p:spPr>
          <a:xfrm flipV="1">
            <a:off x="4137778" y="1482849"/>
            <a:ext cx="0" cy="37943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43D8357F-EA15-44AC-B712-753F3AF1F59E}"/>
              </a:ext>
            </a:extLst>
          </p:cNvPr>
          <p:cNvCxnSpPr>
            <a:cxnSpLocks/>
          </p:cNvCxnSpPr>
          <p:nvPr/>
        </p:nvCxnSpPr>
        <p:spPr>
          <a:xfrm>
            <a:off x="4137778" y="5277233"/>
            <a:ext cx="422829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Стрелка: влево-вправо 17">
            <a:extLst>
              <a:ext uri="{FF2B5EF4-FFF2-40B4-BE49-F238E27FC236}">
                <a16:creationId xmlns:a16="http://schemas.microsoft.com/office/drawing/2014/main" id="{EE0103F7-BE25-4F89-9FB1-9D5EDA6CC80E}"/>
              </a:ext>
            </a:extLst>
          </p:cNvPr>
          <p:cNvSpPr/>
          <p:nvPr/>
        </p:nvSpPr>
        <p:spPr>
          <a:xfrm rot="16200000">
            <a:off x="4513829" y="3096097"/>
            <a:ext cx="3564834" cy="6332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Низкий                        Высокий</a:t>
            </a:r>
          </a:p>
        </p:txBody>
      </p:sp>
      <p:sp>
        <p:nvSpPr>
          <p:cNvPr id="19" name="Стрелка: влево-вправо 18">
            <a:extLst>
              <a:ext uri="{FF2B5EF4-FFF2-40B4-BE49-F238E27FC236}">
                <a16:creationId xmlns:a16="http://schemas.microsoft.com/office/drawing/2014/main" id="{08CAD85D-9C5C-4F4A-B15B-84596151F9F0}"/>
              </a:ext>
            </a:extLst>
          </p:cNvPr>
          <p:cNvSpPr/>
          <p:nvPr/>
        </p:nvSpPr>
        <p:spPr>
          <a:xfrm>
            <a:off x="4541211" y="3137815"/>
            <a:ext cx="3564834" cy="6332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Низкий                        Высокий</a:t>
            </a:r>
          </a:p>
        </p:txBody>
      </p:sp>
      <p:sp>
        <p:nvSpPr>
          <p:cNvPr id="20" name="Прямоугольник 19">
            <a:extLst>
              <a:ext uri="{FF2B5EF4-FFF2-40B4-BE49-F238E27FC236}">
                <a16:creationId xmlns:a16="http://schemas.microsoft.com/office/drawing/2014/main" id="{8D5851DA-CA6B-4AD0-8255-3C44A3A63E1A}"/>
              </a:ext>
            </a:extLst>
          </p:cNvPr>
          <p:cNvSpPr/>
          <p:nvPr/>
        </p:nvSpPr>
        <p:spPr>
          <a:xfrm rot="16200000">
            <a:off x="1662153" y="2822066"/>
            <a:ext cx="3990398" cy="1311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5">
                    <a:lumMod val="75000"/>
                  </a:schemeClr>
                </a:solidFill>
              </a:rPr>
              <a:t>Уровень стратегической важности</a:t>
            </a:r>
          </a:p>
        </p:txBody>
      </p:sp>
      <p:sp>
        <p:nvSpPr>
          <p:cNvPr id="21" name="Прямоугольник 20">
            <a:extLst>
              <a:ext uri="{FF2B5EF4-FFF2-40B4-BE49-F238E27FC236}">
                <a16:creationId xmlns:a16="http://schemas.microsoft.com/office/drawing/2014/main" id="{48DCDEF3-1131-445A-AB81-642A8311F571}"/>
              </a:ext>
            </a:extLst>
          </p:cNvPr>
          <p:cNvSpPr/>
          <p:nvPr/>
        </p:nvSpPr>
        <p:spPr>
          <a:xfrm>
            <a:off x="3780014" y="4948815"/>
            <a:ext cx="3990398" cy="1311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5">
                    <a:lumMod val="75000"/>
                  </a:schemeClr>
                </a:solidFill>
              </a:rPr>
              <a:t>Уровень относительной силы </a:t>
            </a:r>
          </a:p>
        </p:txBody>
      </p:sp>
      <p:sp>
        <p:nvSpPr>
          <p:cNvPr id="13" name="Номер слайда 1">
            <a:extLst>
              <a:ext uri="{FF2B5EF4-FFF2-40B4-BE49-F238E27FC236}">
                <a16:creationId xmlns:a16="http://schemas.microsoft.com/office/drawing/2014/main" id="{A766CE2B-FCA2-FD4F-897F-9C1E2C38268F}"/>
              </a:ext>
            </a:extLst>
          </p:cNvPr>
          <p:cNvSpPr txBox="1">
            <a:spLocks/>
          </p:cNvSpPr>
          <p:nvPr/>
        </p:nvSpPr>
        <p:spPr bwMode="auto">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fontAlgn="base" latinLnBrk="0" hangingPunct="1">
              <a:spcBef>
                <a:spcPct val="0"/>
              </a:spcBef>
              <a:spcAft>
                <a:spcPct val="0"/>
              </a:spcAft>
              <a:defRPr sz="1400" kern="1200">
                <a:solidFill>
                  <a:schemeClr val="accent5">
                    <a:lumMod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anose="05000000000000000000" pitchFamily="2" charset="2"/>
              <a:buNone/>
            </a:pPr>
            <a:fld id="{BCFEBEE7-BFB2-42C9-8751-4532EF6A88E6}" type="slidenum">
              <a:rPr lang="en-US" smtClean="0"/>
              <a:pPr>
                <a:buFont typeface="Wingdings" panose="05000000000000000000" pitchFamily="2" charset="2"/>
                <a:buNone/>
              </a:pPr>
              <a:t>36</a:t>
            </a:fld>
            <a:endParaRPr lang="en-GB" altLang="ru-RU" dirty="0">
              <a:solidFill>
                <a:schemeClr val="accent1">
                  <a:lumMod val="75000"/>
                </a:schemeClr>
              </a:solidFill>
              <a:latin typeface="Arial" panose="020B0604020202020204" pitchFamily="34" charset="0"/>
            </a:endParaRPr>
          </a:p>
        </p:txBody>
      </p:sp>
    </p:spTree>
    <p:extLst>
      <p:ext uri="{BB962C8B-B14F-4D97-AF65-F5344CB8AC3E}">
        <p14:creationId xmlns:p14="http://schemas.microsoft.com/office/powerpoint/2010/main" val="152636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A5D9851-742C-4FE0-9915-EEF307D5974D}"/>
              </a:ext>
            </a:extLst>
          </p:cNvPr>
          <p:cNvPicPr>
            <a:picLocks noChangeAspect="1"/>
          </p:cNvPicPr>
          <p:nvPr/>
        </p:nvPicPr>
        <p:blipFill>
          <a:blip r:embed="rId2"/>
          <a:stretch>
            <a:fillRect/>
          </a:stretch>
        </p:blipFill>
        <p:spPr>
          <a:xfrm>
            <a:off x="1937116" y="1297879"/>
            <a:ext cx="8585741" cy="5194995"/>
          </a:xfrm>
          <a:prstGeom prst="rect">
            <a:avLst/>
          </a:prstGeom>
        </p:spPr>
      </p:pic>
      <p:sp>
        <p:nvSpPr>
          <p:cNvPr id="5" name="Заголовок 1">
            <a:extLst>
              <a:ext uri="{FF2B5EF4-FFF2-40B4-BE49-F238E27FC236}">
                <a16:creationId xmlns:a16="http://schemas.microsoft.com/office/drawing/2014/main" id="{A59EC8F1-7B68-4798-ADA6-AD97AB64F268}"/>
              </a:ext>
            </a:extLst>
          </p:cNvPr>
          <p:cNvSpPr txBox="1">
            <a:spLocks/>
          </p:cNvSpPr>
          <p:nvPr/>
        </p:nvSpPr>
        <p:spPr>
          <a:xfrm>
            <a:off x="825342" y="517526"/>
            <a:ext cx="8785599" cy="638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ru-RU">
                <a:solidFill>
                  <a:schemeClr val="accent5">
                    <a:lumMod val="75000"/>
                  </a:schemeClr>
                </a:solidFill>
              </a:rPr>
              <a:t>Матрица </a:t>
            </a:r>
            <a:r>
              <a:rPr lang="en-US">
                <a:solidFill>
                  <a:schemeClr val="accent5">
                    <a:lumMod val="75000"/>
                  </a:schemeClr>
                </a:solidFill>
              </a:rPr>
              <a:t>Shell</a:t>
            </a:r>
            <a:endParaRPr lang="ru-RU" dirty="0">
              <a:solidFill>
                <a:schemeClr val="accent5">
                  <a:lumMod val="75000"/>
                </a:schemeClr>
              </a:solidFill>
            </a:endParaRPr>
          </a:p>
        </p:txBody>
      </p:sp>
      <p:sp>
        <p:nvSpPr>
          <p:cNvPr id="6" name="Номер слайда 1">
            <a:extLst>
              <a:ext uri="{FF2B5EF4-FFF2-40B4-BE49-F238E27FC236}">
                <a16:creationId xmlns:a16="http://schemas.microsoft.com/office/drawing/2014/main" id="{F2DEA4F6-2C1F-D040-A6E7-F54685D8876A}"/>
              </a:ext>
            </a:extLst>
          </p:cNvPr>
          <p:cNvSpPr txBox="1">
            <a:spLocks/>
          </p:cNvSpPr>
          <p:nvPr/>
        </p:nvSpPr>
        <p:spPr bwMode="auto">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fontAlgn="base" latinLnBrk="0" hangingPunct="1">
              <a:spcBef>
                <a:spcPct val="0"/>
              </a:spcBef>
              <a:spcAft>
                <a:spcPct val="0"/>
              </a:spcAft>
              <a:defRPr sz="1400" kern="1200">
                <a:solidFill>
                  <a:schemeClr val="accent5">
                    <a:lumMod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anose="05000000000000000000" pitchFamily="2" charset="2"/>
              <a:buNone/>
            </a:pPr>
            <a:fld id="{BCFEBEE7-BFB2-42C9-8751-4532EF6A88E6}" type="slidenum">
              <a:rPr lang="en-US" smtClean="0"/>
              <a:pPr>
                <a:buFont typeface="Wingdings" panose="05000000000000000000" pitchFamily="2" charset="2"/>
                <a:buNone/>
              </a:pPr>
              <a:t>37</a:t>
            </a:fld>
            <a:endParaRPr lang="en-GB" altLang="ru-RU" dirty="0">
              <a:solidFill>
                <a:schemeClr val="accent1">
                  <a:lumMod val="75000"/>
                </a:schemeClr>
              </a:solidFill>
              <a:latin typeface="Arial" panose="020B0604020202020204" pitchFamily="34" charset="0"/>
            </a:endParaRPr>
          </a:p>
        </p:txBody>
      </p:sp>
    </p:spTree>
    <p:extLst>
      <p:ext uri="{BB962C8B-B14F-4D97-AF65-F5344CB8AC3E}">
        <p14:creationId xmlns:p14="http://schemas.microsoft.com/office/powerpoint/2010/main" val="1862123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Штриховая стрелка вправо 16">
            <a:extLst>
              <a:ext uri="{FF2B5EF4-FFF2-40B4-BE49-F238E27FC236}">
                <a16:creationId xmlns:a16="http://schemas.microsoft.com/office/drawing/2014/main" id="{A56DC1CF-BAF9-E74C-8D3C-97690424F3B8}"/>
              </a:ext>
            </a:extLst>
          </p:cNvPr>
          <p:cNvSpPr/>
          <p:nvPr/>
        </p:nvSpPr>
        <p:spPr bwMode="auto">
          <a:xfrm rot="1883388">
            <a:off x="2773363" y="3481388"/>
            <a:ext cx="6473825" cy="774700"/>
          </a:xfrm>
          <a:prstGeom prst="stripedRightArrow">
            <a:avLst/>
          </a:prstGeom>
          <a:solidFill>
            <a:srgbClr val="92D050">
              <a:alpha val="25000"/>
            </a:srgbClr>
          </a:solidFill>
          <a:ln w="9525" cap="flat" cmpd="sng" algn="ctr">
            <a:noFill/>
            <a:prstDash val="solid"/>
            <a:round/>
            <a:headEnd type="none" w="med" len="med"/>
            <a:tailEnd type="none" w="med" len="med"/>
          </a:ln>
          <a:effectLst/>
        </p:spPr>
        <p:txBody>
          <a:bodyPr lIns="69050" tIns="34526" rIns="69050" bIns="34526"/>
          <a:lstStyle/>
          <a:p>
            <a:pPr marL="197649" indent="-197649" defTabSz="421492" eaLnBrk="1" fontAlgn="auto" hangingPunct="1">
              <a:spcBef>
                <a:spcPct val="20000"/>
              </a:spcBef>
              <a:spcAft>
                <a:spcPts val="666"/>
              </a:spcAft>
              <a:buClr>
                <a:srgbClr val="282832"/>
              </a:buClr>
              <a:buSzPct val="80000"/>
              <a:buFont typeface="Wingdings" pitchFamily="2" charset="2"/>
              <a:buChar char="§"/>
              <a:defRPr/>
            </a:pPr>
            <a:endParaRPr lang="ru-RU" sz="1200">
              <a:latin typeface="+mn-lt"/>
              <a:ea typeface="Osaka" charset="-128"/>
            </a:endParaRPr>
          </a:p>
        </p:txBody>
      </p:sp>
      <p:pic>
        <p:nvPicPr>
          <p:cNvPr id="4" name="Picture 58" descr="TRUCK1">
            <a:extLst>
              <a:ext uri="{FF2B5EF4-FFF2-40B4-BE49-F238E27FC236}">
                <a16:creationId xmlns:a16="http://schemas.microsoft.com/office/drawing/2014/main" id="{8BF11F98-E5D9-2E4A-B494-A2C9921C0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3" y="3038475"/>
            <a:ext cx="939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0" descr="factory">
            <a:extLst>
              <a:ext uri="{FF2B5EF4-FFF2-40B4-BE49-F238E27FC236}">
                <a16:creationId xmlns:a16="http://schemas.microsoft.com/office/drawing/2014/main" id="{31550BD3-34E1-654F-9127-2EEEC0943A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885950"/>
            <a:ext cx="10604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4" descr="store large">
            <a:extLst>
              <a:ext uri="{FF2B5EF4-FFF2-40B4-BE49-F238E27FC236}">
                <a16:creationId xmlns:a16="http://schemas.microsoft.com/office/drawing/2014/main" id="{4E1A5C68-218D-934C-95B9-A3EB36CD5F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1388" y="5164138"/>
            <a:ext cx="13890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4" name="Picture 2">
            <a:extLst>
              <a:ext uri="{FF2B5EF4-FFF2-40B4-BE49-F238E27FC236}">
                <a16:creationId xmlns:a16="http://schemas.microsoft.com/office/drawing/2014/main" id="{A6096388-6749-4F4F-885A-CF6D966683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2703513"/>
            <a:ext cx="8524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5" name="Picture 3">
            <a:extLst>
              <a:ext uri="{FF2B5EF4-FFF2-40B4-BE49-F238E27FC236}">
                <a16:creationId xmlns:a16="http://schemas.microsoft.com/office/drawing/2014/main" id="{D87B09C9-25AB-4342-A265-ECA53068FB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7225" y="3709988"/>
            <a:ext cx="111601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6" name="Picture 14">
            <a:extLst>
              <a:ext uri="{FF2B5EF4-FFF2-40B4-BE49-F238E27FC236}">
                <a16:creationId xmlns:a16="http://schemas.microsoft.com/office/drawing/2014/main" id="{2C4511A7-A48A-5846-ADF1-746426DDF9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9688" y="1612900"/>
            <a:ext cx="1230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
            <a:extLst>
              <a:ext uri="{FF2B5EF4-FFF2-40B4-BE49-F238E27FC236}">
                <a16:creationId xmlns:a16="http://schemas.microsoft.com/office/drawing/2014/main" id="{A7D57D1C-1AA1-5145-A6E3-83760C297F3D}"/>
              </a:ext>
            </a:extLst>
          </p:cNvPr>
          <p:cNvSpPr txBox="1">
            <a:spLocks noChangeArrowheads="1"/>
          </p:cNvSpPr>
          <p:nvPr>
            <p:custDataLst>
              <p:tags r:id="rId1"/>
            </p:custDataLst>
          </p:nvPr>
        </p:nvSpPr>
        <p:spPr>
          <a:xfrm>
            <a:off x="814388" y="390525"/>
            <a:ext cx="7210425" cy="469900"/>
          </a:xfrm>
          <a:prstGeom prst="rect">
            <a:avLst/>
          </a:prstGeom>
        </p:spPr>
        <p:txBody>
          <a:bodyPr lIns="0"/>
          <a:lstStyle/>
          <a:p>
            <a:pPr defTabSz="717965" eaLnBrk="1" fontAlgn="auto" hangingPunct="1">
              <a:spcBef>
                <a:spcPts val="0"/>
              </a:spcBef>
              <a:spcAft>
                <a:spcPts val="0"/>
              </a:spcAft>
              <a:defRPr/>
            </a:pPr>
            <a:r>
              <a:rPr lang="ru-RU" sz="3200" b="1" kern="0" dirty="0">
                <a:solidFill>
                  <a:schemeClr val="accent3">
                    <a:lumMod val="75000"/>
                  </a:schemeClr>
                </a:solidFill>
                <a:latin typeface="+mj-lt"/>
                <a:ea typeface="+mj-ea"/>
                <a:cs typeface="+mj-cs"/>
              </a:rPr>
              <a:t>Цепочка создания ценности в компании</a:t>
            </a:r>
            <a:endParaRPr lang="en-GB" sz="3200" b="1" kern="0" dirty="0">
              <a:solidFill>
                <a:schemeClr val="accent3">
                  <a:lumMod val="75000"/>
                </a:schemeClr>
              </a:solidFill>
              <a:latin typeface="+mj-lt"/>
              <a:ea typeface="+mj-ea"/>
              <a:cs typeface="+mj-cs"/>
            </a:endParaRPr>
          </a:p>
        </p:txBody>
      </p:sp>
      <p:pic>
        <p:nvPicPr>
          <p:cNvPr id="3" name="Рисунок 2">
            <a:extLst>
              <a:ext uri="{FF2B5EF4-FFF2-40B4-BE49-F238E27FC236}">
                <a16:creationId xmlns:a16="http://schemas.microsoft.com/office/drawing/2014/main" id="{657FF3E1-87FC-F948-8537-F40CA168FE0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51463" y="4083050"/>
            <a:ext cx="9493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D8871991-D7FD-2B4E-9C07-54D181B919C5}"/>
              </a:ext>
            </a:extLst>
          </p:cNvPr>
          <p:cNvSpPr/>
          <p:nvPr/>
        </p:nvSpPr>
        <p:spPr>
          <a:xfrm>
            <a:off x="6208713" y="3238500"/>
            <a:ext cx="1903412"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Коммерческая политика компании</a:t>
            </a:r>
          </a:p>
        </p:txBody>
      </p:sp>
      <p:sp>
        <p:nvSpPr>
          <p:cNvPr id="19" name="Прямоугольник 18">
            <a:extLst>
              <a:ext uri="{FF2B5EF4-FFF2-40B4-BE49-F238E27FC236}">
                <a16:creationId xmlns:a16="http://schemas.microsoft.com/office/drawing/2014/main" id="{F97FDD0B-0B20-9648-B052-645E0270A292}"/>
              </a:ext>
            </a:extLst>
          </p:cNvPr>
          <p:cNvSpPr/>
          <p:nvPr/>
        </p:nvSpPr>
        <p:spPr>
          <a:xfrm>
            <a:off x="5662613" y="5607050"/>
            <a:ext cx="1903412"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Послепродажный сервис</a:t>
            </a:r>
          </a:p>
        </p:txBody>
      </p:sp>
      <p:sp>
        <p:nvSpPr>
          <p:cNvPr id="20" name="Прямоугольник 19">
            <a:extLst>
              <a:ext uri="{FF2B5EF4-FFF2-40B4-BE49-F238E27FC236}">
                <a16:creationId xmlns:a16="http://schemas.microsoft.com/office/drawing/2014/main" id="{D749EA5A-4A89-3846-A400-7DEF8DB26D13}"/>
              </a:ext>
            </a:extLst>
          </p:cNvPr>
          <p:cNvSpPr/>
          <p:nvPr/>
        </p:nvSpPr>
        <p:spPr>
          <a:xfrm>
            <a:off x="6010275" y="2700338"/>
            <a:ext cx="190341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Ассортимент</a:t>
            </a:r>
          </a:p>
        </p:txBody>
      </p:sp>
      <p:sp>
        <p:nvSpPr>
          <p:cNvPr id="21" name="Прямоугольник 20">
            <a:extLst>
              <a:ext uri="{FF2B5EF4-FFF2-40B4-BE49-F238E27FC236}">
                <a16:creationId xmlns:a16="http://schemas.microsoft.com/office/drawing/2014/main" id="{1891CFFD-EC2E-0F46-AF10-A8A45F7841B8}"/>
              </a:ext>
            </a:extLst>
          </p:cNvPr>
          <p:cNvSpPr/>
          <p:nvPr/>
        </p:nvSpPr>
        <p:spPr>
          <a:xfrm>
            <a:off x="4256088" y="2041525"/>
            <a:ext cx="1903412" cy="30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Быстро</a:t>
            </a:r>
          </a:p>
        </p:txBody>
      </p:sp>
      <p:sp>
        <p:nvSpPr>
          <p:cNvPr id="22" name="Прямоугольник 21">
            <a:extLst>
              <a:ext uri="{FF2B5EF4-FFF2-40B4-BE49-F238E27FC236}">
                <a16:creationId xmlns:a16="http://schemas.microsoft.com/office/drawing/2014/main" id="{C34A4E22-9B5B-A243-A7DF-A93C86F6A73B}"/>
              </a:ext>
            </a:extLst>
          </p:cNvPr>
          <p:cNvSpPr/>
          <p:nvPr/>
        </p:nvSpPr>
        <p:spPr>
          <a:xfrm>
            <a:off x="4273550" y="2252663"/>
            <a:ext cx="1903413" cy="30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Дешево</a:t>
            </a:r>
          </a:p>
        </p:txBody>
      </p:sp>
      <p:sp>
        <p:nvSpPr>
          <p:cNvPr id="23" name="Прямоугольник 22">
            <a:extLst>
              <a:ext uri="{FF2B5EF4-FFF2-40B4-BE49-F238E27FC236}">
                <a16:creationId xmlns:a16="http://schemas.microsoft.com/office/drawing/2014/main" id="{B0F5946A-CCF0-D54C-88A1-C4F1FE387805}"/>
              </a:ext>
            </a:extLst>
          </p:cNvPr>
          <p:cNvSpPr/>
          <p:nvPr/>
        </p:nvSpPr>
        <p:spPr>
          <a:xfrm>
            <a:off x="4256088" y="1828800"/>
            <a:ext cx="1903412"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Качественно</a:t>
            </a:r>
          </a:p>
        </p:txBody>
      </p:sp>
      <p:sp>
        <p:nvSpPr>
          <p:cNvPr id="24" name="Прямоугольник 23">
            <a:extLst>
              <a:ext uri="{FF2B5EF4-FFF2-40B4-BE49-F238E27FC236}">
                <a16:creationId xmlns:a16="http://schemas.microsoft.com/office/drawing/2014/main" id="{F69BE64D-4814-6649-BB1E-95CC16DBC3B7}"/>
              </a:ext>
            </a:extLst>
          </p:cNvPr>
          <p:cNvSpPr/>
          <p:nvPr/>
        </p:nvSpPr>
        <p:spPr>
          <a:xfrm>
            <a:off x="4256088" y="1644650"/>
            <a:ext cx="1903412"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Гибко</a:t>
            </a:r>
          </a:p>
        </p:txBody>
      </p:sp>
      <p:sp>
        <p:nvSpPr>
          <p:cNvPr id="25" name="Прямоугольник 24">
            <a:extLst>
              <a:ext uri="{FF2B5EF4-FFF2-40B4-BE49-F238E27FC236}">
                <a16:creationId xmlns:a16="http://schemas.microsoft.com/office/drawing/2014/main" id="{66A9C37B-0AAB-3C44-A9A3-2BEBB476529E}"/>
              </a:ext>
            </a:extLst>
          </p:cNvPr>
          <p:cNvSpPr/>
          <p:nvPr/>
        </p:nvSpPr>
        <p:spPr>
          <a:xfrm>
            <a:off x="5646738" y="5256213"/>
            <a:ext cx="1903412" cy="30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Трейд маркетинг</a:t>
            </a:r>
          </a:p>
        </p:txBody>
      </p:sp>
      <p:sp>
        <p:nvSpPr>
          <p:cNvPr id="26" name="Прямоугольник 25">
            <a:extLst>
              <a:ext uri="{FF2B5EF4-FFF2-40B4-BE49-F238E27FC236}">
                <a16:creationId xmlns:a16="http://schemas.microsoft.com/office/drawing/2014/main" id="{0305C942-53BA-0C41-B105-A2F534C2F8AE}"/>
              </a:ext>
            </a:extLst>
          </p:cNvPr>
          <p:cNvSpPr/>
          <p:nvPr/>
        </p:nvSpPr>
        <p:spPr>
          <a:xfrm>
            <a:off x="2243138" y="3008313"/>
            <a:ext cx="1903412"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Быстро</a:t>
            </a:r>
          </a:p>
        </p:txBody>
      </p:sp>
      <p:sp>
        <p:nvSpPr>
          <p:cNvPr id="27" name="Прямоугольник 26">
            <a:extLst>
              <a:ext uri="{FF2B5EF4-FFF2-40B4-BE49-F238E27FC236}">
                <a16:creationId xmlns:a16="http://schemas.microsoft.com/office/drawing/2014/main" id="{A4378E4F-8021-DE4C-A9C1-2A1A9622D02B}"/>
              </a:ext>
            </a:extLst>
          </p:cNvPr>
          <p:cNvSpPr/>
          <p:nvPr/>
        </p:nvSpPr>
        <p:spPr>
          <a:xfrm>
            <a:off x="2247900" y="3263900"/>
            <a:ext cx="190341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Дешево</a:t>
            </a:r>
          </a:p>
        </p:txBody>
      </p:sp>
      <p:sp>
        <p:nvSpPr>
          <p:cNvPr id="28" name="Прямоугольник 27">
            <a:extLst>
              <a:ext uri="{FF2B5EF4-FFF2-40B4-BE49-F238E27FC236}">
                <a16:creationId xmlns:a16="http://schemas.microsoft.com/office/drawing/2014/main" id="{F44E91C6-8792-0D40-B508-5A3AFB8A47C3}"/>
              </a:ext>
            </a:extLst>
          </p:cNvPr>
          <p:cNvSpPr/>
          <p:nvPr/>
        </p:nvSpPr>
        <p:spPr>
          <a:xfrm>
            <a:off x="2266950" y="3521075"/>
            <a:ext cx="1901825" cy="30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Везде</a:t>
            </a:r>
          </a:p>
        </p:txBody>
      </p:sp>
      <p:sp>
        <p:nvSpPr>
          <p:cNvPr id="29" name="Прямоугольник 28">
            <a:extLst>
              <a:ext uri="{FF2B5EF4-FFF2-40B4-BE49-F238E27FC236}">
                <a16:creationId xmlns:a16="http://schemas.microsoft.com/office/drawing/2014/main" id="{521FBC1E-6010-A049-A75E-E1AAB6ED3C95}"/>
              </a:ext>
            </a:extLst>
          </p:cNvPr>
          <p:cNvSpPr/>
          <p:nvPr/>
        </p:nvSpPr>
        <p:spPr>
          <a:xfrm>
            <a:off x="3606800" y="4121150"/>
            <a:ext cx="1903413" cy="30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Много</a:t>
            </a:r>
          </a:p>
        </p:txBody>
      </p:sp>
      <p:sp>
        <p:nvSpPr>
          <p:cNvPr id="30" name="Прямоугольник 29">
            <a:extLst>
              <a:ext uri="{FF2B5EF4-FFF2-40B4-BE49-F238E27FC236}">
                <a16:creationId xmlns:a16="http://schemas.microsoft.com/office/drawing/2014/main" id="{8E951030-D505-FA4C-8C5E-989A687A4231}"/>
              </a:ext>
            </a:extLst>
          </p:cNvPr>
          <p:cNvSpPr/>
          <p:nvPr/>
        </p:nvSpPr>
        <p:spPr>
          <a:xfrm>
            <a:off x="3619500" y="4391025"/>
            <a:ext cx="190341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Дешево</a:t>
            </a:r>
          </a:p>
        </p:txBody>
      </p:sp>
      <p:sp>
        <p:nvSpPr>
          <p:cNvPr id="31" name="Прямоугольник 30">
            <a:extLst>
              <a:ext uri="{FF2B5EF4-FFF2-40B4-BE49-F238E27FC236}">
                <a16:creationId xmlns:a16="http://schemas.microsoft.com/office/drawing/2014/main" id="{75BF6BB8-4A39-7643-8CA5-31B3B11FF001}"/>
              </a:ext>
            </a:extLst>
          </p:cNvPr>
          <p:cNvSpPr/>
          <p:nvPr/>
        </p:nvSpPr>
        <p:spPr>
          <a:xfrm>
            <a:off x="3606800" y="4683125"/>
            <a:ext cx="190341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Быстро</a:t>
            </a:r>
          </a:p>
        </p:txBody>
      </p:sp>
      <p:sp>
        <p:nvSpPr>
          <p:cNvPr id="32" name="Прямоугольник 31">
            <a:extLst>
              <a:ext uri="{FF2B5EF4-FFF2-40B4-BE49-F238E27FC236}">
                <a16:creationId xmlns:a16="http://schemas.microsoft.com/office/drawing/2014/main" id="{B73324F3-839C-6449-BBA9-E01DBC9943B7}"/>
              </a:ext>
            </a:extLst>
          </p:cNvPr>
          <p:cNvSpPr/>
          <p:nvPr/>
        </p:nvSpPr>
        <p:spPr>
          <a:xfrm>
            <a:off x="6022975" y="2936875"/>
            <a:ext cx="1903413" cy="30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Сила бренда</a:t>
            </a:r>
          </a:p>
        </p:txBody>
      </p:sp>
      <p:sp>
        <p:nvSpPr>
          <p:cNvPr id="18460" name="Номер слайда 2">
            <a:extLst>
              <a:ext uri="{FF2B5EF4-FFF2-40B4-BE49-F238E27FC236}">
                <a16:creationId xmlns:a16="http://schemas.microsoft.com/office/drawing/2014/main" id="{EC88DB11-0D03-7044-BF23-BE1FA47DC188}"/>
              </a:ext>
            </a:extLst>
          </p:cNvPr>
          <p:cNvSpPr txBox="1">
            <a:spLocks noGrp="1"/>
          </p:cNvSpPr>
          <p:nvPr/>
        </p:nvSpPr>
        <p:spPr bwMode="auto">
          <a:xfrm>
            <a:off x="11388725" y="6383338"/>
            <a:ext cx="617538" cy="365125"/>
          </a:xfrm>
          <a:prstGeom prst="rect">
            <a:avLst/>
          </a:prstGeom>
          <a:noFill/>
          <a:ln>
            <a:noFill/>
          </a:ln>
        </p:spPr>
        <p:txBody>
          <a:bodyPr anchor="ct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lgn="ctr">
              <a:defRPr/>
            </a:pPr>
            <a:fld id="{49AAB271-CAA9-5245-97CB-2710A0D37204}" type="slidenum">
              <a:rPr lang="ru-RU" altLang="ru-RU" sz="1600" smtClean="0">
                <a:solidFill>
                  <a:schemeClr val="accent3">
                    <a:lumMod val="75000"/>
                  </a:schemeClr>
                </a:solidFill>
              </a:rPr>
              <a:pPr algn="ctr">
                <a:defRPr/>
              </a:pPr>
              <a:t>38</a:t>
            </a:fld>
            <a:endParaRPr lang="ru-RU" altLang="ru-RU" sz="1600">
              <a:solidFill>
                <a:schemeClr val="accent3">
                  <a:lumMod val="75000"/>
                </a:schemeClr>
              </a:solidFill>
            </a:endParaRPr>
          </a:p>
        </p:txBody>
      </p:sp>
      <p:pic>
        <p:nvPicPr>
          <p:cNvPr id="34842" name="Рисунок 32">
            <a:extLst>
              <a:ext uri="{FF2B5EF4-FFF2-40B4-BE49-F238E27FC236}">
                <a16:creationId xmlns:a16="http://schemas.microsoft.com/office/drawing/2014/main" id="{420A055C-DBC6-8E40-97CB-896D65A9ED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39213" y="4949825"/>
            <a:ext cx="7778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Прямоугольник 32">
            <a:extLst>
              <a:ext uri="{FF2B5EF4-FFF2-40B4-BE49-F238E27FC236}">
                <a16:creationId xmlns:a16="http://schemas.microsoft.com/office/drawing/2014/main" id="{9CBE7C5D-057D-B344-84D1-233ADFB16FD9}"/>
              </a:ext>
            </a:extLst>
          </p:cNvPr>
          <p:cNvSpPr/>
          <p:nvPr/>
        </p:nvSpPr>
        <p:spPr>
          <a:xfrm>
            <a:off x="7926388" y="3884613"/>
            <a:ext cx="1903412"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Консультирование</a:t>
            </a:r>
          </a:p>
        </p:txBody>
      </p:sp>
      <p:sp>
        <p:nvSpPr>
          <p:cNvPr id="34" name="Прямоугольник 33">
            <a:extLst>
              <a:ext uri="{FF2B5EF4-FFF2-40B4-BE49-F238E27FC236}">
                <a16:creationId xmlns:a16="http://schemas.microsoft.com/office/drawing/2014/main" id="{85D0D309-AD53-5345-8733-5B5C2A3D1468}"/>
              </a:ext>
            </a:extLst>
          </p:cNvPr>
          <p:cNvSpPr/>
          <p:nvPr/>
        </p:nvSpPr>
        <p:spPr>
          <a:xfrm>
            <a:off x="1479550" y="1624013"/>
            <a:ext cx="190341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Новое</a:t>
            </a:r>
          </a:p>
        </p:txBody>
      </p:sp>
      <p:sp>
        <p:nvSpPr>
          <p:cNvPr id="35" name="Прямоугольник 34">
            <a:extLst>
              <a:ext uri="{FF2B5EF4-FFF2-40B4-BE49-F238E27FC236}">
                <a16:creationId xmlns:a16="http://schemas.microsoft.com/office/drawing/2014/main" id="{2B6F322E-41E3-C04A-B4BE-E1902CA444F8}"/>
              </a:ext>
            </a:extLst>
          </p:cNvPr>
          <p:cNvSpPr/>
          <p:nvPr/>
        </p:nvSpPr>
        <p:spPr>
          <a:xfrm>
            <a:off x="1489075" y="1868488"/>
            <a:ext cx="190341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Модное</a:t>
            </a:r>
          </a:p>
        </p:txBody>
      </p:sp>
      <p:sp>
        <p:nvSpPr>
          <p:cNvPr id="36" name="Прямоугольник 35">
            <a:extLst>
              <a:ext uri="{FF2B5EF4-FFF2-40B4-BE49-F238E27FC236}">
                <a16:creationId xmlns:a16="http://schemas.microsoft.com/office/drawing/2014/main" id="{0E66A955-ED3C-344B-B353-69023D3A0502}"/>
              </a:ext>
            </a:extLst>
          </p:cNvPr>
          <p:cNvSpPr/>
          <p:nvPr/>
        </p:nvSpPr>
        <p:spPr>
          <a:xfrm>
            <a:off x="1373188" y="2122488"/>
            <a:ext cx="1903412"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a:defRPr/>
            </a:pPr>
            <a:r>
              <a:rPr lang="ru-RU" sz="1200" dirty="0">
                <a:solidFill>
                  <a:schemeClr val="tx1"/>
                </a:solidFill>
              </a:rPr>
              <a:t>Уникальное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6446"/>
                                        </p:tgtEl>
                                        <p:attrNameLst>
                                          <p:attrName>style.visibility</p:attrName>
                                        </p:attrNameLst>
                                      </p:cBhvr>
                                      <p:to>
                                        <p:strVal val="visible"/>
                                      </p:to>
                                    </p:set>
                                    <p:animEffect transition="in" filter="blinds(horizontal)">
                                      <p:cBhvr>
                                        <p:cTn id="7" dur="500"/>
                                        <p:tgtEl>
                                          <p:spTgt spid="146446"/>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par>
                          <p:cTn id="28" fill="hold" nodeType="afterGroup">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500"/>
                            </p:stCondLst>
                            <p:childTnLst>
                              <p:par>
                                <p:cTn id="39" presetID="2" presetClass="entr" presetSubtype="4"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2000"/>
                            </p:stCondLst>
                            <p:childTnLst>
                              <p:par>
                                <p:cTn id="44" presetID="2" presetClass="entr" presetSubtype="4"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linds(horizontal)">
                                      <p:cBhvr>
                                        <p:cTn id="52" dur="500"/>
                                        <p:tgtEl>
                                          <p:spTgt spid="4"/>
                                        </p:tgtEl>
                                      </p:cBhvr>
                                    </p:animEffect>
                                  </p:childTnLst>
                                </p:cTn>
                              </p:par>
                            </p:childTnLst>
                          </p:cTn>
                        </p:par>
                        <p:par>
                          <p:cTn id="53" fill="hold" nodeType="afterGroup">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1000"/>
                            </p:stCondLst>
                            <p:childTnLst>
                              <p:par>
                                <p:cTn id="59" presetID="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15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ppt_x"/>
                                          </p:val>
                                        </p:tav>
                                        <p:tav tm="100000">
                                          <p:val>
                                            <p:strVal val="#ppt_x"/>
                                          </p:val>
                                        </p:tav>
                                      </p:tavLst>
                                    </p:anim>
                                    <p:anim calcmode="lin" valueType="num">
                                      <p:cBhvr additive="base">
                                        <p:cTn id="6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46434"/>
                                        </p:tgtEl>
                                        <p:attrNameLst>
                                          <p:attrName>style.visibility</p:attrName>
                                        </p:attrNameLst>
                                      </p:cBhvr>
                                      <p:to>
                                        <p:strVal val="visible"/>
                                      </p:to>
                                    </p:set>
                                    <p:animEffect transition="in" filter="blinds(horizontal)">
                                      <p:cBhvr>
                                        <p:cTn id="72" dur="500"/>
                                        <p:tgtEl>
                                          <p:spTgt spid="146434"/>
                                        </p:tgtEl>
                                      </p:cBhvr>
                                    </p:animEffect>
                                  </p:childTnLst>
                                </p:cTn>
                              </p:par>
                            </p:childTnLst>
                          </p:cTn>
                        </p:par>
                        <p:par>
                          <p:cTn id="73" fill="hold" nodeType="afterGroup">
                            <p:stCondLst>
                              <p:cond delay="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nodeType="afterGroup">
                            <p:stCondLst>
                              <p:cond delay="1000"/>
                            </p:stCondLst>
                            <p:childTnLst>
                              <p:par>
                                <p:cTn id="79" presetID="2" presetClass="entr" presetSubtype="4"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ppt_x"/>
                                          </p:val>
                                        </p:tav>
                                        <p:tav tm="100000">
                                          <p:val>
                                            <p:strVal val="#ppt_x"/>
                                          </p:val>
                                        </p:tav>
                                      </p:tavLst>
                                    </p:anim>
                                    <p:anim calcmode="lin" valueType="num">
                                      <p:cBhvr additive="base">
                                        <p:cTn id="82" dur="500" fill="hold"/>
                                        <p:tgtEl>
                                          <p:spTgt spid="32"/>
                                        </p:tgtEl>
                                        <p:attrNameLst>
                                          <p:attrName>ppt_y</p:attrName>
                                        </p:attrNameLst>
                                      </p:cBhvr>
                                      <p:tavLst>
                                        <p:tav tm="0">
                                          <p:val>
                                            <p:strVal val="1+#ppt_h/2"/>
                                          </p:val>
                                        </p:tav>
                                        <p:tav tm="100000">
                                          <p:val>
                                            <p:strVal val="#ppt_y"/>
                                          </p:val>
                                        </p:tav>
                                      </p:tavLst>
                                    </p:anim>
                                  </p:childTnLst>
                                </p:cTn>
                              </p:par>
                            </p:childTnLst>
                          </p:cTn>
                        </p:par>
                        <p:par>
                          <p:cTn id="83" fill="hold" nodeType="afterGroup">
                            <p:stCondLst>
                              <p:cond delay="1500"/>
                            </p:stCondLst>
                            <p:childTnLst>
                              <p:par>
                                <p:cTn id="84" presetID="2" presetClass="entr" presetSubtype="4"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additive="base">
                                        <p:cTn id="86" dur="500" fill="hold"/>
                                        <p:tgtEl>
                                          <p:spTgt spid="6"/>
                                        </p:tgtEl>
                                        <p:attrNameLst>
                                          <p:attrName>ppt_x</p:attrName>
                                        </p:attrNameLst>
                                      </p:cBhvr>
                                      <p:tavLst>
                                        <p:tav tm="0">
                                          <p:val>
                                            <p:strVal val="#ppt_x"/>
                                          </p:val>
                                        </p:tav>
                                        <p:tav tm="100000">
                                          <p:val>
                                            <p:strVal val="#ppt_x"/>
                                          </p:val>
                                        </p:tav>
                                      </p:tavLst>
                                    </p:anim>
                                    <p:anim calcmode="lin" valueType="num">
                                      <p:cBhvr additive="base">
                                        <p:cTn id="8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nodeType="clickEffect">
                                  <p:stCondLst>
                                    <p:cond delay="0"/>
                                  </p:stCondLst>
                                  <p:childTnLst>
                                    <p:set>
                                      <p:cBhvr>
                                        <p:cTn id="91" dur="1" fill="hold">
                                          <p:stCondLst>
                                            <p:cond delay="0"/>
                                          </p:stCondLst>
                                        </p:cTn>
                                        <p:tgtEl>
                                          <p:spTgt spid="3"/>
                                        </p:tgtEl>
                                        <p:attrNameLst>
                                          <p:attrName>style.visibility</p:attrName>
                                        </p:attrNameLst>
                                      </p:cBhvr>
                                      <p:to>
                                        <p:strVal val="visible"/>
                                      </p:to>
                                    </p:set>
                                    <p:anim calcmode="lin" valueType="num">
                                      <p:cBhvr additive="base">
                                        <p:cTn id="92" dur="500" fill="hold"/>
                                        <p:tgtEl>
                                          <p:spTgt spid="3"/>
                                        </p:tgtEl>
                                        <p:attrNameLst>
                                          <p:attrName>ppt_x</p:attrName>
                                        </p:attrNameLst>
                                      </p:cBhvr>
                                      <p:tavLst>
                                        <p:tav tm="0">
                                          <p:val>
                                            <p:strVal val="#ppt_x"/>
                                          </p:val>
                                        </p:tav>
                                        <p:tav tm="100000">
                                          <p:val>
                                            <p:strVal val="#ppt_x"/>
                                          </p:val>
                                        </p:tav>
                                      </p:tavLst>
                                    </p:anim>
                                    <p:anim calcmode="lin" valueType="num">
                                      <p:cBhvr additive="base">
                                        <p:cTn id="93" dur="500" fill="hold"/>
                                        <p:tgtEl>
                                          <p:spTgt spid="3"/>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500"/>
                            </p:stCondLst>
                            <p:childTnLst>
                              <p:par>
                                <p:cTn id="95" presetID="2" presetClass="entr" presetSubtype="4"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1000"/>
                            </p:stCondLst>
                            <p:childTnLst>
                              <p:par>
                                <p:cTn id="100" presetID="2" presetClass="entr" presetSubtype="4"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fill="hold"/>
                                        <p:tgtEl>
                                          <p:spTgt spid="30"/>
                                        </p:tgtEl>
                                        <p:attrNameLst>
                                          <p:attrName>ppt_x</p:attrName>
                                        </p:attrNameLst>
                                      </p:cBhvr>
                                      <p:tavLst>
                                        <p:tav tm="0">
                                          <p:val>
                                            <p:strVal val="#ppt_x"/>
                                          </p:val>
                                        </p:tav>
                                        <p:tav tm="100000">
                                          <p:val>
                                            <p:strVal val="#ppt_x"/>
                                          </p:val>
                                        </p:tav>
                                      </p:tavLst>
                                    </p:anim>
                                    <p:anim calcmode="lin" valueType="num">
                                      <p:cBhvr additive="base">
                                        <p:cTn id="103" dur="500" fill="hold"/>
                                        <p:tgtEl>
                                          <p:spTgt spid="30"/>
                                        </p:tgtEl>
                                        <p:attrNameLst>
                                          <p:attrName>ppt_y</p:attrName>
                                        </p:attrNameLst>
                                      </p:cBhvr>
                                      <p:tavLst>
                                        <p:tav tm="0">
                                          <p:val>
                                            <p:strVal val="1+#ppt_h/2"/>
                                          </p:val>
                                        </p:tav>
                                        <p:tav tm="100000">
                                          <p:val>
                                            <p:strVal val="#ppt_y"/>
                                          </p:val>
                                        </p:tav>
                                      </p:tavLst>
                                    </p:anim>
                                  </p:childTnLst>
                                </p:cTn>
                              </p:par>
                            </p:childTnLst>
                          </p:cTn>
                        </p:par>
                        <p:par>
                          <p:cTn id="104" fill="hold" nodeType="afterGroup">
                            <p:stCondLst>
                              <p:cond delay="1500"/>
                            </p:stCondLst>
                            <p:childTnLst>
                              <p:par>
                                <p:cTn id="105" presetID="2" presetClass="entr" presetSubtype="4"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additive="base">
                                        <p:cTn id="107" dur="500" fill="hold"/>
                                        <p:tgtEl>
                                          <p:spTgt spid="31"/>
                                        </p:tgtEl>
                                        <p:attrNameLst>
                                          <p:attrName>ppt_x</p:attrName>
                                        </p:attrNameLst>
                                      </p:cBhvr>
                                      <p:tavLst>
                                        <p:tav tm="0">
                                          <p:val>
                                            <p:strVal val="#ppt_x"/>
                                          </p:val>
                                        </p:tav>
                                        <p:tav tm="100000">
                                          <p:val>
                                            <p:strVal val="#ppt_x"/>
                                          </p:val>
                                        </p:tav>
                                      </p:tavLst>
                                    </p:anim>
                                    <p:anim calcmode="lin" valueType="num">
                                      <p:cBhvr additive="base">
                                        <p:cTn id="10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nodeType="clickEffect">
                                  <p:stCondLst>
                                    <p:cond delay="0"/>
                                  </p:stCondLst>
                                  <p:childTnLst>
                                    <p:set>
                                      <p:cBhvr>
                                        <p:cTn id="112" dur="1" fill="hold">
                                          <p:stCondLst>
                                            <p:cond delay="0"/>
                                          </p:stCondLst>
                                        </p:cTn>
                                        <p:tgtEl>
                                          <p:spTgt spid="146435"/>
                                        </p:tgtEl>
                                        <p:attrNameLst>
                                          <p:attrName>style.visibility</p:attrName>
                                        </p:attrNameLst>
                                      </p:cBhvr>
                                      <p:to>
                                        <p:strVal val="visible"/>
                                      </p:to>
                                    </p:set>
                                    <p:animEffect transition="in" filter="blinds(horizontal)">
                                      <p:cBhvr>
                                        <p:cTn id="113" dur="500"/>
                                        <p:tgtEl>
                                          <p:spTgt spid="146435"/>
                                        </p:tgtEl>
                                      </p:cBhvr>
                                    </p:animEffect>
                                  </p:childTnLst>
                                </p:cTn>
                              </p:par>
                            </p:childTnLst>
                          </p:cTn>
                        </p:par>
                        <p:par>
                          <p:cTn id="114" fill="hold" nodeType="afterGroup">
                            <p:stCondLst>
                              <p:cond delay="500"/>
                            </p:stCondLst>
                            <p:childTnLst>
                              <p:par>
                                <p:cTn id="115" presetID="2" presetClass="entr" presetSubtype="4"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 calcmode="lin" valueType="num">
                                      <p:cBhvr additive="base">
                                        <p:cTn id="117" dur="500" fill="hold"/>
                                        <p:tgtEl>
                                          <p:spTgt spid="33"/>
                                        </p:tgtEl>
                                        <p:attrNameLst>
                                          <p:attrName>ppt_x</p:attrName>
                                        </p:attrNameLst>
                                      </p:cBhvr>
                                      <p:tavLst>
                                        <p:tav tm="0">
                                          <p:val>
                                            <p:strVal val="#ppt_x"/>
                                          </p:val>
                                        </p:tav>
                                        <p:tav tm="100000">
                                          <p:val>
                                            <p:strVal val="#ppt_x"/>
                                          </p:val>
                                        </p:tav>
                                      </p:tavLst>
                                    </p:anim>
                                    <p:anim calcmode="lin" valueType="num">
                                      <p:cBhvr additive="base">
                                        <p:cTn id="1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 presetClass="entr" presetSubtype="10" fill="hold" nodeType="click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blinds(horizontal)">
                                      <p:cBhvr>
                                        <p:cTn id="123" dur="500"/>
                                        <p:tgtEl>
                                          <p:spTgt spid="8"/>
                                        </p:tgtEl>
                                      </p:cBhvr>
                                    </p:animEffect>
                                  </p:childTnLst>
                                </p:cTn>
                              </p:par>
                            </p:childTnLst>
                          </p:cTn>
                        </p:par>
                        <p:par>
                          <p:cTn id="124" fill="hold" nodeType="afterGroup">
                            <p:stCondLst>
                              <p:cond delay="500"/>
                            </p:stCondLst>
                            <p:childTnLst>
                              <p:par>
                                <p:cTn id="125" presetID="2" presetClass="entr" presetSubtype="4"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additive="base">
                                        <p:cTn id="127" dur="500" fill="hold"/>
                                        <p:tgtEl>
                                          <p:spTgt spid="25"/>
                                        </p:tgtEl>
                                        <p:attrNameLst>
                                          <p:attrName>ppt_x</p:attrName>
                                        </p:attrNameLst>
                                      </p:cBhvr>
                                      <p:tavLst>
                                        <p:tav tm="0">
                                          <p:val>
                                            <p:strVal val="#ppt_x"/>
                                          </p:val>
                                        </p:tav>
                                        <p:tav tm="100000">
                                          <p:val>
                                            <p:strVal val="#ppt_x"/>
                                          </p:val>
                                        </p:tav>
                                      </p:tavLst>
                                    </p:anim>
                                    <p:anim calcmode="lin" valueType="num">
                                      <p:cBhvr additive="base">
                                        <p:cTn id="128" dur="500" fill="hold"/>
                                        <p:tgtEl>
                                          <p:spTgt spid="25"/>
                                        </p:tgtEl>
                                        <p:attrNameLst>
                                          <p:attrName>ppt_y</p:attrName>
                                        </p:attrNameLst>
                                      </p:cBhvr>
                                      <p:tavLst>
                                        <p:tav tm="0">
                                          <p:val>
                                            <p:strVal val="1+#ppt_h/2"/>
                                          </p:val>
                                        </p:tav>
                                        <p:tav tm="100000">
                                          <p:val>
                                            <p:strVal val="#ppt_y"/>
                                          </p:val>
                                        </p:tav>
                                      </p:tavLst>
                                    </p:anim>
                                  </p:childTnLst>
                                </p:cTn>
                              </p:par>
                            </p:childTnLst>
                          </p:cTn>
                        </p:par>
                        <p:par>
                          <p:cTn id="129" fill="hold" nodeType="afterGroup">
                            <p:stCondLst>
                              <p:cond delay="1000"/>
                            </p:stCondLst>
                            <p:childTnLst>
                              <p:par>
                                <p:cTn id="130" presetID="2" presetClass="entr" presetSubtype="4" fill="hold" grpId="0" nodeType="afterEffect">
                                  <p:stCondLst>
                                    <p:cond delay="0"/>
                                  </p:stCondLst>
                                  <p:childTnLst>
                                    <p:set>
                                      <p:cBhvr>
                                        <p:cTn id="131" dur="1" fill="hold">
                                          <p:stCondLst>
                                            <p:cond delay="0"/>
                                          </p:stCondLst>
                                        </p:cTn>
                                        <p:tgtEl>
                                          <p:spTgt spid="19"/>
                                        </p:tgtEl>
                                        <p:attrNameLst>
                                          <p:attrName>style.visibility</p:attrName>
                                        </p:attrNameLst>
                                      </p:cBhvr>
                                      <p:to>
                                        <p:strVal val="visible"/>
                                      </p:to>
                                    </p:set>
                                    <p:anim calcmode="lin" valueType="num">
                                      <p:cBhvr additive="base">
                                        <p:cTn id="132" dur="500" fill="hold"/>
                                        <p:tgtEl>
                                          <p:spTgt spid="19"/>
                                        </p:tgtEl>
                                        <p:attrNameLst>
                                          <p:attrName>ppt_x</p:attrName>
                                        </p:attrNameLst>
                                      </p:cBhvr>
                                      <p:tavLst>
                                        <p:tav tm="0">
                                          <p:val>
                                            <p:strVal val="#ppt_x"/>
                                          </p:val>
                                        </p:tav>
                                        <p:tav tm="100000">
                                          <p:val>
                                            <p:strVal val="#ppt_x"/>
                                          </p:val>
                                        </p:tav>
                                      </p:tavLst>
                                    </p:anim>
                                    <p:anim calcmode="lin" valueType="num">
                                      <p:cBhvr additive="base">
                                        <p:cTn id="1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ятиугольник 17">
            <a:extLst>
              <a:ext uri="{FF2B5EF4-FFF2-40B4-BE49-F238E27FC236}">
                <a16:creationId xmlns:a16="http://schemas.microsoft.com/office/drawing/2014/main" id="{E912848A-EB11-DB45-9CB5-4440E83D9D94}"/>
              </a:ext>
            </a:extLst>
          </p:cNvPr>
          <p:cNvSpPr>
            <a:spLocks noChangeArrowheads="1"/>
          </p:cNvSpPr>
          <p:nvPr/>
        </p:nvSpPr>
        <p:spPr bwMode="auto">
          <a:xfrm>
            <a:off x="2282825" y="3448050"/>
            <a:ext cx="8418513" cy="979488"/>
          </a:xfrm>
          <a:prstGeom prst="homePlate">
            <a:avLst>
              <a:gd name="adj" fmla="val 50017"/>
            </a:avLst>
          </a:prstGeom>
          <a:solidFill>
            <a:srgbClr val="92D050">
              <a:alpha val="38823"/>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92067" tIns="46034" rIns="92067" bIns="46034"/>
          <a:lstStyle>
            <a:lvl1pPr marL="263525" indent="-263525" defTabSz="561975">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defTabSz="56197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20000"/>
              </a:spcBef>
              <a:spcAft>
                <a:spcPts val="888"/>
              </a:spcAft>
              <a:buClr>
                <a:srgbClr val="282832"/>
              </a:buClr>
              <a:buSzPct val="80000"/>
              <a:buFont typeface="Wingdings" pitchFamily="2" charset="2"/>
              <a:buChar char="§"/>
            </a:pPr>
            <a:endParaRPr lang="ru-RU" altLang="ru-RU" sz="2100">
              <a:solidFill>
                <a:srgbClr val="000000"/>
              </a:solidFill>
              <a:latin typeface="Arial" panose="020B0604020202020204" pitchFamily="34" charset="0"/>
              <a:ea typeface="Osaka"/>
              <a:cs typeface="Arial" panose="020B0604020202020204" pitchFamily="34" charset="0"/>
            </a:endParaRPr>
          </a:p>
        </p:txBody>
      </p:sp>
      <p:pic>
        <p:nvPicPr>
          <p:cNvPr id="36866" name="Picture 58" descr="TRUCK1">
            <a:extLst>
              <a:ext uri="{FF2B5EF4-FFF2-40B4-BE49-F238E27FC236}">
                <a16:creationId xmlns:a16="http://schemas.microsoft.com/office/drawing/2014/main" id="{9447B24D-B9B3-6142-8C95-0067BD6EB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3125788"/>
            <a:ext cx="8286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60" descr="factory">
            <a:extLst>
              <a:ext uri="{FF2B5EF4-FFF2-40B4-BE49-F238E27FC236}">
                <a16:creationId xmlns:a16="http://schemas.microsoft.com/office/drawing/2014/main" id="{B9FD9188-C68C-3D4E-BF7A-BCB5351B0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2862263"/>
            <a:ext cx="1096962"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64" descr="store large">
            <a:extLst>
              <a:ext uri="{FF2B5EF4-FFF2-40B4-BE49-F238E27FC236}">
                <a16:creationId xmlns:a16="http://schemas.microsoft.com/office/drawing/2014/main" id="{CD4C5582-84E2-8F4E-82CC-E7C0765007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0763" y="3136900"/>
            <a:ext cx="11461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a:extLst>
              <a:ext uri="{FF2B5EF4-FFF2-40B4-BE49-F238E27FC236}">
                <a16:creationId xmlns:a16="http://schemas.microsoft.com/office/drawing/2014/main" id="{5D511450-542D-DD40-9C5A-6F043F05B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0050" y="2767013"/>
            <a:ext cx="930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3">
            <a:extLst>
              <a:ext uri="{FF2B5EF4-FFF2-40B4-BE49-F238E27FC236}">
                <a16:creationId xmlns:a16="http://schemas.microsoft.com/office/drawing/2014/main" id="{7BA4C847-84D5-5549-9C1B-822FCA4B37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6825" y="3074988"/>
            <a:ext cx="8461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AutoShape 5">
            <a:extLst>
              <a:ext uri="{FF2B5EF4-FFF2-40B4-BE49-F238E27FC236}">
                <a16:creationId xmlns:a16="http://schemas.microsoft.com/office/drawing/2014/main" id="{3363B635-FEBB-7646-8B61-5E4F7C5C3612}"/>
              </a:ext>
            </a:extLst>
          </p:cNvPr>
          <p:cNvSpPr>
            <a:spLocks noChangeAspect="1" noChangeArrowheads="1"/>
          </p:cNvSpPr>
          <p:nvPr/>
        </p:nvSpPr>
        <p:spPr bwMode="auto">
          <a:xfrm>
            <a:off x="1309688" y="-1603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Tx/>
              <a:buNone/>
            </a:pPr>
            <a:endParaRPr lang="ru-RU" altLang="ru-RU" sz="2100">
              <a:solidFill>
                <a:srgbClr val="000000"/>
              </a:solidFill>
              <a:latin typeface="Arial" panose="020B0604020202020204" pitchFamily="34" charset="0"/>
              <a:ea typeface="Osaka"/>
              <a:cs typeface="Arial" panose="020B0604020202020204" pitchFamily="34" charset="0"/>
            </a:endParaRPr>
          </a:p>
        </p:txBody>
      </p:sp>
      <p:sp>
        <p:nvSpPr>
          <p:cNvPr id="36872" name="AutoShape 7">
            <a:extLst>
              <a:ext uri="{FF2B5EF4-FFF2-40B4-BE49-F238E27FC236}">
                <a16:creationId xmlns:a16="http://schemas.microsoft.com/office/drawing/2014/main" id="{459846DD-B95D-9D41-BA81-AA426ADF28C6}"/>
              </a:ext>
            </a:extLst>
          </p:cNvPr>
          <p:cNvSpPr>
            <a:spLocks noChangeAspect="1" noChangeArrowheads="1"/>
          </p:cNvSpPr>
          <p:nvPr/>
        </p:nvSpPr>
        <p:spPr bwMode="auto">
          <a:xfrm>
            <a:off x="1309688" y="-1603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Tx/>
              <a:buNone/>
            </a:pPr>
            <a:endParaRPr lang="ru-RU" altLang="ru-RU" sz="2100">
              <a:solidFill>
                <a:srgbClr val="000000"/>
              </a:solidFill>
              <a:latin typeface="Arial" panose="020B0604020202020204" pitchFamily="34" charset="0"/>
              <a:ea typeface="Osaka"/>
              <a:cs typeface="Arial" panose="020B0604020202020204" pitchFamily="34" charset="0"/>
            </a:endParaRPr>
          </a:p>
        </p:txBody>
      </p:sp>
      <p:sp>
        <p:nvSpPr>
          <p:cNvPr id="36873" name="AutoShape 9">
            <a:extLst>
              <a:ext uri="{FF2B5EF4-FFF2-40B4-BE49-F238E27FC236}">
                <a16:creationId xmlns:a16="http://schemas.microsoft.com/office/drawing/2014/main" id="{BE3B1637-7B53-6842-8B86-1C81D3F4B493}"/>
              </a:ext>
            </a:extLst>
          </p:cNvPr>
          <p:cNvSpPr>
            <a:spLocks noChangeAspect="1" noChangeArrowheads="1"/>
          </p:cNvSpPr>
          <p:nvPr/>
        </p:nvSpPr>
        <p:spPr bwMode="auto">
          <a:xfrm>
            <a:off x="1309688" y="-1603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Tx/>
              <a:buNone/>
            </a:pPr>
            <a:endParaRPr lang="ru-RU" altLang="ru-RU" sz="2100">
              <a:solidFill>
                <a:srgbClr val="000000"/>
              </a:solidFill>
              <a:latin typeface="Arial" panose="020B0604020202020204" pitchFamily="34" charset="0"/>
              <a:ea typeface="Osaka"/>
              <a:cs typeface="Arial" panose="020B0604020202020204" pitchFamily="34" charset="0"/>
            </a:endParaRPr>
          </a:p>
        </p:txBody>
      </p:sp>
      <p:sp>
        <p:nvSpPr>
          <p:cNvPr id="36874" name="AutoShape 11">
            <a:extLst>
              <a:ext uri="{FF2B5EF4-FFF2-40B4-BE49-F238E27FC236}">
                <a16:creationId xmlns:a16="http://schemas.microsoft.com/office/drawing/2014/main" id="{B50CCA28-B5CA-D444-8F18-92C8227642FF}"/>
              </a:ext>
            </a:extLst>
          </p:cNvPr>
          <p:cNvSpPr>
            <a:spLocks noChangeAspect="1" noChangeArrowheads="1"/>
          </p:cNvSpPr>
          <p:nvPr/>
        </p:nvSpPr>
        <p:spPr bwMode="auto">
          <a:xfrm>
            <a:off x="1309688" y="-1603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Tx/>
              <a:buNone/>
            </a:pPr>
            <a:endParaRPr lang="ru-RU" altLang="ru-RU" sz="2100">
              <a:solidFill>
                <a:srgbClr val="000000"/>
              </a:solidFill>
              <a:latin typeface="Arial" panose="020B0604020202020204" pitchFamily="34" charset="0"/>
              <a:ea typeface="Osaka"/>
              <a:cs typeface="Arial" panose="020B0604020202020204" pitchFamily="34" charset="0"/>
            </a:endParaRPr>
          </a:p>
        </p:txBody>
      </p:sp>
      <p:sp>
        <p:nvSpPr>
          <p:cNvPr id="36875" name="AutoShape 13">
            <a:extLst>
              <a:ext uri="{FF2B5EF4-FFF2-40B4-BE49-F238E27FC236}">
                <a16:creationId xmlns:a16="http://schemas.microsoft.com/office/drawing/2014/main" id="{62D074DD-1280-6C49-BD4C-20BEC5BE5445}"/>
              </a:ext>
            </a:extLst>
          </p:cNvPr>
          <p:cNvSpPr>
            <a:spLocks noChangeAspect="1" noChangeArrowheads="1"/>
          </p:cNvSpPr>
          <p:nvPr/>
        </p:nvSpPr>
        <p:spPr bwMode="auto">
          <a:xfrm>
            <a:off x="1309688" y="-1603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Tx/>
              <a:buNone/>
            </a:pPr>
            <a:endParaRPr lang="ru-RU" altLang="ru-RU" sz="2100">
              <a:solidFill>
                <a:srgbClr val="000000"/>
              </a:solidFill>
              <a:latin typeface="Arial" panose="020B0604020202020204" pitchFamily="34" charset="0"/>
              <a:ea typeface="Osaka"/>
              <a:cs typeface="Arial" panose="020B0604020202020204" pitchFamily="34" charset="0"/>
            </a:endParaRPr>
          </a:p>
        </p:txBody>
      </p:sp>
      <p:pic>
        <p:nvPicPr>
          <p:cNvPr id="36876" name="Picture 14">
            <a:extLst>
              <a:ext uri="{FF2B5EF4-FFF2-40B4-BE49-F238E27FC236}">
                <a16:creationId xmlns:a16="http://schemas.microsoft.com/office/drawing/2014/main" id="{22931A69-EFC6-7B41-A0AD-4F8B518610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2862263"/>
            <a:ext cx="105251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Стрелка вверх 15">
            <a:extLst>
              <a:ext uri="{FF2B5EF4-FFF2-40B4-BE49-F238E27FC236}">
                <a16:creationId xmlns:a16="http://schemas.microsoft.com/office/drawing/2014/main" id="{345A2356-F68E-8E4B-8A22-EFA50041D6F9}"/>
              </a:ext>
            </a:extLst>
          </p:cNvPr>
          <p:cNvSpPr>
            <a:spLocks noChangeArrowheads="1"/>
          </p:cNvSpPr>
          <p:nvPr/>
        </p:nvSpPr>
        <p:spPr bwMode="auto">
          <a:xfrm>
            <a:off x="1958975" y="1576388"/>
            <a:ext cx="1281113" cy="1063625"/>
          </a:xfrm>
          <a:prstGeom prst="upArrow">
            <a:avLst>
              <a:gd name="adj1" fmla="val 50000"/>
              <a:gd name="adj2" fmla="val 50000"/>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2067" tIns="46034" rIns="92067" bIns="46034"/>
          <a:lstStyle>
            <a:lvl1pPr marL="263525" indent="-263525" defTabSz="561975">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defTabSz="56197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20000"/>
              </a:spcBef>
              <a:spcAft>
                <a:spcPts val="888"/>
              </a:spcAft>
              <a:buClr>
                <a:srgbClr val="282832"/>
              </a:buClr>
              <a:buSzPct val="80000"/>
              <a:buFont typeface="Wingdings" pitchFamily="2" charset="2"/>
              <a:buChar char="§"/>
            </a:pPr>
            <a:endParaRPr lang="ru-RU" altLang="ru-RU" sz="2100">
              <a:solidFill>
                <a:srgbClr val="000000"/>
              </a:solidFill>
              <a:latin typeface="Arial" panose="020B0604020202020204" pitchFamily="34" charset="0"/>
              <a:ea typeface="Osaka"/>
              <a:cs typeface="Arial" panose="020B0604020202020204" pitchFamily="34" charset="0"/>
            </a:endParaRPr>
          </a:p>
        </p:txBody>
      </p:sp>
      <p:sp>
        <p:nvSpPr>
          <p:cNvPr id="20" name="Стрелка вверх 19">
            <a:extLst>
              <a:ext uri="{FF2B5EF4-FFF2-40B4-BE49-F238E27FC236}">
                <a16:creationId xmlns:a16="http://schemas.microsoft.com/office/drawing/2014/main" id="{AD598FA5-4586-414F-952A-DC8415DB93D4}"/>
              </a:ext>
            </a:extLst>
          </p:cNvPr>
          <p:cNvSpPr>
            <a:spLocks noChangeArrowheads="1"/>
          </p:cNvSpPr>
          <p:nvPr/>
        </p:nvSpPr>
        <p:spPr bwMode="auto">
          <a:xfrm>
            <a:off x="4130675" y="1582738"/>
            <a:ext cx="1282700" cy="1063625"/>
          </a:xfrm>
          <a:prstGeom prst="upArrow">
            <a:avLst>
              <a:gd name="adj1" fmla="val 50000"/>
              <a:gd name="adj2" fmla="val 50000"/>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2067" tIns="46034" rIns="92067" bIns="46034"/>
          <a:lstStyle>
            <a:lvl1pPr marL="263525" indent="-263525" defTabSz="561975">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defTabSz="56197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20000"/>
              </a:spcBef>
              <a:spcAft>
                <a:spcPts val="888"/>
              </a:spcAft>
              <a:buClr>
                <a:srgbClr val="282832"/>
              </a:buClr>
              <a:buSzPct val="80000"/>
              <a:buFont typeface="Wingdings" pitchFamily="2" charset="2"/>
              <a:buChar char="§"/>
            </a:pPr>
            <a:endParaRPr lang="ru-RU" altLang="ru-RU" sz="2100">
              <a:solidFill>
                <a:srgbClr val="000000"/>
              </a:solidFill>
              <a:latin typeface="Arial" panose="020B0604020202020204" pitchFamily="34" charset="0"/>
              <a:ea typeface="Osaka"/>
              <a:cs typeface="Arial" panose="020B0604020202020204" pitchFamily="34" charset="0"/>
            </a:endParaRPr>
          </a:p>
        </p:txBody>
      </p:sp>
      <p:sp>
        <p:nvSpPr>
          <p:cNvPr id="21" name="Стрелка вверх 20">
            <a:extLst>
              <a:ext uri="{FF2B5EF4-FFF2-40B4-BE49-F238E27FC236}">
                <a16:creationId xmlns:a16="http://schemas.microsoft.com/office/drawing/2014/main" id="{F4B8F5BC-7B1B-9843-A638-837582C677BE}"/>
              </a:ext>
            </a:extLst>
          </p:cNvPr>
          <p:cNvSpPr>
            <a:spLocks noChangeArrowheads="1"/>
          </p:cNvSpPr>
          <p:nvPr/>
        </p:nvSpPr>
        <p:spPr bwMode="auto">
          <a:xfrm>
            <a:off x="5297488" y="1576388"/>
            <a:ext cx="1282700" cy="1063625"/>
          </a:xfrm>
          <a:prstGeom prst="upArrow">
            <a:avLst>
              <a:gd name="adj1" fmla="val 50000"/>
              <a:gd name="adj2" fmla="val 50000"/>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2067" tIns="46034" rIns="92067" bIns="46034"/>
          <a:lstStyle>
            <a:lvl1pPr marL="263525" indent="-263525" defTabSz="561975">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defTabSz="56197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20000"/>
              </a:spcBef>
              <a:spcAft>
                <a:spcPts val="888"/>
              </a:spcAft>
              <a:buClr>
                <a:srgbClr val="282832"/>
              </a:buClr>
              <a:buSzPct val="80000"/>
              <a:buFont typeface="Wingdings" pitchFamily="2" charset="2"/>
              <a:buChar char="§"/>
            </a:pPr>
            <a:endParaRPr lang="ru-RU" altLang="ru-RU" sz="2100">
              <a:solidFill>
                <a:srgbClr val="000000"/>
              </a:solidFill>
              <a:latin typeface="Arial" panose="020B0604020202020204" pitchFamily="34" charset="0"/>
              <a:ea typeface="Osaka"/>
              <a:cs typeface="Arial" panose="020B0604020202020204" pitchFamily="34" charset="0"/>
            </a:endParaRPr>
          </a:p>
        </p:txBody>
      </p:sp>
      <p:sp>
        <p:nvSpPr>
          <p:cNvPr id="22" name="Стрелка вверх 21">
            <a:extLst>
              <a:ext uri="{FF2B5EF4-FFF2-40B4-BE49-F238E27FC236}">
                <a16:creationId xmlns:a16="http://schemas.microsoft.com/office/drawing/2014/main" id="{19EE06FD-FD91-C747-BFF6-FFC50467213C}"/>
              </a:ext>
            </a:extLst>
          </p:cNvPr>
          <p:cNvSpPr>
            <a:spLocks noChangeArrowheads="1"/>
          </p:cNvSpPr>
          <p:nvPr/>
        </p:nvSpPr>
        <p:spPr bwMode="auto">
          <a:xfrm>
            <a:off x="6392863" y="1582738"/>
            <a:ext cx="1282700" cy="1063625"/>
          </a:xfrm>
          <a:prstGeom prst="upArrow">
            <a:avLst>
              <a:gd name="adj1" fmla="val 50000"/>
              <a:gd name="adj2" fmla="val 50000"/>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2067" tIns="46034" rIns="92067" bIns="46034"/>
          <a:lstStyle>
            <a:lvl1pPr marL="263525" indent="-263525" defTabSz="561975">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defTabSz="56197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20000"/>
              </a:spcBef>
              <a:spcAft>
                <a:spcPts val="888"/>
              </a:spcAft>
              <a:buClr>
                <a:srgbClr val="282832"/>
              </a:buClr>
              <a:buSzPct val="80000"/>
              <a:buFont typeface="Wingdings" pitchFamily="2" charset="2"/>
              <a:buChar char="§"/>
            </a:pPr>
            <a:endParaRPr lang="ru-RU" altLang="ru-RU" sz="2100">
              <a:solidFill>
                <a:srgbClr val="000000"/>
              </a:solidFill>
              <a:latin typeface="Arial" panose="020B0604020202020204" pitchFamily="34" charset="0"/>
              <a:ea typeface="Osaka"/>
              <a:cs typeface="Arial" panose="020B0604020202020204" pitchFamily="34" charset="0"/>
            </a:endParaRPr>
          </a:p>
        </p:txBody>
      </p:sp>
      <p:sp>
        <p:nvSpPr>
          <p:cNvPr id="23" name="Стрелка вверх 22">
            <a:extLst>
              <a:ext uri="{FF2B5EF4-FFF2-40B4-BE49-F238E27FC236}">
                <a16:creationId xmlns:a16="http://schemas.microsoft.com/office/drawing/2014/main" id="{6BDDE19F-AF67-0B4C-8599-294D1557BF7F}"/>
              </a:ext>
            </a:extLst>
          </p:cNvPr>
          <p:cNvSpPr>
            <a:spLocks noChangeArrowheads="1"/>
          </p:cNvSpPr>
          <p:nvPr/>
        </p:nvSpPr>
        <p:spPr bwMode="auto">
          <a:xfrm>
            <a:off x="7399338" y="1582738"/>
            <a:ext cx="1282700" cy="1063625"/>
          </a:xfrm>
          <a:prstGeom prst="upArrow">
            <a:avLst>
              <a:gd name="adj1" fmla="val 50000"/>
              <a:gd name="adj2" fmla="val 50000"/>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2067" tIns="46034" rIns="92067" bIns="46034"/>
          <a:lstStyle>
            <a:lvl1pPr marL="263525" indent="-263525" defTabSz="561975">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defTabSz="56197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20000"/>
              </a:spcBef>
              <a:spcAft>
                <a:spcPts val="888"/>
              </a:spcAft>
              <a:buClr>
                <a:srgbClr val="282832"/>
              </a:buClr>
              <a:buSzPct val="80000"/>
              <a:buFont typeface="Wingdings" pitchFamily="2" charset="2"/>
              <a:buChar char="§"/>
            </a:pPr>
            <a:endParaRPr lang="ru-RU" altLang="ru-RU" sz="2100">
              <a:solidFill>
                <a:srgbClr val="000000"/>
              </a:solidFill>
              <a:latin typeface="Arial" panose="020B0604020202020204" pitchFamily="34" charset="0"/>
              <a:ea typeface="Osaka"/>
              <a:cs typeface="Arial" panose="020B0604020202020204" pitchFamily="34" charset="0"/>
            </a:endParaRPr>
          </a:p>
        </p:txBody>
      </p:sp>
      <p:sp>
        <p:nvSpPr>
          <p:cNvPr id="25" name="Стрелка вверх 24">
            <a:extLst>
              <a:ext uri="{FF2B5EF4-FFF2-40B4-BE49-F238E27FC236}">
                <a16:creationId xmlns:a16="http://schemas.microsoft.com/office/drawing/2014/main" id="{85B97136-94E1-5A46-8B49-408FD9F81D3D}"/>
              </a:ext>
            </a:extLst>
          </p:cNvPr>
          <p:cNvSpPr>
            <a:spLocks noChangeArrowheads="1"/>
          </p:cNvSpPr>
          <p:nvPr/>
        </p:nvSpPr>
        <p:spPr bwMode="auto">
          <a:xfrm>
            <a:off x="3033713" y="1582738"/>
            <a:ext cx="1282700" cy="1063625"/>
          </a:xfrm>
          <a:prstGeom prst="upArrow">
            <a:avLst>
              <a:gd name="adj1" fmla="val 50000"/>
              <a:gd name="adj2" fmla="val 50000"/>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2067" tIns="46034" rIns="92067" bIns="46034"/>
          <a:lstStyle>
            <a:lvl1pPr marL="263525" indent="-263525" defTabSz="561975">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defTabSz="56197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20000"/>
              </a:spcBef>
              <a:spcAft>
                <a:spcPts val="888"/>
              </a:spcAft>
              <a:buClr>
                <a:srgbClr val="282832"/>
              </a:buClr>
              <a:buSzPct val="80000"/>
              <a:buFont typeface="Wingdings" pitchFamily="2" charset="2"/>
              <a:buChar char="§"/>
            </a:pPr>
            <a:endParaRPr lang="ru-RU" altLang="ru-RU" sz="2100">
              <a:solidFill>
                <a:srgbClr val="000000"/>
              </a:solidFill>
              <a:latin typeface="Arial" panose="020B0604020202020204" pitchFamily="34" charset="0"/>
              <a:ea typeface="Osaka"/>
              <a:cs typeface="Arial" panose="020B0604020202020204" pitchFamily="34" charset="0"/>
            </a:endParaRPr>
          </a:p>
        </p:txBody>
      </p:sp>
      <p:sp>
        <p:nvSpPr>
          <p:cNvPr id="26" name="Rectangle 6">
            <a:extLst>
              <a:ext uri="{FF2B5EF4-FFF2-40B4-BE49-F238E27FC236}">
                <a16:creationId xmlns:a16="http://schemas.microsoft.com/office/drawing/2014/main" id="{D6927C36-E6C2-C846-B7AA-4DFDE0AAF671}"/>
              </a:ext>
            </a:extLst>
          </p:cNvPr>
          <p:cNvSpPr txBox="1">
            <a:spLocks noChangeArrowheads="1"/>
          </p:cNvSpPr>
          <p:nvPr>
            <p:custDataLst>
              <p:tags r:id="rId1"/>
            </p:custDataLst>
          </p:nvPr>
        </p:nvSpPr>
        <p:spPr>
          <a:xfrm>
            <a:off x="919163" y="385763"/>
            <a:ext cx="8601075" cy="625475"/>
          </a:xfrm>
          <a:prstGeom prst="rect">
            <a:avLst/>
          </a:prstGeom>
        </p:spPr>
        <p:txBody>
          <a:bodyPr lIns="0"/>
          <a:lstStyle/>
          <a:p>
            <a:pPr defTabSz="957263">
              <a:defRPr/>
            </a:pPr>
            <a:r>
              <a:rPr lang="ru-RU" sz="3200" b="1" kern="0" dirty="0">
                <a:solidFill>
                  <a:schemeClr val="accent3">
                    <a:lumMod val="75000"/>
                  </a:schemeClr>
                </a:solidFill>
                <a:latin typeface="+mj-lt"/>
                <a:ea typeface="+mj-ea"/>
                <a:cs typeface="+mj-cs"/>
              </a:rPr>
              <a:t>Цепочка создания ценности в компании</a:t>
            </a:r>
            <a:endParaRPr lang="en-GB" sz="3200" b="1" kern="0" dirty="0">
              <a:solidFill>
                <a:schemeClr val="accent3">
                  <a:lumMod val="75000"/>
                </a:schemeClr>
              </a:solidFill>
              <a:latin typeface="+mj-lt"/>
              <a:ea typeface="+mj-ea"/>
              <a:cs typeface="+mj-cs"/>
            </a:endParaRPr>
          </a:p>
        </p:txBody>
      </p:sp>
      <p:sp>
        <p:nvSpPr>
          <p:cNvPr id="20502" name="Номер слайда 1">
            <a:extLst>
              <a:ext uri="{FF2B5EF4-FFF2-40B4-BE49-F238E27FC236}">
                <a16:creationId xmlns:a16="http://schemas.microsoft.com/office/drawing/2014/main" id="{819907E5-EF8E-DE4F-BA7C-15DDB65C8F36}"/>
              </a:ext>
            </a:extLst>
          </p:cNvPr>
          <p:cNvSpPr>
            <a:spLocks noGrp="1"/>
          </p:cNvSpPr>
          <p:nvPr>
            <p:ph type="sldNum" sz="quarter" idx="10"/>
          </p:nvPr>
        </p:nvSpPr>
        <p:spPr bwMode="auto"/>
        <p:txBody>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defRPr/>
            </a:pPr>
            <a:fld id="{FEA82803-7D98-EB4E-8AB0-EFFD7AA0C693}" type="slidenum">
              <a:rPr lang="ru-RU" altLang="ru-RU" sz="1200">
                <a:solidFill>
                  <a:schemeClr val="accent3">
                    <a:lumMod val="75000"/>
                  </a:schemeClr>
                </a:solidFill>
              </a:rPr>
              <a:pPr>
                <a:defRPr/>
              </a:pPr>
              <a:t>39</a:t>
            </a:fld>
            <a:endParaRPr lang="ru-RU" altLang="ru-RU" sz="1200">
              <a:solidFill>
                <a:schemeClr val="accent3">
                  <a:lumMod val="75000"/>
                </a:schemeClr>
              </a:solidFill>
            </a:endParaRPr>
          </a:p>
        </p:txBody>
      </p:sp>
      <p:pic>
        <p:nvPicPr>
          <p:cNvPr id="36885" name="Рисунок 23">
            <a:extLst>
              <a:ext uri="{FF2B5EF4-FFF2-40B4-BE49-F238E27FC236}">
                <a16:creationId xmlns:a16="http://schemas.microsoft.com/office/drawing/2014/main" id="{FA1818E9-5CC0-A644-AD3F-750466B04F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63150" y="2308225"/>
            <a:ext cx="64611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Рисунок 23">
            <a:extLst>
              <a:ext uri="{FF2B5EF4-FFF2-40B4-BE49-F238E27FC236}">
                <a16:creationId xmlns:a16="http://schemas.microsoft.com/office/drawing/2014/main" id="{E1103E84-DDE7-DB43-B70E-9634F58F950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2943225"/>
            <a:ext cx="73501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Стрелка вверх 20">
            <a:extLst>
              <a:ext uri="{FF2B5EF4-FFF2-40B4-BE49-F238E27FC236}">
                <a16:creationId xmlns:a16="http://schemas.microsoft.com/office/drawing/2014/main" id="{EF3A41CE-C962-614A-8210-0520F996DCB7}"/>
              </a:ext>
            </a:extLst>
          </p:cNvPr>
          <p:cNvSpPr>
            <a:spLocks noChangeArrowheads="1"/>
          </p:cNvSpPr>
          <p:nvPr/>
        </p:nvSpPr>
        <p:spPr bwMode="auto">
          <a:xfrm>
            <a:off x="8404225" y="1570038"/>
            <a:ext cx="1282700" cy="1063625"/>
          </a:xfrm>
          <a:prstGeom prst="upArrow">
            <a:avLst>
              <a:gd name="adj1" fmla="val 50000"/>
              <a:gd name="adj2" fmla="val 50000"/>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2067" tIns="46034" rIns="92067" bIns="46034"/>
          <a:lstStyle>
            <a:lvl1pPr marL="263525" indent="-263525" defTabSz="561975">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defTabSz="56197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20000"/>
              </a:spcBef>
              <a:spcAft>
                <a:spcPts val="888"/>
              </a:spcAft>
              <a:buClr>
                <a:srgbClr val="282832"/>
              </a:buClr>
              <a:buSzPct val="80000"/>
              <a:buFont typeface="Wingdings" pitchFamily="2" charset="2"/>
              <a:buChar char="§"/>
            </a:pPr>
            <a:endParaRPr lang="ru-RU" altLang="ru-RU" sz="2100">
              <a:solidFill>
                <a:srgbClr val="000000"/>
              </a:solidFill>
              <a:latin typeface="Arial" panose="020B0604020202020204" pitchFamily="34" charset="0"/>
              <a:ea typeface="Osak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1000"/>
                                        <p:tgtEl>
                                          <p:spTgt spid="16"/>
                                        </p:tgtEl>
                                      </p:cBhvr>
                                    </p:animEffect>
                                  </p:childTnLst>
                                </p:cTn>
                              </p:par>
                            </p:childTnLst>
                          </p:cTn>
                        </p:par>
                        <p:par>
                          <p:cTn id="8" fill="hold" nodeType="afterGroup">
                            <p:stCondLst>
                              <p:cond delay="1000"/>
                            </p:stCondLst>
                            <p:childTnLst>
                              <p:par>
                                <p:cTn id="9" presetID="3" presetClass="exit" presetSubtype="10" fill="hold" grpId="1" nodeType="afterEffect">
                                  <p:stCondLst>
                                    <p:cond delay="0"/>
                                  </p:stCondLst>
                                  <p:childTnLst>
                                    <p:animEffect transition="out" filter="blinds(horizontal)">
                                      <p:cBhvr>
                                        <p:cTn id="10" dur="1000"/>
                                        <p:tgtEl>
                                          <p:spTgt spid="16"/>
                                        </p:tgtEl>
                                      </p:cBhvr>
                                    </p:animEffect>
                                    <p:set>
                                      <p:cBhvr>
                                        <p:cTn id="11" dur="1" fill="hold">
                                          <p:stCondLst>
                                            <p:cond delay="999"/>
                                          </p:stCondLst>
                                        </p:cTn>
                                        <p:tgtEl>
                                          <p:spTgt spid="16"/>
                                        </p:tgtEl>
                                        <p:attrNameLst>
                                          <p:attrName>style.visibility</p:attrName>
                                        </p:attrNameLst>
                                      </p:cBhvr>
                                      <p:to>
                                        <p:strVal val="hidden"/>
                                      </p:to>
                                    </p:se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1000"/>
                                        <p:tgtEl>
                                          <p:spTgt spid="25"/>
                                        </p:tgtEl>
                                      </p:cBhvr>
                                    </p:animEffect>
                                  </p:childTnLst>
                                </p:cTn>
                              </p:par>
                            </p:childTnLst>
                          </p:cTn>
                        </p:par>
                        <p:par>
                          <p:cTn id="16" fill="hold" nodeType="afterGroup">
                            <p:stCondLst>
                              <p:cond delay="3000"/>
                            </p:stCondLst>
                            <p:childTnLst>
                              <p:par>
                                <p:cTn id="17" presetID="3" presetClass="exit" presetSubtype="10" fill="hold" grpId="1" nodeType="afterEffect">
                                  <p:stCondLst>
                                    <p:cond delay="0"/>
                                  </p:stCondLst>
                                  <p:childTnLst>
                                    <p:animEffect transition="out" filter="blinds(horizontal)">
                                      <p:cBhvr>
                                        <p:cTn id="18" dur="1000"/>
                                        <p:tgtEl>
                                          <p:spTgt spid="25"/>
                                        </p:tgtEl>
                                      </p:cBhvr>
                                    </p:animEffect>
                                    <p:set>
                                      <p:cBhvr>
                                        <p:cTn id="19" dur="1" fill="hold">
                                          <p:stCondLst>
                                            <p:cond delay="999"/>
                                          </p:stCondLst>
                                        </p:cTn>
                                        <p:tgtEl>
                                          <p:spTgt spid="25"/>
                                        </p:tgtEl>
                                        <p:attrNameLst>
                                          <p:attrName>style.visibility</p:attrName>
                                        </p:attrNameLst>
                                      </p:cBhvr>
                                      <p:to>
                                        <p:strVal val="hidden"/>
                                      </p:to>
                                    </p:se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1000"/>
                                        <p:tgtEl>
                                          <p:spTgt spid="20"/>
                                        </p:tgtEl>
                                      </p:cBhvr>
                                    </p:animEffect>
                                  </p:childTnLst>
                                </p:cTn>
                              </p:par>
                            </p:childTnLst>
                          </p:cTn>
                        </p:par>
                        <p:par>
                          <p:cTn id="24" fill="hold" nodeType="afterGroup">
                            <p:stCondLst>
                              <p:cond delay="5000"/>
                            </p:stCondLst>
                            <p:childTnLst>
                              <p:par>
                                <p:cTn id="25" presetID="3" presetClass="exit" presetSubtype="10" fill="hold" grpId="1" nodeType="afterEffect">
                                  <p:stCondLst>
                                    <p:cond delay="0"/>
                                  </p:stCondLst>
                                  <p:childTnLst>
                                    <p:animEffect transition="out" filter="blinds(horizontal)">
                                      <p:cBhvr>
                                        <p:cTn id="26" dur="1000"/>
                                        <p:tgtEl>
                                          <p:spTgt spid="20"/>
                                        </p:tgtEl>
                                      </p:cBhvr>
                                    </p:animEffect>
                                    <p:set>
                                      <p:cBhvr>
                                        <p:cTn id="27" dur="1" fill="hold">
                                          <p:stCondLst>
                                            <p:cond delay="999"/>
                                          </p:stCondLst>
                                        </p:cTn>
                                        <p:tgtEl>
                                          <p:spTgt spid="20"/>
                                        </p:tgtEl>
                                        <p:attrNameLst>
                                          <p:attrName>style.visibility</p:attrName>
                                        </p:attrNameLst>
                                      </p:cBhvr>
                                      <p:to>
                                        <p:strVal val="hidden"/>
                                      </p:to>
                                    </p:set>
                                  </p:childTnLst>
                                </p:cTn>
                              </p:par>
                            </p:childTnLst>
                          </p:cTn>
                        </p:par>
                        <p:par>
                          <p:cTn id="28" fill="hold" nodeType="afterGroup">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1000"/>
                                        <p:tgtEl>
                                          <p:spTgt spid="21"/>
                                        </p:tgtEl>
                                      </p:cBhvr>
                                    </p:animEffect>
                                  </p:childTnLst>
                                </p:cTn>
                              </p:par>
                            </p:childTnLst>
                          </p:cTn>
                        </p:par>
                        <p:par>
                          <p:cTn id="32" fill="hold" nodeType="afterGroup">
                            <p:stCondLst>
                              <p:cond delay="7000"/>
                            </p:stCondLst>
                            <p:childTnLst>
                              <p:par>
                                <p:cTn id="33" presetID="3" presetClass="exit" presetSubtype="10" fill="hold" grpId="1" nodeType="afterEffect">
                                  <p:stCondLst>
                                    <p:cond delay="0"/>
                                  </p:stCondLst>
                                  <p:childTnLst>
                                    <p:animEffect transition="out" filter="blinds(horizontal)">
                                      <p:cBhvr>
                                        <p:cTn id="34" dur="1000"/>
                                        <p:tgtEl>
                                          <p:spTgt spid="21"/>
                                        </p:tgtEl>
                                      </p:cBhvr>
                                    </p:animEffect>
                                    <p:set>
                                      <p:cBhvr>
                                        <p:cTn id="35" dur="1" fill="hold">
                                          <p:stCondLst>
                                            <p:cond delay="999"/>
                                          </p:stCondLst>
                                        </p:cTn>
                                        <p:tgtEl>
                                          <p:spTgt spid="21"/>
                                        </p:tgtEl>
                                        <p:attrNameLst>
                                          <p:attrName>style.visibility</p:attrName>
                                        </p:attrNameLst>
                                      </p:cBhvr>
                                      <p:to>
                                        <p:strVal val="hidden"/>
                                      </p:to>
                                    </p:set>
                                  </p:childTnLst>
                                </p:cTn>
                              </p:par>
                            </p:childTnLst>
                          </p:cTn>
                        </p:par>
                        <p:par>
                          <p:cTn id="36" fill="hold" nodeType="afterGroup">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linds(horizontal)">
                                      <p:cBhvr>
                                        <p:cTn id="39" dur="1000"/>
                                        <p:tgtEl>
                                          <p:spTgt spid="22"/>
                                        </p:tgtEl>
                                      </p:cBhvr>
                                    </p:animEffect>
                                  </p:childTnLst>
                                </p:cTn>
                              </p:par>
                            </p:childTnLst>
                          </p:cTn>
                        </p:par>
                        <p:par>
                          <p:cTn id="40" fill="hold" nodeType="afterGroup">
                            <p:stCondLst>
                              <p:cond delay="9000"/>
                            </p:stCondLst>
                            <p:childTnLst>
                              <p:par>
                                <p:cTn id="41" presetID="3" presetClass="exit" presetSubtype="10" fill="hold" grpId="1" nodeType="afterEffect">
                                  <p:stCondLst>
                                    <p:cond delay="0"/>
                                  </p:stCondLst>
                                  <p:childTnLst>
                                    <p:animEffect transition="out" filter="blinds(horizontal)">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par>
                          <p:cTn id="44" fill="hold" nodeType="afterGroup">
                            <p:stCondLst>
                              <p:cond delay="10000"/>
                            </p:stCondLst>
                            <p:childTnLst>
                              <p:par>
                                <p:cTn id="45" presetID="3" presetClass="entr" presetSubtype="1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1000"/>
                                        <p:tgtEl>
                                          <p:spTgt spid="23"/>
                                        </p:tgtEl>
                                      </p:cBhvr>
                                    </p:animEffect>
                                  </p:childTnLst>
                                </p:cTn>
                              </p:par>
                            </p:childTnLst>
                          </p:cTn>
                        </p:par>
                        <p:par>
                          <p:cTn id="48" fill="hold" nodeType="afterGroup">
                            <p:stCondLst>
                              <p:cond delay="11000"/>
                            </p:stCondLst>
                            <p:childTnLst>
                              <p:par>
                                <p:cTn id="49" presetID="3" presetClass="exit" presetSubtype="10" fill="hold" grpId="1" nodeType="afterEffect">
                                  <p:stCondLst>
                                    <p:cond delay="0"/>
                                  </p:stCondLst>
                                  <p:childTnLst>
                                    <p:animEffect transition="out" filter="blinds(horizontal)">
                                      <p:cBhvr>
                                        <p:cTn id="50" dur="1000"/>
                                        <p:tgtEl>
                                          <p:spTgt spid="23"/>
                                        </p:tgtEl>
                                      </p:cBhvr>
                                    </p:animEffect>
                                    <p:set>
                                      <p:cBhvr>
                                        <p:cTn id="51" dur="1" fill="hold">
                                          <p:stCondLst>
                                            <p:cond delay="999"/>
                                          </p:stCondLst>
                                        </p:cTn>
                                        <p:tgtEl>
                                          <p:spTgt spid="23"/>
                                        </p:tgtEl>
                                        <p:attrNameLst>
                                          <p:attrName>style.visibility</p:attrName>
                                        </p:attrNameLst>
                                      </p:cBhvr>
                                      <p:to>
                                        <p:strVal val="hidden"/>
                                      </p:to>
                                    </p:set>
                                  </p:childTnLst>
                                </p:cTn>
                              </p:par>
                            </p:childTnLst>
                          </p:cTn>
                        </p:par>
                        <p:par>
                          <p:cTn id="52" fill="hold" nodeType="afterGroup">
                            <p:stCondLst>
                              <p:cond delay="12000"/>
                            </p:stCondLst>
                            <p:childTnLst>
                              <p:par>
                                <p:cTn id="53" presetID="3" presetClass="entr" presetSubtype="1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linds(horizontal)">
                                      <p:cBhvr>
                                        <p:cTn id="55" dur="1000"/>
                                        <p:tgtEl>
                                          <p:spTgt spid="27"/>
                                        </p:tgtEl>
                                      </p:cBhvr>
                                    </p:animEffect>
                                  </p:childTnLst>
                                </p:cTn>
                              </p:par>
                            </p:childTnLst>
                          </p:cTn>
                        </p:par>
                        <p:par>
                          <p:cTn id="56" fill="hold" nodeType="afterGroup">
                            <p:stCondLst>
                              <p:cond delay="13000"/>
                            </p:stCondLst>
                            <p:childTnLst>
                              <p:par>
                                <p:cTn id="57" presetID="3" presetClass="exit" presetSubtype="10" fill="hold" grpId="1" nodeType="afterEffect">
                                  <p:stCondLst>
                                    <p:cond delay="0"/>
                                  </p:stCondLst>
                                  <p:childTnLst>
                                    <p:animEffect transition="out" filter="blinds(horizontal)">
                                      <p:cBhvr>
                                        <p:cTn id="58" dur="1000"/>
                                        <p:tgtEl>
                                          <p:spTgt spid="27"/>
                                        </p:tgtEl>
                                      </p:cBhvr>
                                    </p:animEffect>
                                    <p:set>
                                      <p:cBhvr>
                                        <p:cTn id="59"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20" grpId="1" animBg="1"/>
      <p:bldP spid="21" grpId="0" animBg="1"/>
      <p:bldP spid="21" grpId="1" animBg="1"/>
      <p:bldP spid="22" grpId="0" animBg="1"/>
      <p:bldP spid="22" grpId="1" animBg="1"/>
      <p:bldP spid="23" grpId="0" animBg="1"/>
      <p:bldP spid="23" grpId="1" animBg="1"/>
      <p:bldP spid="25" grpId="0" animBg="1"/>
      <p:bldP spid="25" grpId="1" animBg="1"/>
      <p:bldP spid="27" grpId="0" animBg="1"/>
      <p:bldP spid="2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4BD33AF-C592-4329-94ED-2E51D4A9AC7C}"/>
              </a:ext>
            </a:extLst>
          </p:cNvPr>
          <p:cNvSpPr/>
          <p:nvPr/>
        </p:nvSpPr>
        <p:spPr>
          <a:xfrm>
            <a:off x="527089" y="3422465"/>
            <a:ext cx="4930282" cy="3077766"/>
          </a:xfrm>
          <a:prstGeom prst="rect">
            <a:avLst/>
          </a:prstGeom>
        </p:spPr>
        <p:txBody>
          <a:bodyPr wrap="square">
            <a:spAutoFit/>
          </a:bodyPr>
          <a:lstStyle/>
          <a:p>
            <a:r>
              <a:rPr lang="ru-RU" b="1" dirty="0"/>
              <a:t>«Управление продажами» </a:t>
            </a:r>
          </a:p>
          <a:p>
            <a:r>
              <a:rPr lang="ru-RU" sz="1400" dirty="0"/>
              <a:t>Издательство «Питер» </a:t>
            </a:r>
          </a:p>
          <a:p>
            <a:r>
              <a:rPr lang="ru-RU" sz="1400" dirty="0"/>
              <a:t>ISBN 978-5-496-02513-3</a:t>
            </a:r>
          </a:p>
          <a:p>
            <a:endParaRPr lang="ru-RU" sz="1200" dirty="0"/>
          </a:p>
          <a:p>
            <a:r>
              <a:rPr lang="ru-RU" b="1" dirty="0"/>
              <a:t>«Обучение менеджеров отдела продаж»</a:t>
            </a:r>
          </a:p>
          <a:p>
            <a:r>
              <a:rPr lang="ru-RU" sz="1400" dirty="0"/>
              <a:t>Издательство «Питер» </a:t>
            </a:r>
          </a:p>
          <a:p>
            <a:r>
              <a:rPr lang="ru-RU" sz="1400" dirty="0"/>
              <a:t>ISBN 978-5-446-10800-8  </a:t>
            </a:r>
          </a:p>
          <a:p>
            <a:endParaRPr lang="ru-RU" sz="1200" dirty="0"/>
          </a:p>
          <a:p>
            <a:r>
              <a:rPr lang="ru-RU" b="1" dirty="0"/>
              <a:t>«Маркетинг и продажи – кто главнее»</a:t>
            </a:r>
          </a:p>
          <a:p>
            <a:r>
              <a:rPr lang="ru-RU" sz="1400" dirty="0"/>
              <a:t>Издательство «</a:t>
            </a:r>
            <a:r>
              <a:rPr lang="en-US" sz="1400" dirty="0"/>
              <a:t>Ridero</a:t>
            </a:r>
            <a:r>
              <a:rPr lang="ru-RU" sz="1400" dirty="0"/>
              <a:t>»</a:t>
            </a:r>
            <a:r>
              <a:rPr lang="en-US" sz="1400" dirty="0"/>
              <a:t> </a:t>
            </a:r>
          </a:p>
          <a:p>
            <a:endParaRPr lang="en-US" sz="1400" dirty="0"/>
          </a:p>
          <a:p>
            <a:r>
              <a:rPr lang="ru-RU" b="1" dirty="0"/>
              <a:t>«Системное мышление для менеджеров»</a:t>
            </a:r>
          </a:p>
          <a:p>
            <a:r>
              <a:rPr lang="ru-RU" sz="1400" dirty="0"/>
              <a:t>Издательство </a:t>
            </a:r>
            <a:r>
              <a:rPr lang="en-US" sz="1400" dirty="0"/>
              <a:t>“Ridero”</a:t>
            </a:r>
            <a:endParaRPr lang="ru-RU" sz="1400" dirty="0"/>
          </a:p>
        </p:txBody>
      </p:sp>
      <p:sp>
        <p:nvSpPr>
          <p:cNvPr id="5" name="Прямоугольник 4">
            <a:extLst>
              <a:ext uri="{FF2B5EF4-FFF2-40B4-BE49-F238E27FC236}">
                <a16:creationId xmlns:a16="http://schemas.microsoft.com/office/drawing/2014/main" id="{1AC124D1-C5C9-4935-B900-ADBADF8F7626}"/>
              </a:ext>
            </a:extLst>
          </p:cNvPr>
          <p:cNvSpPr/>
          <p:nvPr/>
        </p:nvSpPr>
        <p:spPr>
          <a:xfrm>
            <a:off x="6113997" y="3433831"/>
            <a:ext cx="5573217" cy="1846659"/>
          </a:xfrm>
          <a:prstGeom prst="rect">
            <a:avLst/>
          </a:prstGeom>
        </p:spPr>
        <p:txBody>
          <a:bodyPr wrap="square">
            <a:spAutoFit/>
          </a:bodyPr>
          <a:lstStyle/>
          <a:p>
            <a:r>
              <a:rPr lang="ru-RU" dirty="0"/>
              <a:t>Модели: </a:t>
            </a:r>
          </a:p>
          <a:p>
            <a:r>
              <a:rPr lang="ru-RU" b="1" dirty="0"/>
              <a:t>«Управленческая пирамида в управлении продажами»</a:t>
            </a:r>
          </a:p>
          <a:p>
            <a:r>
              <a:rPr lang="ru-RU" b="1" dirty="0"/>
              <a:t>«Этапы обучение менеджеров отделов продаж»</a:t>
            </a:r>
          </a:p>
          <a:p>
            <a:endParaRPr lang="ru-RU" b="1" dirty="0"/>
          </a:p>
          <a:p>
            <a:r>
              <a:rPr lang="ru-RU" dirty="0"/>
              <a:t>Видео:</a:t>
            </a:r>
          </a:p>
          <a:p>
            <a:r>
              <a:rPr lang="en-US" sz="2400" b="1" dirty="0">
                <a:hlinkClick r:id="rId2"/>
              </a:rPr>
              <a:t>https://youtu.be/2Ce0TcwVlLw</a:t>
            </a:r>
            <a:endParaRPr lang="ru-RU" sz="2400" b="1" dirty="0"/>
          </a:p>
        </p:txBody>
      </p:sp>
      <p:sp>
        <p:nvSpPr>
          <p:cNvPr id="7" name="Прямоугольник 6">
            <a:extLst>
              <a:ext uri="{FF2B5EF4-FFF2-40B4-BE49-F238E27FC236}">
                <a16:creationId xmlns:a16="http://schemas.microsoft.com/office/drawing/2014/main" id="{CD89C600-F51F-5E4F-8AE1-A206F5AB5E85}"/>
              </a:ext>
            </a:extLst>
          </p:cNvPr>
          <p:cNvSpPr/>
          <p:nvPr/>
        </p:nvSpPr>
        <p:spPr>
          <a:xfrm>
            <a:off x="3462038" y="6456326"/>
            <a:ext cx="5290231" cy="276999"/>
          </a:xfrm>
          <a:prstGeom prst="rect">
            <a:avLst/>
          </a:prstGeom>
        </p:spPr>
        <p:txBody>
          <a:bodyPr wrap="none">
            <a:spAutoFit/>
          </a:bodyPr>
          <a:lstStyle/>
          <a:p>
            <a:pPr algn="ctr">
              <a:defRPr/>
            </a:pPr>
            <a:r>
              <a:rPr lang="ru-RU" sz="1200" dirty="0">
                <a:solidFill>
                  <a:schemeClr val="tx1">
                    <a:lumMod val="50000"/>
                    <a:lumOff val="50000"/>
                  </a:schemeClr>
                </a:solidFill>
              </a:rPr>
              <a:t>УПРАВЛЕНИЕ – ЭТО НАУКА СО СВОИМИ ПРАВИЛАМИ И ЗАКОНОМЕРНОСТЯМИ</a:t>
            </a:r>
          </a:p>
        </p:txBody>
      </p:sp>
      <p:sp>
        <p:nvSpPr>
          <p:cNvPr id="9" name="Freeform: Shape 7">
            <a:extLst>
              <a:ext uri="{FF2B5EF4-FFF2-40B4-BE49-F238E27FC236}">
                <a16:creationId xmlns:a16="http://schemas.microsoft.com/office/drawing/2014/main" id="{F8582829-2C60-4F82-A3E6-40752BDF9168}"/>
              </a:ext>
            </a:extLst>
          </p:cNvPr>
          <p:cNvSpPr/>
          <p:nvPr/>
        </p:nvSpPr>
        <p:spPr>
          <a:xfrm>
            <a:off x="527050" y="330200"/>
            <a:ext cx="11149013" cy="2700338"/>
          </a:xfrm>
          <a:custGeom>
            <a:avLst/>
            <a:gdLst>
              <a:gd name="connsiteX0" fmla="*/ 0 w 11551920"/>
              <a:gd name="connsiteY0" fmla="*/ 0 h 3098308"/>
              <a:gd name="connsiteX1" fmla="*/ 11551920 w 11551920"/>
              <a:gd name="connsiteY1" fmla="*/ 0 h 3098308"/>
              <a:gd name="connsiteX2" fmla="*/ 11551920 w 11551920"/>
              <a:gd name="connsiteY2" fmla="*/ 3098308 h 3098308"/>
              <a:gd name="connsiteX3" fmla="*/ 0 w 11551920"/>
              <a:gd name="connsiteY3" fmla="*/ 3098308 h 3098308"/>
            </a:gdLst>
            <a:ahLst/>
            <a:cxnLst>
              <a:cxn ang="0">
                <a:pos x="connsiteX0" y="connsiteY0"/>
              </a:cxn>
              <a:cxn ang="0">
                <a:pos x="connsiteX1" y="connsiteY1"/>
              </a:cxn>
              <a:cxn ang="0">
                <a:pos x="connsiteX2" y="connsiteY2"/>
              </a:cxn>
              <a:cxn ang="0">
                <a:pos x="connsiteX3" y="connsiteY3"/>
              </a:cxn>
            </a:cxnLst>
            <a:rect l="l" t="t" r="r" b="b"/>
            <a:pathLst>
              <a:path w="11551920" h="3098308">
                <a:moveTo>
                  <a:pt x="0" y="0"/>
                </a:moveTo>
                <a:lnTo>
                  <a:pt x="11551920" y="0"/>
                </a:lnTo>
                <a:lnTo>
                  <a:pt x="11551920" y="3098308"/>
                </a:lnTo>
                <a:lnTo>
                  <a:pt x="0" y="3098308"/>
                </a:lnTo>
                <a:close/>
              </a:path>
            </a:pathLst>
          </a:custGeom>
          <a:gradFill flip="none" rotWithShape="1">
            <a:gsLst>
              <a:gs pos="0">
                <a:srgbClr val="0070C0"/>
              </a:gs>
              <a:gs pos="50000">
                <a:schemeClr val="bg2">
                  <a:shade val="67500"/>
                  <a:satMod val="115000"/>
                </a:schemeClr>
              </a:gs>
              <a:gs pos="100000">
                <a:schemeClr val="bg2">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a:extLst>
              <a:ext uri="{FF2B5EF4-FFF2-40B4-BE49-F238E27FC236}">
                <a16:creationId xmlns:a16="http://schemas.microsoft.com/office/drawing/2014/main" id="{D5C7C300-0AE2-4838-BA66-8384147A9459}"/>
              </a:ext>
            </a:extLst>
          </p:cNvPr>
          <p:cNvSpPr txBox="1"/>
          <p:nvPr/>
        </p:nvSpPr>
        <p:spPr>
          <a:xfrm>
            <a:off x="2036763" y="1347788"/>
            <a:ext cx="8134350" cy="646112"/>
          </a:xfrm>
          <a:prstGeom prst="rect">
            <a:avLst/>
          </a:prstGeom>
          <a:noFill/>
        </p:spPr>
        <p:txBody>
          <a:bodyPr>
            <a:spAutoFit/>
          </a:bodyPr>
          <a:lstStyle/>
          <a:p>
            <a:pPr algn="ctr" eaLnBrk="1" fontAlgn="auto" hangingPunct="1">
              <a:spcBef>
                <a:spcPts val="0"/>
              </a:spcBef>
              <a:spcAft>
                <a:spcPts val="0"/>
              </a:spcAft>
              <a:defRPr/>
            </a:pPr>
            <a:r>
              <a:rPr lang="ru-RU" sz="3600" spc="300" dirty="0">
                <a:latin typeface="+mj-lt"/>
              </a:rPr>
              <a:t>АВТОР КНИГ И МОДЕЛЕЙ</a:t>
            </a:r>
            <a:endParaRPr lang="en-US" sz="3600" spc="300" dirty="0">
              <a:latin typeface="+mj-lt"/>
            </a:endParaRPr>
          </a:p>
        </p:txBody>
      </p:sp>
    </p:spTree>
    <p:extLst>
      <p:ext uri="{BB962C8B-B14F-4D97-AF65-F5344CB8AC3E}">
        <p14:creationId xmlns:p14="http://schemas.microsoft.com/office/powerpoint/2010/main" val="301659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Заголовок 37">
            <a:extLst>
              <a:ext uri="{FF2B5EF4-FFF2-40B4-BE49-F238E27FC236}">
                <a16:creationId xmlns:a16="http://schemas.microsoft.com/office/drawing/2014/main" id="{5346D64E-15C6-C143-88E6-02EF4DC239EA}"/>
              </a:ext>
            </a:extLst>
          </p:cNvPr>
          <p:cNvSpPr>
            <a:spLocks noGrp="1" noChangeArrowheads="1"/>
          </p:cNvSpPr>
          <p:nvPr>
            <p:ph type="title"/>
          </p:nvPr>
        </p:nvSpPr>
        <p:spPr>
          <a:xfrm>
            <a:off x="673100" y="365125"/>
            <a:ext cx="11002963" cy="638175"/>
          </a:xfrm>
        </p:spPr>
        <p:txBody>
          <a:bodyPr/>
          <a:lstStyle/>
          <a:p>
            <a:r>
              <a:rPr lang="ru-RU" altLang="ru-RU" sz="3200"/>
              <a:t>Продукт и его окружение</a:t>
            </a:r>
          </a:p>
        </p:txBody>
      </p:sp>
      <p:sp>
        <p:nvSpPr>
          <p:cNvPr id="230402" name="Номер слайда 2">
            <a:extLst>
              <a:ext uri="{FF2B5EF4-FFF2-40B4-BE49-F238E27FC236}">
                <a16:creationId xmlns:a16="http://schemas.microsoft.com/office/drawing/2014/main" id="{7098ADD3-8A6C-0849-AAE0-E6659B8AA0D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nSpc>
                <a:spcPct val="100000"/>
              </a:lnSpc>
              <a:spcBef>
                <a:spcPct val="0"/>
              </a:spcBef>
              <a:buFontTx/>
              <a:buNone/>
            </a:pPr>
            <a:fld id="{310658ED-D8E1-8749-9D90-683F2078EB8F}" type="slidenum">
              <a:rPr lang="ru-RU" altLang="ru-RU" sz="1400" smtClean="0">
                <a:solidFill>
                  <a:srgbClr val="5C5C5C"/>
                </a:solidFill>
              </a:rPr>
              <a:pPr>
                <a:lnSpc>
                  <a:spcPct val="100000"/>
                </a:lnSpc>
                <a:spcBef>
                  <a:spcPct val="0"/>
                </a:spcBef>
                <a:buFontTx/>
                <a:buNone/>
              </a:pPr>
              <a:t>40</a:t>
            </a:fld>
            <a:endParaRPr lang="ru-RU" altLang="ru-RU" sz="1400">
              <a:solidFill>
                <a:srgbClr val="5C5C5C"/>
              </a:solidFill>
            </a:endParaRPr>
          </a:p>
        </p:txBody>
      </p:sp>
      <p:sp>
        <p:nvSpPr>
          <p:cNvPr id="8" name="Oval 7">
            <a:extLst>
              <a:ext uri="{FF2B5EF4-FFF2-40B4-BE49-F238E27FC236}">
                <a16:creationId xmlns:a16="http://schemas.microsoft.com/office/drawing/2014/main" id="{C73825CC-0776-8047-BE8F-75266793A6E2}"/>
              </a:ext>
            </a:extLst>
          </p:cNvPr>
          <p:cNvSpPr/>
          <p:nvPr/>
        </p:nvSpPr>
        <p:spPr>
          <a:xfrm>
            <a:off x="3263900" y="2771775"/>
            <a:ext cx="2178050" cy="201295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1" name="Rectangle 11">
            <a:extLst>
              <a:ext uri="{FF2B5EF4-FFF2-40B4-BE49-F238E27FC236}">
                <a16:creationId xmlns:a16="http://schemas.microsoft.com/office/drawing/2014/main" id="{F332D93D-9F67-A745-81E1-69D6FD7CFF51}"/>
              </a:ext>
            </a:extLst>
          </p:cNvPr>
          <p:cNvSpPr/>
          <p:nvPr/>
        </p:nvSpPr>
        <p:spPr>
          <a:xfrm>
            <a:off x="3578225" y="3532188"/>
            <a:ext cx="1549400" cy="400050"/>
          </a:xfrm>
          <a:prstGeom prst="rect">
            <a:avLst/>
          </a:prstGeom>
        </p:spPr>
        <p:txBody>
          <a:bodyPr>
            <a:spAutoFit/>
          </a:bodyPr>
          <a:lstStyle/>
          <a:p>
            <a:pPr algn="ctr">
              <a:defRPr/>
            </a:pPr>
            <a:r>
              <a:rPr lang="ru-RU" sz="2000" b="1" dirty="0">
                <a:solidFill>
                  <a:schemeClr val="tx1">
                    <a:lumMod val="85000"/>
                    <a:lumOff val="15000"/>
                  </a:schemeClr>
                </a:solidFill>
                <a:ea typeface="Segoe UI" panose="020B0502040204020203" pitchFamily="34" charset="0"/>
                <a:cs typeface="Segoe UI" panose="020B0502040204020203" pitchFamily="34" charset="0"/>
              </a:rPr>
              <a:t>Логистика</a:t>
            </a:r>
            <a:endParaRPr lang="en-US" sz="2000" dirty="0">
              <a:solidFill>
                <a:schemeClr val="tx1">
                  <a:lumMod val="85000"/>
                  <a:lumOff val="15000"/>
                </a:schemeClr>
              </a:solidFill>
            </a:endParaRPr>
          </a:p>
        </p:txBody>
      </p:sp>
      <p:sp>
        <p:nvSpPr>
          <p:cNvPr id="36" name="Oval 7">
            <a:extLst>
              <a:ext uri="{FF2B5EF4-FFF2-40B4-BE49-F238E27FC236}">
                <a16:creationId xmlns:a16="http://schemas.microsoft.com/office/drawing/2014/main" id="{F875717A-DE4F-474D-A986-791940CDC890}"/>
              </a:ext>
            </a:extLst>
          </p:cNvPr>
          <p:cNvSpPr/>
          <p:nvPr/>
        </p:nvSpPr>
        <p:spPr>
          <a:xfrm>
            <a:off x="6096000" y="4359275"/>
            <a:ext cx="2179638" cy="201295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37" name="Rectangle 11">
            <a:extLst>
              <a:ext uri="{FF2B5EF4-FFF2-40B4-BE49-F238E27FC236}">
                <a16:creationId xmlns:a16="http://schemas.microsoft.com/office/drawing/2014/main" id="{AEF43815-CE2F-834D-AD1C-757ADB70444A}"/>
              </a:ext>
            </a:extLst>
          </p:cNvPr>
          <p:cNvSpPr/>
          <p:nvPr/>
        </p:nvSpPr>
        <p:spPr>
          <a:xfrm>
            <a:off x="6218238" y="5438775"/>
            <a:ext cx="2117725" cy="708025"/>
          </a:xfrm>
          <a:prstGeom prst="rect">
            <a:avLst/>
          </a:prstGeom>
        </p:spPr>
        <p:txBody>
          <a:bodyPr>
            <a:spAutoFit/>
          </a:bodyPr>
          <a:lstStyle/>
          <a:p>
            <a:pPr algn="ctr">
              <a:defRPr/>
            </a:pPr>
            <a:r>
              <a:rPr lang="ru-RU" sz="2000" b="1" dirty="0">
                <a:solidFill>
                  <a:schemeClr val="tx1">
                    <a:lumMod val="85000"/>
                    <a:lumOff val="15000"/>
                  </a:schemeClr>
                </a:solidFill>
                <a:ea typeface="Segoe UI" panose="020B0502040204020203" pitchFamily="34" charset="0"/>
                <a:cs typeface="Segoe UI" panose="020B0502040204020203" pitchFamily="34" charset="0"/>
              </a:rPr>
              <a:t>Дополнительные  условия</a:t>
            </a:r>
            <a:endParaRPr lang="en-US" sz="2000" dirty="0">
              <a:solidFill>
                <a:schemeClr val="tx1">
                  <a:lumMod val="85000"/>
                  <a:lumOff val="15000"/>
                </a:schemeClr>
              </a:solidFill>
            </a:endParaRPr>
          </a:p>
        </p:txBody>
      </p:sp>
      <p:sp>
        <p:nvSpPr>
          <p:cNvPr id="39" name="Oval 7">
            <a:extLst>
              <a:ext uri="{FF2B5EF4-FFF2-40B4-BE49-F238E27FC236}">
                <a16:creationId xmlns:a16="http://schemas.microsoft.com/office/drawing/2014/main" id="{0A68E8A7-ED12-FB4C-81A8-E651808DAF47}"/>
              </a:ext>
            </a:extLst>
          </p:cNvPr>
          <p:cNvSpPr/>
          <p:nvPr/>
        </p:nvSpPr>
        <p:spPr>
          <a:xfrm>
            <a:off x="3946525" y="1012825"/>
            <a:ext cx="2179638" cy="201295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40" name="Rectangle 11">
            <a:extLst>
              <a:ext uri="{FF2B5EF4-FFF2-40B4-BE49-F238E27FC236}">
                <a16:creationId xmlns:a16="http://schemas.microsoft.com/office/drawing/2014/main" id="{D44402B7-D1C8-934A-95EB-7BEB81EAC8DB}"/>
              </a:ext>
            </a:extLst>
          </p:cNvPr>
          <p:cNvSpPr/>
          <p:nvPr/>
        </p:nvSpPr>
        <p:spPr>
          <a:xfrm>
            <a:off x="4260850" y="1600200"/>
            <a:ext cx="1550988" cy="708025"/>
          </a:xfrm>
          <a:prstGeom prst="rect">
            <a:avLst/>
          </a:prstGeom>
        </p:spPr>
        <p:txBody>
          <a:bodyPr>
            <a:spAutoFit/>
          </a:bodyPr>
          <a:lstStyle/>
          <a:p>
            <a:pPr algn="ctr">
              <a:defRPr/>
            </a:pPr>
            <a:r>
              <a:rPr lang="ru-RU" sz="2000" b="1" dirty="0">
                <a:solidFill>
                  <a:schemeClr val="tx1">
                    <a:lumMod val="85000"/>
                    <a:lumOff val="15000"/>
                  </a:schemeClr>
                </a:solidFill>
                <a:ea typeface="Segoe UI" panose="020B0502040204020203" pitchFamily="34" charset="0"/>
                <a:cs typeface="Segoe UI" panose="020B0502040204020203" pitchFamily="34" charset="0"/>
              </a:rPr>
              <a:t>Надежность поставщика</a:t>
            </a:r>
            <a:endParaRPr lang="en-US" sz="2000" dirty="0">
              <a:solidFill>
                <a:schemeClr val="tx1">
                  <a:lumMod val="85000"/>
                  <a:lumOff val="15000"/>
                </a:schemeClr>
              </a:solidFill>
            </a:endParaRPr>
          </a:p>
        </p:txBody>
      </p:sp>
      <p:sp>
        <p:nvSpPr>
          <p:cNvPr id="41" name="Oval 7">
            <a:extLst>
              <a:ext uri="{FF2B5EF4-FFF2-40B4-BE49-F238E27FC236}">
                <a16:creationId xmlns:a16="http://schemas.microsoft.com/office/drawing/2014/main" id="{7E11A69F-23D4-DF4A-8CF9-A3BF9BB090A4}"/>
              </a:ext>
            </a:extLst>
          </p:cNvPr>
          <p:cNvSpPr/>
          <p:nvPr/>
        </p:nvSpPr>
        <p:spPr>
          <a:xfrm>
            <a:off x="5738813" y="855663"/>
            <a:ext cx="2179637" cy="201295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42" name="Rectangle 11">
            <a:extLst>
              <a:ext uri="{FF2B5EF4-FFF2-40B4-BE49-F238E27FC236}">
                <a16:creationId xmlns:a16="http://schemas.microsoft.com/office/drawing/2014/main" id="{29F7B12E-431C-774F-9973-52529B3251D1}"/>
              </a:ext>
            </a:extLst>
          </p:cNvPr>
          <p:cNvSpPr/>
          <p:nvPr/>
        </p:nvSpPr>
        <p:spPr>
          <a:xfrm>
            <a:off x="6053138" y="1614488"/>
            <a:ext cx="1550987" cy="400050"/>
          </a:xfrm>
          <a:prstGeom prst="rect">
            <a:avLst/>
          </a:prstGeom>
        </p:spPr>
        <p:txBody>
          <a:bodyPr>
            <a:spAutoFit/>
          </a:bodyPr>
          <a:lstStyle/>
          <a:p>
            <a:pPr algn="ctr">
              <a:defRPr/>
            </a:pPr>
            <a:r>
              <a:rPr lang="ru-RU" sz="2000" b="1" dirty="0">
                <a:solidFill>
                  <a:schemeClr val="tx1">
                    <a:lumMod val="85000"/>
                    <a:lumOff val="15000"/>
                  </a:schemeClr>
                </a:solidFill>
                <a:ea typeface="Segoe UI" panose="020B0502040204020203" pitchFamily="34" charset="0"/>
                <a:cs typeface="Segoe UI" panose="020B0502040204020203" pitchFamily="34" charset="0"/>
              </a:rPr>
              <a:t>Поддержка</a:t>
            </a:r>
            <a:endParaRPr lang="en-US" sz="2000" dirty="0">
              <a:solidFill>
                <a:schemeClr val="tx1">
                  <a:lumMod val="85000"/>
                  <a:lumOff val="15000"/>
                </a:schemeClr>
              </a:solidFill>
            </a:endParaRPr>
          </a:p>
        </p:txBody>
      </p:sp>
      <p:sp>
        <p:nvSpPr>
          <p:cNvPr id="43" name="Oval 7">
            <a:extLst>
              <a:ext uri="{FF2B5EF4-FFF2-40B4-BE49-F238E27FC236}">
                <a16:creationId xmlns:a16="http://schemas.microsoft.com/office/drawing/2014/main" id="{AC4D56D8-CD11-7A4E-8C07-B99CD9BFB476}"/>
              </a:ext>
            </a:extLst>
          </p:cNvPr>
          <p:cNvSpPr/>
          <p:nvPr/>
        </p:nvSpPr>
        <p:spPr>
          <a:xfrm>
            <a:off x="7234238" y="1800225"/>
            <a:ext cx="2179637" cy="201295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44" name="Rectangle 11">
            <a:extLst>
              <a:ext uri="{FF2B5EF4-FFF2-40B4-BE49-F238E27FC236}">
                <a16:creationId xmlns:a16="http://schemas.microsoft.com/office/drawing/2014/main" id="{7966F5D5-CD82-AB41-801F-4B35F1B66841}"/>
              </a:ext>
            </a:extLst>
          </p:cNvPr>
          <p:cNvSpPr/>
          <p:nvPr/>
        </p:nvSpPr>
        <p:spPr>
          <a:xfrm>
            <a:off x="7548563" y="2559050"/>
            <a:ext cx="1550987" cy="400050"/>
          </a:xfrm>
          <a:prstGeom prst="rect">
            <a:avLst/>
          </a:prstGeom>
        </p:spPr>
        <p:txBody>
          <a:bodyPr>
            <a:spAutoFit/>
          </a:bodyPr>
          <a:lstStyle/>
          <a:p>
            <a:pPr algn="ctr">
              <a:defRPr/>
            </a:pPr>
            <a:r>
              <a:rPr lang="ru-RU" sz="2000" b="1" dirty="0">
                <a:solidFill>
                  <a:schemeClr val="tx1">
                    <a:lumMod val="85000"/>
                    <a:lumOff val="15000"/>
                  </a:schemeClr>
                </a:solidFill>
                <a:ea typeface="Segoe UI" panose="020B0502040204020203" pitchFamily="34" charset="0"/>
                <a:cs typeface="Segoe UI" panose="020B0502040204020203" pitchFamily="34" charset="0"/>
              </a:rPr>
              <a:t>Обучение</a:t>
            </a:r>
            <a:endParaRPr lang="en-US" sz="2000" dirty="0">
              <a:solidFill>
                <a:schemeClr val="tx1">
                  <a:lumMod val="85000"/>
                  <a:lumOff val="15000"/>
                </a:schemeClr>
              </a:solidFill>
            </a:endParaRPr>
          </a:p>
        </p:txBody>
      </p:sp>
      <p:sp>
        <p:nvSpPr>
          <p:cNvPr id="45" name="Oval 7">
            <a:extLst>
              <a:ext uri="{FF2B5EF4-FFF2-40B4-BE49-F238E27FC236}">
                <a16:creationId xmlns:a16="http://schemas.microsoft.com/office/drawing/2014/main" id="{BD8ED8AB-D422-0448-AA8A-22E5C160B10E}"/>
              </a:ext>
            </a:extLst>
          </p:cNvPr>
          <p:cNvSpPr/>
          <p:nvPr/>
        </p:nvSpPr>
        <p:spPr>
          <a:xfrm>
            <a:off x="7246938" y="3233738"/>
            <a:ext cx="2179637" cy="201295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46" name="Rectangle 11">
            <a:extLst>
              <a:ext uri="{FF2B5EF4-FFF2-40B4-BE49-F238E27FC236}">
                <a16:creationId xmlns:a16="http://schemas.microsoft.com/office/drawing/2014/main" id="{2E9916DD-3BF5-8846-B5AE-3031F43FCD51}"/>
              </a:ext>
            </a:extLst>
          </p:cNvPr>
          <p:cNvSpPr/>
          <p:nvPr/>
        </p:nvSpPr>
        <p:spPr>
          <a:xfrm>
            <a:off x="7561263" y="3992563"/>
            <a:ext cx="1639887" cy="400050"/>
          </a:xfrm>
          <a:prstGeom prst="rect">
            <a:avLst/>
          </a:prstGeom>
        </p:spPr>
        <p:txBody>
          <a:bodyPr>
            <a:spAutoFit/>
          </a:bodyPr>
          <a:lstStyle/>
          <a:p>
            <a:pPr algn="ctr">
              <a:defRPr/>
            </a:pPr>
            <a:r>
              <a:rPr lang="ru-RU" sz="2000" b="1" dirty="0">
                <a:solidFill>
                  <a:schemeClr val="tx1">
                    <a:lumMod val="85000"/>
                    <a:lumOff val="15000"/>
                  </a:schemeClr>
                </a:solidFill>
                <a:ea typeface="Segoe UI" panose="020B0502040204020203" pitchFamily="34" charset="0"/>
                <a:cs typeface="Segoe UI" panose="020B0502040204020203" pitchFamily="34" charset="0"/>
              </a:rPr>
              <a:t>Безопасность</a:t>
            </a:r>
            <a:endParaRPr lang="en-US" sz="2000" dirty="0">
              <a:solidFill>
                <a:schemeClr val="tx1">
                  <a:lumMod val="85000"/>
                  <a:lumOff val="15000"/>
                </a:schemeClr>
              </a:solidFill>
            </a:endParaRPr>
          </a:p>
        </p:txBody>
      </p:sp>
      <p:sp>
        <p:nvSpPr>
          <p:cNvPr id="47" name="Oval 7">
            <a:extLst>
              <a:ext uri="{FF2B5EF4-FFF2-40B4-BE49-F238E27FC236}">
                <a16:creationId xmlns:a16="http://schemas.microsoft.com/office/drawing/2014/main" id="{B813AB2D-A485-9D4D-9020-E6A86F4CE05B}"/>
              </a:ext>
            </a:extLst>
          </p:cNvPr>
          <p:cNvSpPr/>
          <p:nvPr/>
        </p:nvSpPr>
        <p:spPr>
          <a:xfrm>
            <a:off x="4168775" y="4260850"/>
            <a:ext cx="2179638" cy="201295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48" name="Rectangle 11">
            <a:extLst>
              <a:ext uri="{FF2B5EF4-FFF2-40B4-BE49-F238E27FC236}">
                <a16:creationId xmlns:a16="http://schemas.microsoft.com/office/drawing/2014/main" id="{66535508-3ACA-F542-A807-D6ED37434B58}"/>
              </a:ext>
            </a:extLst>
          </p:cNvPr>
          <p:cNvSpPr/>
          <p:nvPr/>
        </p:nvSpPr>
        <p:spPr>
          <a:xfrm>
            <a:off x="4483100" y="5019675"/>
            <a:ext cx="1550988" cy="400050"/>
          </a:xfrm>
          <a:prstGeom prst="rect">
            <a:avLst/>
          </a:prstGeom>
        </p:spPr>
        <p:txBody>
          <a:bodyPr>
            <a:spAutoFit/>
          </a:bodyPr>
          <a:lstStyle/>
          <a:p>
            <a:pPr algn="ctr">
              <a:defRPr/>
            </a:pPr>
            <a:r>
              <a:rPr lang="ru-RU" sz="2000" b="1" dirty="0">
                <a:solidFill>
                  <a:schemeClr val="tx1">
                    <a:lumMod val="85000"/>
                    <a:lumOff val="15000"/>
                  </a:schemeClr>
                </a:solidFill>
                <a:ea typeface="Segoe UI" panose="020B0502040204020203" pitchFamily="34" charset="0"/>
                <a:cs typeface="Segoe UI" panose="020B0502040204020203" pitchFamily="34" charset="0"/>
              </a:rPr>
              <a:t>Репутация</a:t>
            </a:r>
            <a:endParaRPr lang="en-US" sz="2000" dirty="0">
              <a:solidFill>
                <a:schemeClr val="tx1">
                  <a:lumMod val="85000"/>
                  <a:lumOff val="15000"/>
                </a:schemeClr>
              </a:solidFill>
            </a:endParaRPr>
          </a:p>
        </p:txBody>
      </p:sp>
      <p:sp>
        <p:nvSpPr>
          <p:cNvPr id="9" name="Oval 5">
            <a:extLst>
              <a:ext uri="{FF2B5EF4-FFF2-40B4-BE49-F238E27FC236}">
                <a16:creationId xmlns:a16="http://schemas.microsoft.com/office/drawing/2014/main" id="{A5B9FEC5-EF02-A042-97DD-3D6882A1152B}"/>
              </a:ext>
            </a:extLst>
          </p:cNvPr>
          <p:cNvSpPr/>
          <p:nvPr/>
        </p:nvSpPr>
        <p:spPr>
          <a:xfrm>
            <a:off x="4935538" y="2403475"/>
            <a:ext cx="2668587" cy="24352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2" name="Rectangle 13">
            <a:extLst>
              <a:ext uri="{FF2B5EF4-FFF2-40B4-BE49-F238E27FC236}">
                <a16:creationId xmlns:a16="http://schemas.microsoft.com/office/drawing/2014/main" id="{9CAC73E4-E16E-4240-9932-B0F9009B2565}"/>
              </a:ext>
            </a:extLst>
          </p:cNvPr>
          <p:cNvSpPr/>
          <p:nvPr/>
        </p:nvSpPr>
        <p:spPr>
          <a:xfrm>
            <a:off x="5394325" y="3227388"/>
            <a:ext cx="1843088" cy="831850"/>
          </a:xfrm>
          <a:prstGeom prst="rect">
            <a:avLst/>
          </a:prstGeom>
        </p:spPr>
        <p:txBody>
          <a:bodyPr wrap="none">
            <a:spAutoFit/>
          </a:bodyPr>
          <a:lstStyle/>
          <a:p>
            <a:pPr algn="ctr">
              <a:defRPr/>
            </a:pPr>
            <a:r>
              <a:rPr lang="ru-RU" sz="2400" b="1" dirty="0">
                <a:solidFill>
                  <a:schemeClr val="bg1">
                    <a:lumMod val="95000"/>
                  </a:schemeClr>
                </a:solidFill>
                <a:ea typeface="Segoe UI" panose="020B0502040204020203" pitchFamily="34" charset="0"/>
                <a:cs typeface="Segoe UI" panose="020B0502040204020203" pitchFamily="34" charset="0"/>
              </a:rPr>
              <a:t>Продукт сам </a:t>
            </a:r>
          </a:p>
          <a:p>
            <a:pPr algn="ctr">
              <a:defRPr/>
            </a:pPr>
            <a:r>
              <a:rPr lang="ru-RU" sz="2400" b="1" dirty="0">
                <a:solidFill>
                  <a:schemeClr val="bg1">
                    <a:lumMod val="95000"/>
                  </a:schemeClr>
                </a:solidFill>
                <a:ea typeface="Segoe UI" panose="020B0502040204020203" pitchFamily="34" charset="0"/>
                <a:cs typeface="Segoe UI" panose="020B0502040204020203" pitchFamily="34" charset="0"/>
              </a:rPr>
              <a:t>по себе</a:t>
            </a:r>
            <a:endParaRPr lang="en-US" sz="2400" dirty="0">
              <a:solidFill>
                <a:schemeClr val="bg1">
                  <a:lumMod val="95000"/>
                </a:schemeClr>
              </a:solidFill>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412A0AC-573A-481D-B647-7E30C4110A8B}"/>
              </a:ext>
            </a:extLst>
          </p:cNvPr>
          <p:cNvSpPr>
            <a:spLocks noGrp="1" noChangeArrowheads="1"/>
          </p:cNvSpPr>
          <p:nvPr>
            <p:ph type="title"/>
          </p:nvPr>
        </p:nvSpPr>
        <p:spPr>
          <a:xfrm>
            <a:off x="704335" y="343114"/>
            <a:ext cx="11281778" cy="790575"/>
          </a:xfrm>
        </p:spPr>
        <p:txBody>
          <a:bodyPr vert="horz" lIns="84406" tIns="42203" rIns="84406" bIns="42203" rtlCol="0" anchor="ctr">
            <a:noAutofit/>
          </a:bodyPr>
          <a:lstStyle/>
          <a:p>
            <a:pPr>
              <a:defRPr/>
            </a:pPr>
            <a:r>
              <a:rPr lang="ru-RU" altLang="ru-RU" sz="2400" dirty="0">
                <a:solidFill>
                  <a:schemeClr val="accent1">
                    <a:lumMod val="75000"/>
                  </a:schemeClr>
                </a:solidFill>
                <a:latin typeface="Arial" panose="020B0604020202020204" pitchFamily="34" charset="0"/>
                <a:cs typeface="Arial" panose="020B0604020202020204" pitchFamily="34" charset="0"/>
              </a:rPr>
              <a:t>Процесс планирования</a:t>
            </a:r>
            <a:r>
              <a:rPr lang="en-US" altLang="ru-RU" sz="2400" dirty="0">
                <a:solidFill>
                  <a:schemeClr val="accent1">
                    <a:lumMod val="75000"/>
                  </a:schemeClr>
                </a:solidFill>
                <a:latin typeface="Arial" panose="020B0604020202020204" pitchFamily="34" charset="0"/>
                <a:cs typeface="Arial" panose="020B0604020202020204" pitchFamily="34" charset="0"/>
              </a:rPr>
              <a:t>  </a:t>
            </a:r>
            <a:br>
              <a:rPr lang="en-US" altLang="ru-RU" sz="2400" dirty="0">
                <a:solidFill>
                  <a:schemeClr val="accent1">
                    <a:lumMod val="75000"/>
                  </a:schemeClr>
                </a:solidFill>
                <a:latin typeface="Arial" panose="020B0604020202020204" pitchFamily="34" charset="0"/>
                <a:cs typeface="Arial" panose="020B0604020202020204" pitchFamily="34" charset="0"/>
              </a:rPr>
            </a:br>
            <a:r>
              <a:rPr lang="ru-RU" altLang="ru-RU" sz="1800" dirty="0">
                <a:solidFill>
                  <a:schemeClr val="accent1">
                    <a:lumMod val="75000"/>
                  </a:schemeClr>
                </a:solidFill>
                <a:latin typeface="Arial" panose="020B0604020202020204" pitchFamily="34" charset="0"/>
                <a:cs typeface="Arial" panose="020B0604020202020204" pitchFamily="34" charset="0"/>
              </a:rPr>
              <a:t>ФОКУСИРОВАНИЕ НА ОБЩЕЙ КАРТИНЕ СОЗДАНИЕ СОБСТВЕННОЙ СТРАТЕГИЧЕСКОЙ КАНВЫ</a:t>
            </a:r>
            <a:br>
              <a:rPr lang="ru-RU" altLang="ru-RU" sz="1800" dirty="0">
                <a:solidFill>
                  <a:schemeClr val="accent1">
                    <a:lumMod val="75000"/>
                  </a:schemeClr>
                </a:solidFill>
                <a:latin typeface="Arial" panose="020B0604020202020204" pitchFamily="34" charset="0"/>
                <a:cs typeface="Arial" panose="020B0604020202020204" pitchFamily="34" charset="0"/>
              </a:rPr>
            </a:br>
            <a:endParaRPr lang="et-EE" altLang="ru-RU" sz="1800" dirty="0">
              <a:solidFill>
                <a:schemeClr val="accent1">
                  <a:lumMod val="75000"/>
                </a:schemeClr>
              </a:solidFill>
              <a:latin typeface="Arial" panose="020B0604020202020204" pitchFamily="34" charset="0"/>
              <a:cs typeface="Arial" panose="020B0604020202020204" pitchFamily="34" charset="0"/>
            </a:endParaRPr>
          </a:p>
        </p:txBody>
      </p:sp>
      <p:sp>
        <p:nvSpPr>
          <p:cNvPr id="35843" name="AutoShape 2" descr="data:image/jpeg;base64,/9j/4AAQSkZJRgABAQAAAQABAAD/2wCEAAkGBwgHBgkIBwgKCgkLDRYPDQwMDRsUFRAWIB0iIiAdHx8kKDQsJCYxJx8fLT0tMTU3Ojo6Iys/RD84QzQ5OjcBCgoKDQwNGg8PGjclHyU3Nzc3Nzc3Nzc3Nzc3Nzc3Nzc3Nzc3Nzc3Nzc3Nzc3Nzc3Nzc3Nzc3Nzc3Nzc3Nzc3N//AABEIAKAAZgMBIgACEQEDEQH/xAAaAAACAwEBAAAAAAAAAAAAAAACAwABBAUG/8QANxAAAQMDAgQEBAUDBAMAAAAAAQIDEQAEIRIxBRNBUSJhcYEGFDKRUqGxwfAVI9EzQmJyF1OS/8QAGgEAAgMBAQAAAAAAAAAAAAAAAgMAAQQFBv/EADIRAAEEAAQDBQcEAwAAAAAAAAEAAgMRBBIhMRMiURRBgaHRBTJhcZGx8BVSwfFC0uH/2gAMAwEAAhEDEQA/APUMKhAHWKalXciKyM/QAcdppoOMdfvXoqXjC/VNJ3odUbyaUSBtudsZoeYNIJOD2JFXlQF6ele+8elWF/yaQVY646xVhQOAZ67VMqmdOKh3qte5n3pQI6/nVawRBTHqmpSovTAs9CDPnV6+xPtScDEZqys/arpDmKbPc1aj0rOFHZUTNXrKRBnHvUyqw9O1R5+lSkhQJic9pqVKV51jaWkISSNJO5mmpdUYOY3yayNOy2kEkwO9EHtBE4PVO9NDdFkMmq1FycED/NJW5qEBW20VSlIUnCjvlM9aVgSSZnG01Yahc8pocMHUoHsmQPvTEuDCUqxG4rMCnAKijzj9qJC4OVSBmRVlqjXrQFBBKgVY8xk1CslsxiMxNKLiTG8qwRS5TADaZI9qrKrL6WhCtDYkkGdzVcyJOswDFJDij9agCBGBQzqSRsR0NXlQZ+ielzIlUq6CTFRxwyroCe+9JUooGFmR3qnXQpI8cn1qZVefRPbc6FUKA3iQalZycDc+dSryKcWkhoDTgiY2NOkEZ3/nSsrahpT2FMCjHWO1GAlHdMOmZJoFLnBNTWY2qiZiOhokKLA3Bk9Y2okkHBVqjoBiuhbcB4i/btXDCWSl1JU2OaApYG8CsbFs/c2d1dN6Q1bJCnCpXiHtSeNGb5tlp7NMKtp12SyRGdX3qa04gT6GjtbN66aunGSjTatF50qMeEDMedPc4Zct3NnbHl827QlbUKxCsCT0qzJGDlJ1QjDyubnDdPwLIScbyO9TVG4n0Fa+JcOd4cUJfftlrKyjQy6FKSQJMiMbVhx2/KiY9rxbTYS5YnxOyvFFGc5In0EVCoHaffNLJ7zVykjNHSBMBJGPyTj9alJ8PaalSldpSDKc70STH047zWdGAM4PSKYAO1UEbmpus1Wony8zQA+R9Zp1tbv3jvKtWHXnInShBOParJAFlW1hcaaLXuuDZ4XwVzls8ttt4OXSlgKtwZAKZxnbY1wfh5lV3wjjlpbLSpS0hDSlnTzPEqDJ771wF2yhdG3WxFwkhPLUiFT0ERPUU294ddWakJvbdxvWJSHEb+lc3sjbdT/e9bXY7e4hlxmmaH6V00Xb4LbraXxrhjmj5tyyW0hIWIUspkAHbqK0XrqG/iTgDJWnmW7DSHoIOgzsfOvPXPCry1YU9ccPdbYTErW3CROBS2rN9Vk5cNsK+WbMLcCfCk/wijMDXP4heOnjVIG4l8cfBEZ6+F30Xd+LW3BcF35ewZbVcL0uMKBW9MmVwfKa4II71bVk8u2eummSWWR/ccAEI9aq7aetH+RctltyArSreDtWjDtETeHdkLHjHOnfxcpAP50CrVJxmpM0vHUCpud60LHSP3FSg5kdh71KivKVnbSkIAJB8jTR4Y3A9BWdtcJyYo0kCY0jzoG7JxBTS4Jjc16DhPMPwrx35cHn6WiNG+nVn9685zUHE5G8CmWt49auFyyulsLIjU0uCfLG9JxEZljLQtGEkEEoeQvbXJb/APIXDuZ9Xy6NU/i0rj32rgcVb4i3w0G7dCLb+ovBpCx49crk56b9a4jlwrnKuHX3S8VBSnFLJUVdDJMzgUy7vri7Uld3dPPaRCVPuFUDrE7VmZhHNLTY0/NFtkxrHteKOp0+lar1/wAcICluFNvxAqCWiXSo/LjPbv8AvFbOEWQVwaz4aq4Yb+es31LYU5Di1LgpKR1AAOa8Q9xK7uWS3cXtw60rdCnlKSY2xNLF68p1Lqbh0uNjSlZdOpI7DtQdjcYhHmGhtM/UWCYy5SdK9V6n4VeQOAXzd0P7b77du8D0C/AftP5Vi+Nk6PiNaFqGoWzUnuYNcEuPKQpGtWlatak6zCjO57midLrig/cKdWpwYW4onUPU701mGLZ+KTukSYxrsLwA3b1Qzn6j+lTUrt9xFQBYUBoUJGPOqJIxqIPY1vBC5hae8Ig6BuqPepQavSrq1VBIRlMx9zW3hCmmuJWq3WFOoS6CpsJnV6DrXPbnSBArQxcu2jyH2VlDjagpKomDSJGl8ZaO8LQw5ZAT1XpvilT9xYJum7pm7sxdq0r5el1gmf7Z/wCI22nai4xxi8X8I2DqnfFduusvkJSNSRqgeWwrz/EeM3fEWAzcllDPM5pSw3ywtf4ldzSneIvu2LFktQLDCytsBIkEz19zXFi9myCONrwOV1+FffZdaXHM4j3MJ1bXivfcEdI4dwNsXCQlxl4G1KAfmIG0nAjevP8Awe0+LjiF4wypb1uyvltDMLUTA9oIrkM8dvGDZBpaU/JauQCkeHVvPelIv7lu1ubZt0JauXA47pGSQZ36CaWPZmIaJQCOf/a/sjOPgPCJB5PT1Xoblb/CfjlSLdZbTdXDSlQBlC1DUM+YVRfOXFz8fNofcWtNvdKbbkABCY2xXnXeK3L15bXDrup61QlLRgYCTInv71BxG4HETxALAui5zNekfVEbbU5vs2SgXVeQt8dgfolOx7LIbdFwd4d/mur8QXjV/wAWZt1cUdvkt3K0LbUyGwx4gIB/3dvaut8Sru3U8ebF00bW35JNuttRUgQCCgyAJJP2rzHE+M33FENovng6ltWpI0JTBiOlFe8e4tdsLYefC2nEaHBoSCsYiTHlvS/02cNiquX1BvYdPn8U4Y+Euku+b0Om/wDxeh4XxJKPhp29UlRu+FoUywo9A5pAPtj7V49IASIPvvNGjiD6LN6zGpNu8Ul1IAIUQZGd6ShaFHw4PnXSwmEEEsjv3HT5f3a5+JxBmijZ+0fnkmT3B+9SgVrGxB96lb1hpJb8KRp60XMPUEnyxQIJCRMjzG1HqTkFSDSwU0hWCDkiPeoFiPqj3FV4iIIRHSKFKEjIGmOxir1Uod6L+2rdSVHzFRLSUmQM+tCp0ZEgedElOAQZPkauwqo0iVqAySewNAXHE7pBHliqWQO89pqJVpGUx5kVVqwFNc5cbUD08M0aFJUOvuCKrmAj/UHqDQqQTGTPcKqWVNDodExSoxqiKAAHKkp/7UA5qVYBUB3oy5P1Ez2FTNalVsrhJ+lU+iqlBI6LHuJqVFNUtrUEjJiNgZpgXq2Vt5bUtEISFEAe9VztW0jzNKDgAnmNzySAmlafInvuaotynXBUO6cCrRZ3DyA4htSkHZXSulaov7NkpZYS5CiO+ygCInuB7TVOkRMjo9659u8pD6FcrVpzETIrS7e2LjSz8mhKyIDkxpP28p379q0m64m0tLKmAglRiVHJEncntP5VZ4hxAKlaUNggnW6k6cY7x1H37GlOfev8rQyIAd/0Q89OtTrNotIKTqKAB2VvHYfZXYVQv0ApA4WglWBpgz3Ax5/yKiV8UacW4lhtSnCFERMwAO/lH8im/NcZEqW2gT4gnII2GMz0FCXDb+UQiIsg+S5dwApfN5RCXSSgBJI9B9xSwghIUyDnqTXUtXb1pPIatEJKQFJlUkpn/t/y/PzmqvG+J3TELbC2yrmAJx0wd+s0wPPfSS6Mbi7+S5RLkf3PEKiXAnAEfnWlVlcNNqccRy0pAJOsHeI6+dZyo/7dJ96c1wI0KQ8G6IRg91x6VVKmf9pHvUogUGUdUoYAiDR5VsAPKqbbKhCJVAmEjtvR8m4DgaSy6HFGAjSdRMx+uPWsodl3K6BDX6NHimpu7pptDSHIQiSlMDE7/qaieJ3iFkh5aRqKoAG536edZ323GFabhCm1bw4CDvHXzBqmlcwlCEFxQkkJzECT9gCaHkIu6TAJBpWZbP6k6tSVOuLUtJJCjBOaI3S1qSpTp1IEJnoKwPpUy5oeSW1/gVgj2oQkzvHvRB42ABSzD/kXFq3KuroL1JuFKMRt+1L+du0H/XWD60KmXrdht59pYZc+hahCVehqgvWlRbSISJUZGMgfuKsCMiwgLpmmjqEfz1xr1h5wKiCZ6fwVE3tyEhKHljTEQdoqm2HrhKi0ypzQpKSUJmCowB7nFJKCHFNFBC0mCmdjMfrUtt1YVjNV5T5p7l1cOApdfWoEAFKlEzFClxCR9GaBba23FIUlSFJVpUCNj2/I1WlUEmQAJmKNrmt2KW9jn7hMKm15OPSpSyFIJCk5BggnIqqviKdn+Pmm8LuU2l2y+4jmoSTrRMakkQR9ia3P8ZD/ABG3vnGVFaEaXE6hCiQdRGMEqUs9dxXEQowMRRaq5xiie7O4a7LsESNFA+S9Fb/ELVuhlsWrqm2dOgKfzgr8uuoAjy67Vn/r2m+s7ptkJXatrbQla5BlGkdOhzFclt1bZ1NrUhUESkxg704394SFG6eJmfrO8g/qAfahGCgu680JxM3uk0uu38SchtLdvZrQ2FTpD5OrxpVBOnOElOfxH0PFbUrkqbLYWTpheZEdvWp829KDznJbUFIOs+EgAAj0AH2qfN3OD8y9III8ZxG1MigbCOTvQvcZjTu74Ls2XHnbVlptFlq5aEhK0kBWNRmdJ79ZgA9zRj4luEAE2ajBRlS5ECYBlO2T22rhKvLlX1XDpBEEFZzgj9z9zVC5fAADzoSBpA1HAz/k/elHBwuJOXVOEsjAObRdRrjj9s9dvC3Oq40CXT9JQkgHAEmSk7DYd61r+IbhxMf05YEqKYdUYKgB+HbO3mNtq4K7h9YIcecVO+pRM7f4H2FT5q4/97v/ANny/wAD7CocDETZb91G4lxHKV3Xfie5Dql/LKQpQXEvEnxKCp2EkEYPQSM0S/iZQTbBlClFsJK+YrBVpUIAk+HxT7V5xbi3D41FRiBJmBQ5GaoYLD37qIyy5feorZe3aru6W+UgagkRMxAAHbt2q6xhU1K3NLWtDW7LC6CRxt26/9k=">
            <a:extLst>
              <a:ext uri="{FF2B5EF4-FFF2-40B4-BE49-F238E27FC236}">
                <a16:creationId xmlns:a16="http://schemas.microsoft.com/office/drawing/2014/main" id="{FF6C8331-9EE9-4427-81AD-593BE47C2916}"/>
              </a:ext>
            </a:extLst>
          </p:cNvPr>
          <p:cNvSpPr>
            <a:spLocks noChangeAspect="1" noChangeArrowheads="1"/>
          </p:cNvSpPr>
          <p:nvPr/>
        </p:nvSpPr>
        <p:spPr bwMode="auto">
          <a:xfrm>
            <a:off x="1679575" y="130175"/>
            <a:ext cx="304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eaLnBrk="1" hangingPunct="1">
              <a:defRPr/>
            </a:pPr>
            <a:endParaRPr lang="ru-RU" altLang="ru-RU" sz="1939"/>
          </a:p>
        </p:txBody>
      </p:sp>
      <p:sp>
        <p:nvSpPr>
          <p:cNvPr id="35844" name="AutoShape 4" descr="data:image/jpeg;base64,/9j/4AAQSkZJRgABAQAAAQABAAD/2wCEAAkGBwgHBgkIBwgKCgkLDRYPDQwMDRsUFRAWIB0iIiAdHx8kKDQsJCYxJx8fLT0tMTU3Ojo6Iys/RD84QzQ5OjcBCgoKDQwNGg8PGjclHyU3Nzc3Nzc3Nzc3Nzc3Nzc3Nzc3Nzc3Nzc3Nzc3Nzc3Nzc3Nzc3Nzc3Nzc3Nzc3Nzc3N//AABEIAKAAZgMBIgACEQEDEQH/xAAaAAACAwEBAAAAAAAAAAAAAAACAwABBAUG/8QANxAAAQMDAgQEBAUDBAMAAAAAAQIDEQAEIRIxBRNBUSJhcYEGFDKRUqGxwfAVI9EzQmJyF1OS/8QAGgEAAgMBAQAAAAAAAAAAAAAAAgMAAQQFBv/EADIRAAEEAAQDBQcEAwAAAAAAAAEAAgMRBBIhMRMiURRBgaHRBTJhcZGx8BVSwfFC0uH/2gAMAwEAAhEDEQA/APUMKhAHWKalXciKyM/QAcdppoOMdfvXoqXjC/VNJ3odUbyaUSBtudsZoeYNIJOD2JFXlQF6ele+8elWF/yaQVY646xVhQOAZ67VMqmdOKh3qte5n3pQI6/nVawRBTHqmpSovTAs9CDPnV6+xPtScDEZqys/arpDmKbPc1aj0rOFHZUTNXrKRBnHvUyqw9O1R5+lSkhQJic9pqVKV51jaWkISSNJO5mmpdUYOY3yayNOy2kEkwO9EHtBE4PVO9NDdFkMmq1FycED/NJW5qEBW20VSlIUnCjvlM9aVgSSZnG01Yahc8pocMHUoHsmQPvTEuDCUqxG4rMCnAKijzj9qJC4OVSBmRVlqjXrQFBBKgVY8xk1CslsxiMxNKLiTG8qwRS5TADaZI9qrKrL6WhCtDYkkGdzVcyJOswDFJDij9agCBGBQzqSRsR0NXlQZ+ielzIlUq6CTFRxwyroCe+9JUooGFmR3qnXQpI8cn1qZVefRPbc6FUKA3iQalZycDc+dSryKcWkhoDTgiY2NOkEZ3/nSsrahpT2FMCjHWO1GAlHdMOmZJoFLnBNTWY2qiZiOhokKLA3Bk9Y2okkHBVqjoBiuhbcB4i/btXDCWSl1JU2OaApYG8CsbFs/c2d1dN6Q1bJCnCpXiHtSeNGb5tlp7NMKtp12SyRGdX3qa04gT6GjtbN66aunGSjTatF50qMeEDMedPc4Zct3NnbHl827QlbUKxCsCT0qzJGDlJ1QjDyubnDdPwLIScbyO9TVG4n0Fa+JcOd4cUJfftlrKyjQy6FKSQJMiMbVhx2/KiY9rxbTYS5YnxOyvFFGc5In0EVCoHaffNLJ7zVykjNHSBMBJGPyTj9alJ8PaalSldpSDKc70STH047zWdGAM4PSKYAO1UEbmpus1Wony8zQA+R9Zp1tbv3jvKtWHXnInShBOParJAFlW1hcaaLXuuDZ4XwVzls8ttt4OXSlgKtwZAKZxnbY1wfh5lV3wjjlpbLSpS0hDSlnTzPEqDJ771wF2yhdG3WxFwkhPLUiFT0ERPUU294ddWakJvbdxvWJSHEb+lc3sjbdT/e9bXY7e4hlxmmaH6V00Xb4LbraXxrhjmj5tyyW0hIWIUspkAHbqK0XrqG/iTgDJWnmW7DSHoIOgzsfOvPXPCry1YU9ccPdbYTErW3CROBS2rN9Vk5cNsK+WbMLcCfCk/wijMDXP4heOnjVIG4l8cfBEZ6+F30Xd+LW3BcF35ewZbVcL0uMKBW9MmVwfKa4II71bVk8u2eummSWWR/ccAEI9aq7aetH+RctltyArSreDtWjDtETeHdkLHjHOnfxcpAP50CrVJxmpM0vHUCpud60LHSP3FSg5kdh71KivKVnbSkIAJB8jTR4Y3A9BWdtcJyYo0kCY0jzoG7JxBTS4Jjc16DhPMPwrx35cHn6WiNG+nVn9685zUHE5G8CmWt49auFyyulsLIjU0uCfLG9JxEZljLQtGEkEEoeQvbXJb/APIXDuZ9Xy6NU/i0rj32rgcVb4i3w0G7dCLb+ovBpCx49crk56b9a4jlwrnKuHX3S8VBSnFLJUVdDJMzgUy7vri7Uld3dPPaRCVPuFUDrE7VmZhHNLTY0/NFtkxrHteKOp0+lar1/wAcICluFNvxAqCWiXSo/LjPbv8AvFbOEWQVwaz4aq4Yb+es31LYU5Di1LgpKR1AAOa8Q9xK7uWS3cXtw60rdCnlKSY2xNLF68p1Lqbh0uNjSlZdOpI7DtQdjcYhHmGhtM/UWCYy5SdK9V6n4VeQOAXzd0P7b77du8D0C/AftP5Vi+Nk6PiNaFqGoWzUnuYNcEuPKQpGtWlatak6zCjO57midLrig/cKdWpwYW4onUPU701mGLZ+KTukSYxrsLwA3b1Qzn6j+lTUrt9xFQBYUBoUJGPOqJIxqIPY1vBC5hae8Ig6BuqPepQavSrq1VBIRlMx9zW3hCmmuJWq3WFOoS6CpsJnV6DrXPbnSBArQxcu2jyH2VlDjagpKomDSJGl8ZaO8LQw5ZAT1XpvilT9xYJum7pm7sxdq0r5el1gmf7Z/wCI22nai4xxi8X8I2DqnfFduusvkJSNSRqgeWwrz/EeM3fEWAzcllDPM5pSw3ywtf4ldzSneIvu2LFktQLDCytsBIkEz19zXFi9myCONrwOV1+FffZdaXHM4j3MJ1bXivfcEdI4dwNsXCQlxl4G1KAfmIG0nAjevP8Awe0+LjiF4wypb1uyvltDMLUTA9oIrkM8dvGDZBpaU/JauQCkeHVvPelIv7lu1ubZt0JauXA47pGSQZ36CaWPZmIaJQCOf/a/sjOPgPCJB5PT1Xoblb/CfjlSLdZbTdXDSlQBlC1DUM+YVRfOXFz8fNofcWtNvdKbbkABCY2xXnXeK3L15bXDrup61QlLRgYCTInv71BxG4HETxALAui5zNekfVEbbU5vs2SgXVeQt8dgfolOx7LIbdFwd4d/mur8QXjV/wAWZt1cUdvkt3K0LbUyGwx4gIB/3dvaut8Sru3U8ebF00bW35JNuttRUgQCCgyAJJP2rzHE+M33FENovng6ltWpI0JTBiOlFe8e4tdsLYefC2nEaHBoSCsYiTHlvS/02cNiquX1BvYdPn8U4Y+Euku+b0Om/wDxeh4XxJKPhp29UlRu+FoUywo9A5pAPtj7V49IASIPvvNGjiD6LN6zGpNu8Ul1IAIUQZGd6ShaFHw4PnXSwmEEEsjv3HT5f3a5+JxBmijZ+0fnkmT3B+9SgVrGxB96lb1hpJb8KRp60XMPUEnyxQIJCRMjzG1HqTkFSDSwU0hWCDkiPeoFiPqj3FV4iIIRHSKFKEjIGmOxir1Uod6L+2rdSVHzFRLSUmQM+tCp0ZEgedElOAQZPkauwqo0iVqAySewNAXHE7pBHliqWQO89pqJVpGUx5kVVqwFNc5cbUD08M0aFJUOvuCKrmAj/UHqDQqQTGTPcKqWVNDodExSoxqiKAAHKkp/7UA5qVYBUB3oy5P1Ez2FTNalVsrhJ+lU+iqlBI6LHuJqVFNUtrUEjJiNgZpgXq2Vt5bUtEISFEAe9VztW0jzNKDgAnmNzySAmlafInvuaotynXBUO6cCrRZ3DyA4htSkHZXSulaov7NkpZYS5CiO+ygCInuB7TVOkRMjo9659u8pD6FcrVpzETIrS7e2LjSz8mhKyIDkxpP28p379q0m64m0tLKmAglRiVHJEncntP5VZ4hxAKlaUNggnW6k6cY7x1H37GlOfev8rQyIAd/0Q89OtTrNotIKTqKAB2VvHYfZXYVQv0ApA4WglWBpgz3Ax5/yKiV8UacW4lhtSnCFERMwAO/lH8im/NcZEqW2gT4gnII2GMz0FCXDb+UQiIsg+S5dwApfN5RCXSSgBJI9B9xSwghIUyDnqTXUtXb1pPIatEJKQFJlUkpn/t/y/PzmqvG+J3TELbC2yrmAJx0wd+s0wPPfSS6Mbi7+S5RLkf3PEKiXAnAEfnWlVlcNNqccRy0pAJOsHeI6+dZyo/7dJ96c1wI0KQ8G6IRg91x6VVKmf9pHvUogUGUdUoYAiDR5VsAPKqbbKhCJVAmEjtvR8m4DgaSy6HFGAjSdRMx+uPWsodl3K6BDX6NHimpu7pptDSHIQiSlMDE7/qaieJ3iFkh5aRqKoAG536edZ323GFabhCm1bw4CDvHXzBqmlcwlCEFxQkkJzECT9gCaHkIu6TAJBpWZbP6k6tSVOuLUtJJCjBOaI3S1qSpTp1IEJnoKwPpUy5oeSW1/gVgj2oQkzvHvRB42ABSzD/kXFq3KuroL1JuFKMRt+1L+du0H/XWD60KmXrdht59pYZc+hahCVehqgvWlRbSISJUZGMgfuKsCMiwgLpmmjqEfz1xr1h5wKiCZ6fwVE3tyEhKHljTEQdoqm2HrhKi0ypzQpKSUJmCowB7nFJKCHFNFBC0mCmdjMfrUtt1YVjNV5T5p7l1cOApdfWoEAFKlEzFClxCR9GaBba23FIUlSFJVpUCNj2/I1WlUEmQAJmKNrmt2KW9jn7hMKm15OPSpSyFIJCk5BggnIqqviKdn+Pmm8LuU2l2y+4jmoSTrRMakkQR9ia3P8ZD/ABG3vnGVFaEaXE6hCiQdRGMEqUs9dxXEQowMRRaq5xiie7O4a7LsESNFA+S9Fb/ELVuhlsWrqm2dOgKfzgr8uuoAjy67Vn/r2m+s7ptkJXatrbQla5BlGkdOhzFclt1bZ1NrUhUESkxg704394SFG6eJmfrO8g/qAfahGCgu680JxM3uk0uu38SchtLdvZrQ2FTpD5OrxpVBOnOElOfxH0PFbUrkqbLYWTpheZEdvWp829KDznJbUFIOs+EgAAj0AH2qfN3OD8y9III8ZxG1MigbCOTvQvcZjTu74Ls2XHnbVlptFlq5aEhK0kBWNRmdJ79ZgA9zRj4luEAE2ajBRlS5ECYBlO2T22rhKvLlX1XDpBEEFZzgj9z9zVC5fAADzoSBpA1HAz/k/elHBwuJOXVOEsjAObRdRrjj9s9dvC3Oq40CXT9JQkgHAEmSk7DYd61r+IbhxMf05YEqKYdUYKgB+HbO3mNtq4K7h9YIcecVO+pRM7f4H2FT5q4/97v/ANny/wAD7CocDETZb91G4lxHKV3Xfie5Dql/LKQpQXEvEnxKCp2EkEYPQSM0S/iZQTbBlClFsJK+YrBVpUIAk+HxT7V5xbi3D41FRiBJmBQ5GaoYLD37qIyy5feorZe3aru6W+UgagkRMxAAHbt2q6xhU1K3NLWtDW7LC6CRxt26/9k=">
            <a:extLst>
              <a:ext uri="{FF2B5EF4-FFF2-40B4-BE49-F238E27FC236}">
                <a16:creationId xmlns:a16="http://schemas.microsoft.com/office/drawing/2014/main" id="{7DA88D83-38E3-4D86-9EAE-928B1E1603E1}"/>
              </a:ext>
            </a:extLst>
          </p:cNvPr>
          <p:cNvSpPr>
            <a:spLocks noChangeAspect="1" noChangeArrowheads="1"/>
          </p:cNvSpPr>
          <p:nvPr/>
        </p:nvSpPr>
        <p:spPr bwMode="auto">
          <a:xfrm>
            <a:off x="1679575" y="130175"/>
            <a:ext cx="304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eaLnBrk="1" hangingPunct="1">
              <a:defRPr/>
            </a:pPr>
            <a:endParaRPr lang="ru-RU" altLang="ru-RU" sz="1939"/>
          </a:p>
        </p:txBody>
      </p:sp>
      <p:sp>
        <p:nvSpPr>
          <p:cNvPr id="35845" name="AutoShape 6" descr="data:image/jpeg;base64,/9j/4AAQSkZJRgABAQAAAQABAAD/2wCEAAkGBwgHBgkIBwgKCgkLDRYPDQwMDRsUFRAWIB0iIiAdHx8kKDQsJCYxJx8fLT0tMTU3Ojo6Iys/RD84QzQ5OjcBCgoKDQwNGg8PGjclHyU3Nzc3Nzc3Nzc3Nzc3Nzc3Nzc3Nzc3Nzc3Nzc3Nzc3Nzc3Nzc3Nzc3Nzc3Nzc3Nzc3N//AABEIAKAAZgMBIgACEQEDEQH/xAAaAAACAwEBAAAAAAAAAAAAAAACAwABBAUG/8QANxAAAQMDAgQEBAUDBAMAAAAAAQIDEQAEIRIxBRNBUSJhcYEGFDKRUqGxwfAVI9EzQmJyF1OS/8QAGgEAAgMBAQAAAAAAAAAAAAAAAgMAAQQFBv/EADIRAAEEAAQDBQcEAwAAAAAAAAEAAgMRBBIhMRMiURRBgaHRBTJhcZGx8BVSwfFC0uH/2gAMAwEAAhEDEQA/APUMKhAHWKalXciKyM/QAcdppoOMdfvXoqXjC/VNJ3odUbyaUSBtudsZoeYNIJOD2JFXlQF6ele+8elWF/yaQVY646xVhQOAZ67VMqmdOKh3qte5n3pQI6/nVawRBTHqmpSovTAs9CDPnV6+xPtScDEZqys/arpDmKbPc1aj0rOFHZUTNXrKRBnHvUyqw9O1R5+lSkhQJic9pqVKV51jaWkISSNJO5mmpdUYOY3yayNOy2kEkwO9EHtBE4PVO9NDdFkMmq1FycED/NJW5qEBW20VSlIUnCjvlM9aVgSSZnG01Yahc8pocMHUoHsmQPvTEuDCUqxG4rMCnAKijzj9qJC4OVSBmRVlqjXrQFBBKgVY8xk1CslsxiMxNKLiTG8qwRS5TADaZI9qrKrL6WhCtDYkkGdzVcyJOswDFJDij9agCBGBQzqSRsR0NXlQZ+ielzIlUq6CTFRxwyroCe+9JUooGFmR3qnXQpI8cn1qZVefRPbc6FUKA3iQalZycDc+dSryKcWkhoDTgiY2NOkEZ3/nSsrahpT2FMCjHWO1GAlHdMOmZJoFLnBNTWY2qiZiOhokKLA3Bk9Y2okkHBVqjoBiuhbcB4i/btXDCWSl1JU2OaApYG8CsbFs/c2d1dN6Q1bJCnCpXiHtSeNGb5tlp7NMKtp12SyRGdX3qa04gT6GjtbN66aunGSjTatF50qMeEDMedPc4Zct3NnbHl827QlbUKxCsCT0qzJGDlJ1QjDyubnDdPwLIScbyO9TVG4n0Fa+JcOd4cUJfftlrKyjQy6FKSQJMiMbVhx2/KiY9rxbTYS5YnxOyvFFGc5In0EVCoHaffNLJ7zVykjNHSBMBJGPyTj9alJ8PaalSldpSDKc70STH047zWdGAM4PSKYAO1UEbmpus1Wony8zQA+R9Zp1tbv3jvKtWHXnInShBOParJAFlW1hcaaLXuuDZ4XwVzls8ttt4OXSlgKtwZAKZxnbY1wfh5lV3wjjlpbLSpS0hDSlnTzPEqDJ771wF2yhdG3WxFwkhPLUiFT0ERPUU294ddWakJvbdxvWJSHEb+lc3sjbdT/e9bXY7e4hlxmmaH6V00Xb4LbraXxrhjmj5tyyW0hIWIUspkAHbqK0XrqG/iTgDJWnmW7DSHoIOgzsfOvPXPCry1YU9ccPdbYTErW3CROBS2rN9Vk5cNsK+WbMLcCfCk/wijMDXP4heOnjVIG4l8cfBEZ6+F30Xd+LW3BcF35ewZbVcL0uMKBW9MmVwfKa4II71bVk8u2eummSWWR/ccAEI9aq7aetH+RctltyArSreDtWjDtETeHdkLHjHOnfxcpAP50CrVJxmpM0vHUCpud60LHSP3FSg5kdh71KivKVnbSkIAJB8jTR4Y3A9BWdtcJyYo0kCY0jzoG7JxBTS4Jjc16DhPMPwrx35cHn6WiNG+nVn9685zUHE5G8CmWt49auFyyulsLIjU0uCfLG9JxEZljLQtGEkEEoeQvbXJb/APIXDuZ9Xy6NU/i0rj32rgcVb4i3w0G7dCLb+ovBpCx49crk56b9a4jlwrnKuHX3S8VBSnFLJUVdDJMzgUy7vri7Uld3dPPaRCVPuFUDrE7VmZhHNLTY0/NFtkxrHteKOp0+lar1/wAcICluFNvxAqCWiXSo/LjPbv8AvFbOEWQVwaz4aq4Yb+es31LYU5Di1LgpKR1AAOa8Q9xK7uWS3cXtw60rdCnlKSY2xNLF68p1Lqbh0uNjSlZdOpI7DtQdjcYhHmGhtM/UWCYy5SdK9V6n4VeQOAXzd0P7b77du8D0C/AftP5Vi+Nk6PiNaFqGoWzUnuYNcEuPKQpGtWlatak6zCjO57midLrig/cKdWpwYW4onUPU701mGLZ+KTukSYxrsLwA3b1Qzn6j+lTUrt9xFQBYUBoUJGPOqJIxqIPY1vBC5hae8Ig6BuqPepQavSrq1VBIRlMx9zW3hCmmuJWq3WFOoS6CpsJnV6DrXPbnSBArQxcu2jyH2VlDjagpKomDSJGl8ZaO8LQw5ZAT1XpvilT9xYJum7pm7sxdq0r5el1gmf7Z/wCI22nai4xxi8X8I2DqnfFduusvkJSNSRqgeWwrz/EeM3fEWAzcllDPM5pSw3ywtf4ldzSneIvu2LFktQLDCytsBIkEz19zXFi9myCONrwOV1+FffZdaXHM4j3MJ1bXivfcEdI4dwNsXCQlxl4G1KAfmIG0nAjevP8Awe0+LjiF4wypb1uyvltDMLUTA9oIrkM8dvGDZBpaU/JauQCkeHVvPelIv7lu1ubZt0JauXA47pGSQZ36CaWPZmIaJQCOf/a/sjOPgPCJB5PT1Xoblb/CfjlSLdZbTdXDSlQBlC1DUM+YVRfOXFz8fNofcWtNvdKbbkABCY2xXnXeK3L15bXDrup61QlLRgYCTInv71BxG4HETxALAui5zNekfVEbbU5vs2SgXVeQt8dgfolOx7LIbdFwd4d/mur8QXjV/wAWZt1cUdvkt3K0LbUyGwx4gIB/3dvaut8Sru3U8ebF00bW35JNuttRUgQCCgyAJJP2rzHE+M33FENovng6ltWpI0JTBiOlFe8e4tdsLYefC2nEaHBoSCsYiTHlvS/02cNiquX1BvYdPn8U4Y+Euku+b0Om/wDxeh4XxJKPhp29UlRu+FoUywo9A5pAPtj7V49IASIPvvNGjiD6LN6zGpNu8Ul1IAIUQZGd6ShaFHw4PnXSwmEEEsjv3HT5f3a5+JxBmijZ+0fnkmT3B+9SgVrGxB96lb1hpJb8KRp60XMPUEnyxQIJCRMjzG1HqTkFSDSwU0hWCDkiPeoFiPqj3FV4iIIRHSKFKEjIGmOxir1Uod6L+2rdSVHzFRLSUmQM+tCp0ZEgedElOAQZPkauwqo0iVqAySewNAXHE7pBHliqWQO89pqJVpGUx5kVVqwFNc5cbUD08M0aFJUOvuCKrmAj/UHqDQqQTGTPcKqWVNDodExSoxqiKAAHKkp/7UA5qVYBUB3oy5P1Ez2FTNalVsrhJ+lU+iqlBI6LHuJqVFNUtrUEjJiNgZpgXq2Vt5bUtEISFEAe9VztW0jzNKDgAnmNzySAmlafInvuaotynXBUO6cCrRZ3DyA4htSkHZXSulaov7NkpZYS5CiO+ygCInuB7TVOkRMjo9659u8pD6FcrVpzETIrS7e2LjSz8mhKyIDkxpP28p379q0m64m0tLKmAglRiVHJEncntP5VZ4hxAKlaUNggnW6k6cY7x1H37GlOfev8rQyIAd/0Q89OtTrNotIKTqKAB2VvHYfZXYVQv0ApA4WglWBpgz3Ax5/yKiV8UacW4lhtSnCFERMwAO/lH8im/NcZEqW2gT4gnII2GMz0FCXDb+UQiIsg+S5dwApfN5RCXSSgBJI9B9xSwghIUyDnqTXUtXb1pPIatEJKQFJlUkpn/t/y/PzmqvG+J3TELbC2yrmAJx0wd+s0wPPfSS6Mbi7+S5RLkf3PEKiXAnAEfnWlVlcNNqccRy0pAJOsHeI6+dZyo/7dJ96c1wI0KQ8G6IRg91x6VVKmf9pHvUogUGUdUoYAiDR5VsAPKqbbKhCJVAmEjtvR8m4DgaSy6HFGAjSdRMx+uPWsodl3K6BDX6NHimpu7pptDSHIQiSlMDE7/qaieJ3iFkh5aRqKoAG536edZ323GFabhCm1bw4CDvHXzBqmlcwlCEFxQkkJzECT9gCaHkIu6TAJBpWZbP6k6tSVOuLUtJJCjBOaI3S1qSpTp1IEJnoKwPpUy5oeSW1/gVgj2oQkzvHvRB42ABSzD/kXFq3KuroL1JuFKMRt+1L+du0H/XWD60KmXrdht59pYZc+hahCVehqgvWlRbSISJUZGMgfuKsCMiwgLpmmjqEfz1xr1h5wKiCZ6fwVE3tyEhKHljTEQdoqm2HrhKi0ypzQpKSUJmCowB7nFJKCHFNFBC0mCmdjMfrUtt1YVjNV5T5p7l1cOApdfWoEAFKlEzFClxCR9GaBba23FIUlSFJVpUCNj2/I1WlUEmQAJmKNrmt2KW9jn7hMKm15OPSpSyFIJCk5BggnIqqviKdn+Pmm8LuU2l2y+4jmoSTrRMakkQR9ia3P8ZD/ABG3vnGVFaEaXE6hCiQdRGMEqUs9dxXEQowMRRaq5xiie7O4a7LsESNFA+S9Fb/ELVuhlsWrqm2dOgKfzgr8uuoAjy67Vn/r2m+s7ptkJXatrbQla5BlGkdOhzFclt1bZ1NrUhUESkxg704394SFG6eJmfrO8g/qAfahGCgu680JxM3uk0uu38SchtLdvZrQ2FTpD5OrxpVBOnOElOfxH0PFbUrkqbLYWTpheZEdvWp829KDznJbUFIOs+EgAAj0AH2qfN3OD8y9III8ZxG1MigbCOTvQvcZjTu74Ls2XHnbVlptFlq5aEhK0kBWNRmdJ79ZgA9zRj4luEAE2ajBRlS5ECYBlO2T22rhKvLlX1XDpBEEFZzgj9z9zVC5fAADzoSBpA1HAz/k/elHBwuJOXVOEsjAObRdRrjj9s9dvC3Oq40CXT9JQkgHAEmSk7DYd61r+IbhxMf05YEqKYdUYKgB+HbO3mNtq4K7h9YIcecVO+pRM7f4H2FT5q4/97v/ANny/wAD7CocDETZb91G4lxHKV3Xfie5Dql/LKQpQXEvEnxKCp2EkEYPQSM0S/iZQTbBlClFsJK+YrBVpUIAk+HxT7V5xbi3D41FRiBJmBQ5GaoYLD37qIyy5feorZe3aru6W+UgagkRMxAAHbt2q6xhU1K3NLWtDW7LC6CRxt26/9k=">
            <a:extLst>
              <a:ext uri="{FF2B5EF4-FFF2-40B4-BE49-F238E27FC236}">
                <a16:creationId xmlns:a16="http://schemas.microsoft.com/office/drawing/2014/main" id="{A1D9B44F-862A-4428-A5A0-98544FF30980}"/>
              </a:ext>
            </a:extLst>
          </p:cNvPr>
          <p:cNvSpPr>
            <a:spLocks noChangeAspect="1" noChangeArrowheads="1"/>
          </p:cNvSpPr>
          <p:nvPr/>
        </p:nvSpPr>
        <p:spPr bwMode="auto">
          <a:xfrm>
            <a:off x="1679575" y="130175"/>
            <a:ext cx="304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eaLnBrk="1" hangingPunct="1">
              <a:defRPr/>
            </a:pPr>
            <a:endParaRPr lang="ru-RU" altLang="ru-RU" sz="1939"/>
          </a:p>
        </p:txBody>
      </p:sp>
      <p:sp>
        <p:nvSpPr>
          <p:cNvPr id="35846" name="AutoShape 8" descr="data:image/jpeg;base64,/9j/4AAQSkZJRgABAQAAAQABAAD/2wCEAAkGBwgHBgkIBwgKCgkLDRYPDQwMDRsUFRAWIB0iIiAdHx8kKDQsJCYxJx8fLT0tMTU3Ojo6Iys/RD84QzQ5OjcBCgoKDQwNGg8PGjclHyU3Nzc3Nzc3Nzc3Nzc3Nzc3Nzc3Nzc3Nzc3Nzc3Nzc3Nzc3Nzc3Nzc3Nzc3Nzc3Nzc3N//AABEIAKAAZgMBIgACEQEDEQH/xAAaAAACAwEBAAAAAAAAAAAAAAACAwABBAUG/8QANxAAAQMDAgQEBAUDBAMAAAAAAQIDEQAEIRIxBRNBUSJhcYEGFDKRUqGxwfAVI9EzQmJyF1OS/8QAGgEAAgMBAQAAAAAAAAAAAAAAAgMAAQQFBv/EADIRAAEEAAQDBQcEAwAAAAAAAAEAAgMRBBIhMRMiURRBgaHRBTJhcZGx8BVSwfFC0uH/2gAMAwEAAhEDEQA/APUMKhAHWKalXciKyM/QAcdppoOMdfvXoqXjC/VNJ3odUbyaUSBtudsZoeYNIJOD2JFXlQF6ele+8elWF/yaQVY646xVhQOAZ67VMqmdOKh3qte5n3pQI6/nVawRBTHqmpSovTAs9CDPnV6+xPtScDEZqys/arpDmKbPc1aj0rOFHZUTNXrKRBnHvUyqw9O1R5+lSkhQJic9pqVKV51jaWkISSNJO5mmpdUYOY3yayNOy2kEkwO9EHtBE4PVO9NDdFkMmq1FycED/NJW5qEBW20VSlIUnCjvlM9aVgSSZnG01Yahc8pocMHUoHsmQPvTEuDCUqxG4rMCnAKijzj9qJC4OVSBmRVlqjXrQFBBKgVY8xk1CslsxiMxNKLiTG8qwRS5TADaZI9qrKrL6WhCtDYkkGdzVcyJOswDFJDij9agCBGBQzqSRsR0NXlQZ+ielzIlUq6CTFRxwyroCe+9JUooGFmR3qnXQpI8cn1qZVefRPbc6FUKA3iQalZycDc+dSryKcWkhoDTgiY2NOkEZ3/nSsrahpT2FMCjHWO1GAlHdMOmZJoFLnBNTWY2qiZiOhokKLA3Bk9Y2okkHBVqjoBiuhbcB4i/btXDCWSl1JU2OaApYG8CsbFs/c2d1dN6Q1bJCnCpXiHtSeNGb5tlp7NMKtp12SyRGdX3qa04gT6GjtbN66aunGSjTatF50qMeEDMedPc4Zct3NnbHl827QlbUKxCsCT0qzJGDlJ1QjDyubnDdPwLIScbyO9TVG4n0Fa+JcOd4cUJfftlrKyjQy6FKSQJMiMbVhx2/KiY9rxbTYS5YnxOyvFFGc5In0EVCoHaffNLJ7zVykjNHSBMBJGPyTj9alJ8PaalSldpSDKc70STH047zWdGAM4PSKYAO1UEbmpus1Wony8zQA+R9Zp1tbv3jvKtWHXnInShBOParJAFlW1hcaaLXuuDZ4XwVzls8ttt4OXSlgKtwZAKZxnbY1wfh5lV3wjjlpbLSpS0hDSlnTzPEqDJ771wF2yhdG3WxFwkhPLUiFT0ERPUU294ddWakJvbdxvWJSHEb+lc3sjbdT/e9bXY7e4hlxmmaH6V00Xb4LbraXxrhjmj5tyyW0hIWIUspkAHbqK0XrqG/iTgDJWnmW7DSHoIOgzsfOvPXPCry1YU9ccPdbYTErW3CROBS2rN9Vk5cNsK+WbMLcCfCk/wijMDXP4heOnjVIG4l8cfBEZ6+F30Xd+LW3BcF35ewZbVcL0uMKBW9MmVwfKa4II71bVk8u2eummSWWR/ccAEI9aq7aetH+RctltyArSreDtWjDtETeHdkLHjHOnfxcpAP50CrVJxmpM0vHUCpud60LHSP3FSg5kdh71KivKVnbSkIAJB8jTR4Y3A9BWdtcJyYo0kCY0jzoG7JxBTS4Jjc16DhPMPwrx35cHn6WiNG+nVn9685zUHE5G8CmWt49auFyyulsLIjU0uCfLG9JxEZljLQtGEkEEoeQvbXJb/APIXDuZ9Xy6NU/i0rj32rgcVb4i3w0G7dCLb+ovBpCx49crk56b9a4jlwrnKuHX3S8VBSnFLJUVdDJMzgUy7vri7Uld3dPPaRCVPuFUDrE7VmZhHNLTY0/NFtkxrHteKOp0+lar1/wAcICluFNvxAqCWiXSo/LjPbv8AvFbOEWQVwaz4aq4Yb+es31LYU5Di1LgpKR1AAOa8Q9xK7uWS3cXtw60rdCnlKSY2xNLF68p1Lqbh0uNjSlZdOpI7DtQdjcYhHmGhtM/UWCYy5SdK9V6n4VeQOAXzd0P7b77du8D0C/AftP5Vi+Nk6PiNaFqGoWzUnuYNcEuPKQpGtWlatak6zCjO57midLrig/cKdWpwYW4onUPU701mGLZ+KTukSYxrsLwA3b1Qzn6j+lTUrt9xFQBYUBoUJGPOqJIxqIPY1vBC5hae8Ig6BuqPepQavSrq1VBIRlMx9zW3hCmmuJWq3WFOoS6CpsJnV6DrXPbnSBArQxcu2jyH2VlDjagpKomDSJGl8ZaO8LQw5ZAT1XpvilT9xYJum7pm7sxdq0r5el1gmf7Z/wCI22nai4xxi8X8I2DqnfFduusvkJSNSRqgeWwrz/EeM3fEWAzcllDPM5pSw3ywtf4ldzSneIvu2LFktQLDCytsBIkEz19zXFi9myCONrwOV1+FffZdaXHM4j3MJ1bXivfcEdI4dwNsXCQlxl4G1KAfmIG0nAjevP8Awe0+LjiF4wypb1uyvltDMLUTA9oIrkM8dvGDZBpaU/JauQCkeHVvPelIv7lu1ubZt0JauXA47pGSQZ36CaWPZmIaJQCOf/a/sjOPgPCJB5PT1Xoblb/CfjlSLdZbTdXDSlQBlC1DUM+YVRfOXFz8fNofcWtNvdKbbkABCY2xXnXeK3L15bXDrup61QlLRgYCTInv71BxG4HETxALAui5zNekfVEbbU5vs2SgXVeQt8dgfolOx7LIbdFwd4d/mur8QXjV/wAWZt1cUdvkt3K0LbUyGwx4gIB/3dvaut8Sru3U8ebF00bW35JNuttRUgQCCgyAJJP2rzHE+M33FENovng6ltWpI0JTBiOlFe8e4tdsLYefC2nEaHBoSCsYiTHlvS/02cNiquX1BvYdPn8U4Y+Euku+b0Om/wDxeh4XxJKPhp29UlRu+FoUywo9A5pAPtj7V49IASIPvvNGjiD6LN6zGpNu8Ul1IAIUQZGd6ShaFHw4PnXSwmEEEsjv3HT5f3a5+JxBmijZ+0fnkmT3B+9SgVrGxB96lb1hpJb8KRp60XMPUEnyxQIJCRMjzG1HqTkFSDSwU0hWCDkiPeoFiPqj3FV4iIIRHSKFKEjIGmOxir1Uod6L+2rdSVHzFRLSUmQM+tCp0ZEgedElOAQZPkauwqo0iVqAySewNAXHE7pBHliqWQO89pqJVpGUx5kVVqwFNc5cbUD08M0aFJUOvuCKrmAj/UHqDQqQTGTPcKqWVNDodExSoxqiKAAHKkp/7UA5qVYBUB3oy5P1Ez2FTNalVsrhJ+lU+iqlBI6LHuJqVFNUtrUEjJiNgZpgXq2Vt5bUtEISFEAe9VztW0jzNKDgAnmNzySAmlafInvuaotynXBUO6cCrRZ3DyA4htSkHZXSulaov7NkpZYS5CiO+ygCInuB7TVOkRMjo9659u8pD6FcrVpzETIrS7e2LjSz8mhKyIDkxpP28p379q0m64m0tLKmAglRiVHJEncntP5VZ4hxAKlaUNggnW6k6cY7x1H37GlOfev8rQyIAd/0Q89OtTrNotIKTqKAB2VvHYfZXYVQv0ApA4WglWBpgz3Ax5/yKiV8UacW4lhtSnCFERMwAO/lH8im/NcZEqW2gT4gnII2GMz0FCXDb+UQiIsg+S5dwApfN5RCXSSgBJI9B9xSwghIUyDnqTXUtXb1pPIatEJKQFJlUkpn/t/y/PzmqvG+J3TELbC2yrmAJx0wd+s0wPPfSS6Mbi7+S5RLkf3PEKiXAnAEfnWlVlcNNqccRy0pAJOsHeI6+dZyo/7dJ96c1wI0KQ8G6IRg91x6VVKmf9pHvUogUGUdUoYAiDR5VsAPKqbbKhCJVAmEjtvR8m4DgaSy6HFGAjSdRMx+uPWsodl3K6BDX6NHimpu7pptDSHIQiSlMDE7/qaieJ3iFkh5aRqKoAG536edZ323GFabhCm1bw4CDvHXzBqmlcwlCEFxQkkJzECT9gCaHkIu6TAJBpWZbP6k6tSVOuLUtJJCjBOaI3S1qSpTp1IEJnoKwPpUy5oeSW1/gVgj2oQkzvHvRB42ABSzD/kXFq3KuroL1JuFKMRt+1L+du0H/XWD60KmXrdht59pYZc+hahCVehqgvWlRbSISJUZGMgfuKsCMiwgLpmmjqEfz1xr1h5wKiCZ6fwVE3tyEhKHljTEQdoqm2HrhKi0ypzQpKSUJmCowB7nFJKCHFNFBC0mCmdjMfrUtt1YVjNV5T5p7l1cOApdfWoEAFKlEzFClxCR9GaBba23FIUlSFJVpUCNj2/I1WlUEmQAJmKNrmt2KW9jn7hMKm15OPSpSyFIJCk5BggnIqqviKdn+Pmm8LuU2l2y+4jmoSTrRMakkQR9ia3P8ZD/ABG3vnGVFaEaXE6hCiQdRGMEqUs9dxXEQowMRRaq5xiie7O4a7LsESNFA+S9Fb/ELVuhlsWrqm2dOgKfzgr8uuoAjy67Vn/r2m+s7ptkJXatrbQla5BlGkdOhzFclt1bZ1NrUhUESkxg704394SFG6eJmfrO8g/qAfahGCgu680JxM3uk0uu38SchtLdvZrQ2FTpD5OrxpVBOnOElOfxH0PFbUrkqbLYWTpheZEdvWp829KDznJbUFIOs+EgAAj0AH2qfN3OD8y9III8ZxG1MigbCOTvQvcZjTu74Ls2XHnbVlptFlq5aEhK0kBWNRmdJ79ZgA9zRj4luEAE2ajBRlS5ECYBlO2T22rhKvLlX1XDpBEEFZzgj9z9zVC5fAADzoSBpA1HAz/k/elHBwuJOXVOEsjAObRdRrjj9s9dvC3Oq40CXT9JQkgHAEmSk7DYd61r+IbhxMf05YEqKYdUYKgB+HbO3mNtq4K7h9YIcecVO+pRM7f4H2FT5q4/97v/ANny/wAD7CocDETZb91G4lxHKV3Xfie5Dql/LKQpQXEvEnxKCp2EkEYPQSM0S/iZQTbBlClFsJK+YrBVpUIAk+HxT7V5xbi3D41FRiBJmBQ5GaoYLD37qIyy5feorZe3aru6W+UgagkRMxAAHbt2q6xhU1K3NLWtDW7LC6CRxt26/9k=">
            <a:extLst>
              <a:ext uri="{FF2B5EF4-FFF2-40B4-BE49-F238E27FC236}">
                <a16:creationId xmlns:a16="http://schemas.microsoft.com/office/drawing/2014/main" id="{EF381FF0-3988-407F-A60D-0092EDA8F218}"/>
              </a:ext>
            </a:extLst>
          </p:cNvPr>
          <p:cNvSpPr>
            <a:spLocks noChangeAspect="1" noChangeArrowheads="1"/>
          </p:cNvSpPr>
          <p:nvPr/>
        </p:nvSpPr>
        <p:spPr bwMode="auto">
          <a:xfrm>
            <a:off x="1679575" y="130175"/>
            <a:ext cx="3048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eaLnBrk="1" hangingPunct="1">
              <a:defRPr/>
            </a:pPr>
            <a:endParaRPr lang="ru-RU" altLang="ru-RU" sz="1939"/>
          </a:p>
        </p:txBody>
      </p:sp>
      <p:pic>
        <p:nvPicPr>
          <p:cNvPr id="83975" name="Picture 10" descr="Стратегия голубого океана - Чан Ким [doc, pdf, fb2]">
            <a:extLst>
              <a:ext uri="{FF2B5EF4-FFF2-40B4-BE49-F238E27FC236}">
                <a16:creationId xmlns:a16="http://schemas.microsoft.com/office/drawing/2014/main" id="{8568301F-8929-425A-94F1-B694C3E49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3" y="1833564"/>
            <a:ext cx="2857500"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6" name="Номер слайда 1">
            <a:extLst>
              <a:ext uri="{FF2B5EF4-FFF2-40B4-BE49-F238E27FC236}">
                <a16:creationId xmlns:a16="http://schemas.microsoft.com/office/drawing/2014/main" id="{B3016E2E-BDE6-41E4-A8D2-DA45FD055E09}"/>
              </a:ext>
            </a:extLst>
          </p:cNvPr>
          <p:cNvSpPr>
            <a:spLocks noGrp="1"/>
          </p:cNvSpPr>
          <p:nvPr>
            <p:ph type="sldNum" sz="quarter" idx="4294967295"/>
          </p:nvPr>
        </p:nvSpPr>
        <p:spPr>
          <a:xfrm>
            <a:off x="11202946" y="6182542"/>
            <a:ext cx="78316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pPr>
            <a:fld id="{4A4DDFB9-76CC-41BC-AB3B-6B9C78ECB936}" type="slidenum">
              <a:rPr lang="en-US" altLang="ru-RU" smtClean="0">
                <a:solidFill>
                  <a:schemeClr val="accent1">
                    <a:lumMod val="75000"/>
                  </a:schemeClr>
                </a:solidFill>
                <a:latin typeface="Arial" panose="020B0604020202020204" pitchFamily="34" charset="0"/>
              </a:rPr>
              <a:pPr>
                <a:spcBef>
                  <a:spcPct val="0"/>
                </a:spcBef>
                <a:buFont typeface="Wingdings" panose="05000000000000000000" pitchFamily="2" charset="2"/>
                <a:buNone/>
              </a:pPr>
              <a:t>41</a:t>
            </a:fld>
            <a:endParaRPr lang="en-US" altLang="ru-RU" dirty="0">
              <a:solidFill>
                <a:schemeClr val="accent1">
                  <a:lumMod val="75000"/>
                </a:schemeClr>
              </a:solidFill>
              <a:latin typeface="Arial" panose="020B0604020202020204" pitchFamily="34" charset="0"/>
            </a:endParaRPr>
          </a:p>
        </p:txBody>
      </p:sp>
    </p:spTree>
    <p:extLst>
      <p:ext uri="{BB962C8B-B14F-4D97-AF65-F5344CB8AC3E}">
        <p14:creationId xmlns:p14="http://schemas.microsoft.com/office/powerpoint/2010/main" val="203247523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FF6B4CC-6052-1644-9BE8-21189F4EBEB2}"/>
              </a:ext>
            </a:extLst>
          </p:cNvPr>
          <p:cNvSpPr>
            <a:spLocks noGrp="1"/>
          </p:cNvSpPr>
          <p:nvPr>
            <p:ph type="title"/>
          </p:nvPr>
        </p:nvSpPr>
        <p:spPr>
          <a:xfrm>
            <a:off x="973138" y="381000"/>
            <a:ext cx="6589712" cy="766763"/>
          </a:xfrm>
        </p:spPr>
        <p:txBody>
          <a:bodyPr/>
          <a:lstStyle/>
          <a:p>
            <a:pPr eaLnBrk="1" hangingPunct="1">
              <a:defRPr/>
            </a:pPr>
            <a:r>
              <a:rPr lang="ru-RU" altLang="ru-RU" sz="2800" dirty="0">
                <a:solidFill>
                  <a:schemeClr val="accent3">
                    <a:lumMod val="75000"/>
                  </a:schemeClr>
                </a:solidFill>
              </a:rPr>
              <a:t>СТРАТЕГИЧЕСКАЯ КАНВА</a:t>
            </a:r>
            <a:endParaRPr lang="et-EE" altLang="ru-RU" sz="2800" dirty="0">
              <a:solidFill>
                <a:schemeClr val="accent3">
                  <a:lumMod val="75000"/>
                </a:schemeClr>
              </a:solidFill>
            </a:endParaRPr>
          </a:p>
        </p:txBody>
      </p:sp>
      <p:pic>
        <p:nvPicPr>
          <p:cNvPr id="38914" name="Picture 3" descr="Key elements of product, service, and delivery">
            <a:extLst>
              <a:ext uri="{FF2B5EF4-FFF2-40B4-BE49-F238E27FC236}">
                <a16:creationId xmlns:a16="http://schemas.microsoft.com/office/drawing/2014/main" id="{81A66AC1-4FE3-774C-BCFD-F70D96CEF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1092200"/>
            <a:ext cx="10059988"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a:extLst>
              <a:ext uri="{FF2B5EF4-FFF2-40B4-BE49-F238E27FC236}">
                <a16:creationId xmlns:a16="http://schemas.microsoft.com/office/drawing/2014/main" id="{7FCE4B8D-D66E-A94B-A7BE-6CC404609305}"/>
              </a:ext>
            </a:extLst>
          </p:cNvPr>
          <p:cNvSpPr>
            <a:spLocks noGrp="1"/>
          </p:cNvSpPr>
          <p:nvPr>
            <p:ph type="sldNum" sz="quarter" idx="10"/>
          </p:nvPr>
        </p:nvSpPr>
        <p:spPr/>
        <p:txBody>
          <a:bodyPr/>
          <a:lstStyle/>
          <a:p>
            <a:pPr>
              <a:defRPr/>
            </a:pPr>
            <a:fld id="{33AB25A5-3DB7-6644-8566-F14208031A50}" type="slidenum">
              <a:rPr lang="ru-RU" smtClean="0"/>
              <a:pPr>
                <a:defRPr/>
              </a:pPr>
              <a:t>42</a:t>
            </a:fld>
            <a:endParaRPr lang="ru-RU" dirty="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33954CF-C051-6C46-B6BA-A5EBB112979B}"/>
              </a:ext>
            </a:extLst>
          </p:cNvPr>
          <p:cNvSpPr>
            <a:spLocks noGrp="1" noChangeArrowheads="1"/>
          </p:cNvSpPr>
          <p:nvPr>
            <p:ph type="title"/>
          </p:nvPr>
        </p:nvSpPr>
        <p:spPr>
          <a:xfrm>
            <a:off x="803275" y="371475"/>
            <a:ext cx="8367713" cy="674688"/>
          </a:xfrm>
          <a:solidFill>
            <a:schemeClr val="bg1"/>
          </a:solidFill>
        </p:spPr>
        <p:txBody>
          <a:bodyPr lIns="63305" tIns="31652" rIns="63305" bIns="31652" rtlCol="0">
            <a:noAutofit/>
          </a:bodyPr>
          <a:lstStyle/>
          <a:p>
            <a:pPr defTabSz="717947">
              <a:defRPr/>
            </a:pPr>
            <a:r>
              <a:rPr lang="ru-RU" altLang="ru-RU" sz="3200" kern="0" dirty="0">
                <a:solidFill>
                  <a:schemeClr val="accent5">
                    <a:lumMod val="75000"/>
                  </a:schemeClr>
                </a:solidFill>
              </a:rPr>
              <a:t>Конкурентная канва нашего предложения</a:t>
            </a:r>
            <a:endParaRPr lang="et-EE" altLang="ru-RU" sz="3200" kern="0" dirty="0">
              <a:solidFill>
                <a:schemeClr val="accent5">
                  <a:lumMod val="75000"/>
                </a:schemeClr>
              </a:solidFill>
            </a:endParaRPr>
          </a:p>
        </p:txBody>
      </p:sp>
      <p:sp>
        <p:nvSpPr>
          <p:cNvPr id="11267" name="Номер слайда 1">
            <a:extLst>
              <a:ext uri="{FF2B5EF4-FFF2-40B4-BE49-F238E27FC236}">
                <a16:creationId xmlns:a16="http://schemas.microsoft.com/office/drawing/2014/main" id="{263401D0-B8BC-5449-96B1-51BDAFB66F31}"/>
              </a:ext>
            </a:extLst>
          </p:cNvPr>
          <p:cNvSpPr>
            <a:spLocks noGrp="1"/>
          </p:cNvSpPr>
          <p:nvPr>
            <p:ph type="sldNum" sz="quarter" idx="10"/>
          </p:nvPr>
        </p:nvSpPr>
        <p:spPr bwMode="gray">
          <a:xfrm>
            <a:off x="11139488" y="6273800"/>
            <a:ext cx="585787" cy="365125"/>
          </a:xfrm>
        </p:spPr>
        <p:txBody>
          <a:bodyPr rtlCol="0"/>
          <a:lstStyle>
            <a:defPPr>
              <a:defRPr lang="de-DE"/>
            </a:defPPr>
            <a:lvl1pPr algn="r" rtl="0" eaLnBrk="1" fontAlgn="base" hangingPunct="1">
              <a:spcBef>
                <a:spcPct val="0"/>
              </a:spcBef>
              <a:spcAft>
                <a:spcPct val="30000"/>
              </a:spcAft>
              <a:buClr>
                <a:schemeClr val="accent1"/>
              </a:buClr>
              <a:buFont typeface="Wingdings" panose="05000000000000000000" pitchFamily="2" charset="2"/>
              <a:buNone/>
              <a:defRPr sz="20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pPr>
              <a:spcAft>
                <a:spcPct val="0"/>
              </a:spcAft>
              <a:defRPr/>
            </a:pPr>
            <a:fld id="{37EE0DB2-F345-B849-BD0C-D1FDDEE39154}" type="slidenum">
              <a:rPr lang="en-US" sz="1600" smtClean="0">
                <a:solidFill>
                  <a:schemeClr val="accent5">
                    <a:lumMod val="75000"/>
                  </a:schemeClr>
                </a:solidFill>
              </a:rPr>
              <a:pPr>
                <a:spcAft>
                  <a:spcPct val="0"/>
                </a:spcAft>
                <a:defRPr/>
              </a:pPr>
              <a:t>43</a:t>
            </a:fld>
            <a:endParaRPr lang="en-US" altLang="ru-RU" sz="1100" dirty="0">
              <a:solidFill>
                <a:schemeClr val="accent5">
                  <a:lumMod val="75000"/>
                </a:schemeClr>
              </a:solidFill>
            </a:endParaRPr>
          </a:p>
        </p:txBody>
      </p:sp>
      <p:pic>
        <p:nvPicPr>
          <p:cNvPr id="40963" name="Рисунок 3">
            <a:extLst>
              <a:ext uri="{FF2B5EF4-FFF2-40B4-BE49-F238E27FC236}">
                <a16:creationId xmlns:a16="http://schemas.microsoft.com/office/drawing/2014/main" id="{1721FAFF-EAA0-CE4C-A583-2CEA2875E8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313" y="1603375"/>
            <a:ext cx="9523412"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56643580-9E43-C54D-9B20-4F19F2324812}"/>
              </a:ext>
            </a:extLst>
          </p:cNvPr>
          <p:cNvSpPr>
            <a:spLocks noGrp="1"/>
          </p:cNvSpPr>
          <p:nvPr>
            <p:ph type="title"/>
          </p:nvPr>
        </p:nvSpPr>
        <p:spPr>
          <a:xfrm>
            <a:off x="735013" y="358775"/>
            <a:ext cx="7772400" cy="666750"/>
          </a:xfrm>
        </p:spPr>
        <p:txBody>
          <a:bodyPr lIns="84406" tIns="42203" rIns="84406" bIns="42203"/>
          <a:lstStyle/>
          <a:p>
            <a:pPr eaLnBrk="1" hangingPunct="1">
              <a:defRPr/>
            </a:pPr>
            <a:r>
              <a:rPr lang="ru-RU" altLang="ru-RU" sz="2800">
                <a:solidFill>
                  <a:schemeClr val="accent3">
                    <a:lumMod val="75000"/>
                  </a:schemeClr>
                </a:solidFill>
              </a:rPr>
              <a:t>Модель четырех действий</a:t>
            </a:r>
            <a:endParaRPr lang="et-EE" altLang="ru-RU" sz="2800">
              <a:solidFill>
                <a:schemeClr val="accent3">
                  <a:lumMod val="75000"/>
                </a:schemeClr>
              </a:solidFill>
            </a:endParaRPr>
          </a:p>
        </p:txBody>
      </p:sp>
      <p:sp>
        <p:nvSpPr>
          <p:cNvPr id="2203652" name="AutoShape 4">
            <a:extLst>
              <a:ext uri="{FF2B5EF4-FFF2-40B4-BE49-F238E27FC236}">
                <a16:creationId xmlns:a16="http://schemas.microsoft.com/office/drawing/2014/main" id="{E68D1DD7-0673-4240-9EC7-6158661075CA}"/>
              </a:ext>
            </a:extLst>
          </p:cNvPr>
          <p:cNvSpPr>
            <a:spLocks noChangeArrowheads="1"/>
          </p:cNvSpPr>
          <p:nvPr/>
        </p:nvSpPr>
        <p:spPr bwMode="auto">
          <a:xfrm>
            <a:off x="6283325" y="3233738"/>
            <a:ext cx="1530350" cy="13033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lgn="ctr">
            <a:solidFill>
              <a:srgbClr val="000066"/>
            </a:solidFill>
            <a:round/>
            <a:headEnd/>
            <a:tailEnd/>
          </a:ln>
          <a:effectLst>
            <a:outerShdw dist="35921" dir="2700000" algn="ctr" rotWithShape="0">
              <a:schemeClr val="bg2"/>
            </a:outerShdw>
          </a:effectLst>
        </p:spPr>
        <p:txBody>
          <a:bodyPr wrap="none" anchor="ctr"/>
          <a:lstStyle>
            <a:lvl1pPr marL="285750" indent="-285750">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 typeface="Times" pitchFamily="2" charset="0"/>
              <a:buNone/>
              <a:defRPr/>
            </a:pPr>
            <a:r>
              <a:rPr lang="ru-RU" altLang="ru-RU" b="1">
                <a:solidFill>
                  <a:schemeClr val="accent3">
                    <a:lumMod val="75000"/>
                  </a:schemeClr>
                </a:solidFill>
                <a:latin typeface="Arial" panose="020B0604020202020204" pitchFamily="34" charset="0"/>
                <a:ea typeface="Osaka"/>
                <a:cs typeface="Osaka"/>
              </a:rPr>
              <a:t>НОВЫЙ </a:t>
            </a:r>
          </a:p>
          <a:p>
            <a:pPr algn="ctr" eaLnBrk="1" hangingPunct="1">
              <a:spcBef>
                <a:spcPct val="0"/>
              </a:spcBef>
              <a:buClrTx/>
              <a:buFont typeface="Times" pitchFamily="2" charset="0"/>
              <a:buNone/>
              <a:defRPr/>
            </a:pPr>
            <a:r>
              <a:rPr lang="ru-RU" altLang="ru-RU" b="1">
                <a:solidFill>
                  <a:schemeClr val="accent3">
                    <a:lumMod val="75000"/>
                  </a:schemeClr>
                </a:solidFill>
                <a:latin typeface="Arial" panose="020B0604020202020204" pitchFamily="34" charset="0"/>
                <a:ea typeface="Osaka"/>
                <a:cs typeface="Osaka"/>
              </a:rPr>
              <a:t>ПОДХОД</a:t>
            </a:r>
            <a:endParaRPr lang="et-EE" altLang="ru-RU" b="1">
              <a:solidFill>
                <a:schemeClr val="accent3">
                  <a:lumMod val="75000"/>
                </a:schemeClr>
              </a:solidFill>
              <a:latin typeface="Arial" panose="020B0604020202020204" pitchFamily="34" charset="0"/>
              <a:ea typeface="Osaka"/>
              <a:cs typeface="Osaka"/>
            </a:endParaRPr>
          </a:p>
        </p:txBody>
      </p:sp>
      <p:sp>
        <p:nvSpPr>
          <p:cNvPr id="2203654" name="AutoShape 6">
            <a:extLst>
              <a:ext uri="{FF2B5EF4-FFF2-40B4-BE49-F238E27FC236}">
                <a16:creationId xmlns:a16="http://schemas.microsoft.com/office/drawing/2014/main" id="{5E67EF52-AE9D-9246-9134-ED58E42943A9}"/>
              </a:ext>
            </a:extLst>
          </p:cNvPr>
          <p:cNvSpPr>
            <a:spLocks noChangeArrowheads="1"/>
          </p:cNvSpPr>
          <p:nvPr/>
        </p:nvSpPr>
        <p:spPr bwMode="auto">
          <a:xfrm>
            <a:off x="2792413" y="2736850"/>
            <a:ext cx="3381375" cy="2339975"/>
          </a:xfrm>
          <a:prstGeom prst="rightArrowCallout">
            <a:avLst>
              <a:gd name="adj1" fmla="val 25000"/>
              <a:gd name="adj2" fmla="val 25000"/>
              <a:gd name="adj3" fmla="val 22217"/>
              <a:gd name="adj4" fmla="val 66667"/>
            </a:avLst>
          </a:prstGeom>
          <a:solidFill>
            <a:schemeClr val="bg1"/>
          </a:solidFill>
          <a:ln w="9525" algn="ctr">
            <a:solidFill>
              <a:srgbClr val="000066"/>
            </a:solidFill>
            <a:miter lim="800000"/>
            <a:headEnd/>
            <a:tailEnd/>
          </a:ln>
          <a:effectLst>
            <a:outerShdw dist="35921" dir="2700000" algn="ctr" rotWithShape="0">
              <a:schemeClr val="bg2"/>
            </a:outerShdw>
          </a:effectLst>
        </p:spPr>
        <p:txBody>
          <a:bodyPr wrap="none" anchor="ctr"/>
          <a:lstStyle>
            <a:lvl1pPr marL="285750" indent="-285750">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algn="ctr" eaLnBrk="1" hangingPunct="1">
              <a:buFont typeface="Times" panose="02020603050405020304" pitchFamily="18" charset="0"/>
              <a:buNone/>
              <a:defRPr/>
            </a:pPr>
            <a:r>
              <a:rPr lang="ru-RU" altLang="ru-RU" sz="1662" b="1" u="sng">
                <a:solidFill>
                  <a:schemeClr val="accent3">
                    <a:lumMod val="75000"/>
                  </a:schemeClr>
                </a:solidFill>
              </a:rPr>
              <a:t>УПРАЗДНЕНИЕ</a:t>
            </a:r>
          </a:p>
          <a:p>
            <a:pPr algn="ctr" eaLnBrk="1" hangingPunct="1">
              <a:buFont typeface="Times" panose="02020603050405020304" pitchFamily="18" charset="0"/>
              <a:buNone/>
              <a:defRPr/>
            </a:pPr>
            <a:r>
              <a:rPr lang="ru-RU" altLang="ru-RU" sz="1477">
                <a:solidFill>
                  <a:schemeClr val="accent3">
                    <a:lumMod val="75000"/>
                  </a:schemeClr>
                </a:solidFill>
              </a:rPr>
              <a:t>Какие факторы, </a:t>
            </a:r>
          </a:p>
          <a:p>
            <a:pPr algn="ctr" eaLnBrk="1" hangingPunct="1">
              <a:buFont typeface="Times" panose="02020603050405020304" pitchFamily="18" charset="0"/>
              <a:buNone/>
              <a:defRPr/>
            </a:pPr>
            <a:r>
              <a:rPr lang="ru-RU" altLang="ru-RU" sz="1477">
                <a:solidFill>
                  <a:schemeClr val="accent3">
                    <a:lumMod val="75000"/>
                  </a:schemeClr>
                </a:solidFill>
              </a:rPr>
              <a:t>которые в отрасли </a:t>
            </a:r>
          </a:p>
          <a:p>
            <a:pPr algn="ctr" eaLnBrk="1" hangingPunct="1">
              <a:buFont typeface="Times" panose="02020603050405020304" pitchFamily="18" charset="0"/>
              <a:buNone/>
              <a:defRPr/>
            </a:pPr>
            <a:r>
              <a:rPr lang="ru-RU" altLang="ru-RU" sz="1477">
                <a:solidFill>
                  <a:schemeClr val="accent3">
                    <a:lumMod val="75000"/>
                  </a:schemeClr>
                </a:solidFill>
              </a:rPr>
              <a:t>принимаются </a:t>
            </a:r>
          </a:p>
          <a:p>
            <a:pPr algn="ctr" eaLnBrk="1" hangingPunct="1">
              <a:buFont typeface="Times" panose="02020603050405020304" pitchFamily="18" charset="0"/>
              <a:buNone/>
              <a:defRPr/>
            </a:pPr>
            <a:r>
              <a:rPr lang="ru-RU" altLang="ru-RU" sz="1477">
                <a:solidFill>
                  <a:schemeClr val="accent3">
                    <a:lumMod val="75000"/>
                  </a:schemeClr>
                </a:solidFill>
              </a:rPr>
              <a:t>как само собой </a:t>
            </a:r>
          </a:p>
          <a:p>
            <a:pPr algn="ctr" eaLnBrk="1" hangingPunct="1">
              <a:buFont typeface="Times" panose="02020603050405020304" pitchFamily="18" charset="0"/>
              <a:buNone/>
              <a:defRPr/>
            </a:pPr>
            <a:r>
              <a:rPr lang="ru-RU" altLang="ru-RU" sz="1477">
                <a:solidFill>
                  <a:schemeClr val="accent3">
                    <a:lumMod val="75000"/>
                  </a:schemeClr>
                </a:solidFill>
              </a:rPr>
              <a:t>разумеющееся,</a:t>
            </a:r>
          </a:p>
          <a:p>
            <a:pPr algn="ctr" eaLnBrk="1" hangingPunct="1">
              <a:buFont typeface="Times" panose="02020603050405020304" pitchFamily="18" charset="0"/>
              <a:buNone/>
              <a:defRPr/>
            </a:pPr>
            <a:r>
              <a:rPr lang="ru-RU" altLang="ru-RU" sz="1477">
                <a:solidFill>
                  <a:schemeClr val="accent3">
                    <a:lumMod val="75000"/>
                  </a:schemeClr>
                </a:solidFill>
              </a:rPr>
              <a:t> стоит </a:t>
            </a:r>
            <a:r>
              <a:rPr lang="ru-RU" altLang="ru-RU" sz="1477" i="1">
                <a:solidFill>
                  <a:schemeClr val="accent3">
                    <a:lumMod val="75000"/>
                  </a:schemeClr>
                </a:solidFill>
              </a:rPr>
              <a:t>упразднить</a:t>
            </a:r>
            <a:r>
              <a:rPr lang="ru-RU" altLang="ru-RU" sz="1477">
                <a:solidFill>
                  <a:schemeClr val="accent3">
                    <a:lumMod val="75000"/>
                  </a:schemeClr>
                </a:solidFill>
              </a:rPr>
              <a:t>?</a:t>
            </a:r>
            <a:r>
              <a:rPr lang="ru-RU" altLang="ru-RU" sz="1662">
                <a:solidFill>
                  <a:schemeClr val="accent3">
                    <a:lumMod val="75000"/>
                  </a:schemeClr>
                </a:solidFill>
              </a:rPr>
              <a:t> </a:t>
            </a:r>
            <a:endParaRPr lang="et-EE" altLang="ru-RU" sz="1662">
              <a:solidFill>
                <a:schemeClr val="accent3">
                  <a:lumMod val="75000"/>
                </a:schemeClr>
              </a:solidFill>
            </a:endParaRPr>
          </a:p>
        </p:txBody>
      </p:sp>
      <p:sp>
        <p:nvSpPr>
          <p:cNvPr id="2203655" name="AutoShape 7">
            <a:extLst>
              <a:ext uri="{FF2B5EF4-FFF2-40B4-BE49-F238E27FC236}">
                <a16:creationId xmlns:a16="http://schemas.microsoft.com/office/drawing/2014/main" id="{19534C1C-9F51-DB46-9D8B-684724428354}"/>
              </a:ext>
            </a:extLst>
          </p:cNvPr>
          <p:cNvSpPr>
            <a:spLocks noChangeArrowheads="1"/>
          </p:cNvSpPr>
          <p:nvPr/>
        </p:nvSpPr>
        <p:spPr bwMode="auto">
          <a:xfrm>
            <a:off x="7939088" y="2736850"/>
            <a:ext cx="3343275" cy="2339975"/>
          </a:xfrm>
          <a:prstGeom prst="leftArrowCallout">
            <a:avLst>
              <a:gd name="adj1" fmla="val 25000"/>
              <a:gd name="adj2" fmla="val 25000"/>
              <a:gd name="adj3" fmla="val 21967"/>
              <a:gd name="adj4" fmla="val 66667"/>
            </a:avLst>
          </a:prstGeom>
          <a:solidFill>
            <a:schemeClr val="bg1"/>
          </a:solidFill>
          <a:ln w="9525" algn="ctr">
            <a:solidFill>
              <a:srgbClr val="000066"/>
            </a:solidFill>
            <a:miter lim="800000"/>
            <a:headEnd/>
            <a:tailEnd/>
          </a:ln>
          <a:effectLst>
            <a:outerShdw dist="35921" dir="2700000" algn="ctr" rotWithShape="0">
              <a:schemeClr val="bg2"/>
            </a:outerShdw>
          </a:effectLst>
        </p:spPr>
        <p:txBody>
          <a:bodyPr wrap="none" anchor="ctr"/>
          <a:lstStyle>
            <a:lvl1pPr marL="285750" indent="-285750">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algn="ctr" eaLnBrk="1" hangingPunct="1">
              <a:buFont typeface="Times" panose="02020603050405020304" pitchFamily="18" charset="0"/>
              <a:buNone/>
              <a:defRPr/>
            </a:pPr>
            <a:r>
              <a:rPr lang="ru-RU" altLang="ru-RU" sz="1846" b="1" u="sng">
                <a:solidFill>
                  <a:schemeClr val="accent3">
                    <a:lumMod val="75000"/>
                  </a:schemeClr>
                </a:solidFill>
              </a:rPr>
              <a:t>СОЗДАНИЕ</a:t>
            </a:r>
          </a:p>
          <a:p>
            <a:pPr algn="ctr" eaLnBrk="1" hangingPunct="1">
              <a:buFont typeface="Times" panose="02020603050405020304" pitchFamily="18" charset="0"/>
              <a:buNone/>
              <a:defRPr/>
            </a:pPr>
            <a:r>
              <a:rPr lang="ru-RU" altLang="ru-RU" sz="1477">
                <a:solidFill>
                  <a:schemeClr val="accent3">
                    <a:lumMod val="75000"/>
                  </a:schemeClr>
                </a:solidFill>
              </a:rPr>
              <a:t>Какие факторы </a:t>
            </a:r>
          </a:p>
          <a:p>
            <a:pPr algn="ctr" eaLnBrk="1" hangingPunct="1">
              <a:buFont typeface="Times" panose="02020603050405020304" pitchFamily="18" charset="0"/>
              <a:buNone/>
              <a:defRPr/>
            </a:pPr>
            <a:r>
              <a:rPr lang="ru-RU" altLang="ru-RU" sz="1477">
                <a:solidFill>
                  <a:schemeClr val="accent3">
                    <a:lumMod val="75000"/>
                  </a:schemeClr>
                </a:solidFill>
              </a:rPr>
              <a:t>из никогда ранее  </a:t>
            </a:r>
          </a:p>
          <a:p>
            <a:pPr algn="ctr" eaLnBrk="1" hangingPunct="1">
              <a:buFont typeface="Times" panose="02020603050405020304" pitchFamily="18" charset="0"/>
              <a:buNone/>
              <a:defRPr/>
            </a:pPr>
            <a:r>
              <a:rPr lang="ru-RU" altLang="ru-RU" sz="1477">
                <a:solidFill>
                  <a:schemeClr val="accent3">
                    <a:lumMod val="75000"/>
                  </a:schemeClr>
                </a:solidFill>
              </a:rPr>
              <a:t>не предлагавшихся</a:t>
            </a:r>
          </a:p>
          <a:p>
            <a:pPr algn="ctr" eaLnBrk="1" hangingPunct="1">
              <a:buFont typeface="Times" panose="02020603050405020304" pitchFamily="18" charset="0"/>
              <a:buNone/>
              <a:defRPr/>
            </a:pPr>
            <a:r>
              <a:rPr lang="ru-RU" altLang="ru-RU" sz="1477">
                <a:solidFill>
                  <a:schemeClr val="accent3">
                    <a:lumMod val="75000"/>
                  </a:schemeClr>
                </a:solidFill>
              </a:rPr>
              <a:t>отраслью </a:t>
            </a:r>
          </a:p>
          <a:p>
            <a:pPr algn="ctr" eaLnBrk="1" hangingPunct="1">
              <a:buFont typeface="Times" panose="02020603050405020304" pitchFamily="18" charset="0"/>
              <a:buNone/>
              <a:defRPr/>
            </a:pPr>
            <a:r>
              <a:rPr lang="ru-RU" altLang="ru-RU" sz="1477">
                <a:solidFill>
                  <a:schemeClr val="accent3">
                    <a:lumMod val="75000"/>
                  </a:schemeClr>
                </a:solidFill>
              </a:rPr>
              <a:t>следует создать?</a:t>
            </a:r>
            <a:endParaRPr lang="et-EE" altLang="ru-RU" sz="1477">
              <a:solidFill>
                <a:schemeClr val="accent3">
                  <a:lumMod val="75000"/>
                </a:schemeClr>
              </a:solidFill>
            </a:endParaRPr>
          </a:p>
        </p:txBody>
      </p:sp>
      <p:sp>
        <p:nvSpPr>
          <p:cNvPr id="2203656" name="AutoShape 8">
            <a:extLst>
              <a:ext uri="{FF2B5EF4-FFF2-40B4-BE49-F238E27FC236}">
                <a16:creationId xmlns:a16="http://schemas.microsoft.com/office/drawing/2014/main" id="{169E7C03-0AFC-2948-938F-836886E7EC01}"/>
              </a:ext>
            </a:extLst>
          </p:cNvPr>
          <p:cNvSpPr>
            <a:spLocks noChangeArrowheads="1"/>
          </p:cNvSpPr>
          <p:nvPr/>
        </p:nvSpPr>
        <p:spPr bwMode="auto">
          <a:xfrm>
            <a:off x="5105400" y="4587875"/>
            <a:ext cx="3871913" cy="1978025"/>
          </a:xfrm>
          <a:prstGeom prst="upArrowCallout">
            <a:avLst>
              <a:gd name="adj1" fmla="val 45175"/>
              <a:gd name="adj2" fmla="val 45166"/>
              <a:gd name="adj3" fmla="val 16667"/>
              <a:gd name="adj4" fmla="val 66667"/>
            </a:avLst>
          </a:prstGeom>
          <a:solidFill>
            <a:schemeClr val="bg1"/>
          </a:solidFill>
          <a:ln w="9525" algn="ctr">
            <a:solidFill>
              <a:srgbClr val="000066"/>
            </a:solidFill>
            <a:miter lim="800000"/>
            <a:headEnd/>
            <a:tailEnd/>
          </a:ln>
          <a:effectLst>
            <a:outerShdw dist="35921" dir="2700000" algn="ctr" rotWithShape="0">
              <a:schemeClr val="bg2"/>
            </a:outerShdw>
          </a:effectLst>
        </p:spPr>
        <p:txBody>
          <a:bodyPr wrap="none" anchor="ctr"/>
          <a:lstStyle>
            <a:lvl1pPr marL="285750" indent="-285750">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algn="ctr" eaLnBrk="1" hangingPunct="1">
              <a:buFont typeface="Times" panose="02020603050405020304" pitchFamily="18" charset="0"/>
              <a:buNone/>
              <a:defRPr/>
            </a:pPr>
            <a:r>
              <a:rPr lang="ru-RU" altLang="ru-RU" sz="1662" b="1" u="sng">
                <a:solidFill>
                  <a:schemeClr val="accent3">
                    <a:lumMod val="75000"/>
                  </a:schemeClr>
                </a:solidFill>
              </a:rPr>
              <a:t>ПОВЫШЕНИЕ</a:t>
            </a:r>
          </a:p>
          <a:p>
            <a:pPr algn="ctr" eaLnBrk="1" hangingPunct="1">
              <a:lnSpc>
                <a:spcPct val="70000"/>
              </a:lnSpc>
              <a:buFont typeface="Times" panose="02020603050405020304" pitchFamily="18" charset="0"/>
              <a:buNone/>
              <a:defRPr/>
            </a:pPr>
            <a:r>
              <a:rPr lang="ru-RU" altLang="ru-RU" sz="1477">
                <a:solidFill>
                  <a:schemeClr val="accent3">
                    <a:lumMod val="75000"/>
                  </a:schemeClr>
                </a:solidFill>
              </a:rPr>
              <a:t>Какие факторы следует значительно </a:t>
            </a:r>
          </a:p>
          <a:p>
            <a:pPr algn="ctr" eaLnBrk="1" hangingPunct="1">
              <a:lnSpc>
                <a:spcPct val="70000"/>
              </a:lnSpc>
              <a:buFont typeface="Times" panose="02020603050405020304" pitchFamily="18" charset="0"/>
              <a:buNone/>
              <a:defRPr/>
            </a:pPr>
            <a:r>
              <a:rPr lang="ru-RU" altLang="ru-RU" sz="1477">
                <a:solidFill>
                  <a:schemeClr val="accent3">
                    <a:lumMod val="75000"/>
                  </a:schemeClr>
                </a:solidFill>
              </a:rPr>
              <a:t>повысить по сравнению </a:t>
            </a:r>
          </a:p>
          <a:p>
            <a:pPr algn="ctr" eaLnBrk="1" hangingPunct="1">
              <a:lnSpc>
                <a:spcPct val="70000"/>
              </a:lnSpc>
              <a:buFont typeface="Times" panose="02020603050405020304" pitchFamily="18" charset="0"/>
              <a:buNone/>
              <a:defRPr/>
            </a:pPr>
            <a:r>
              <a:rPr lang="ru-RU" altLang="ru-RU" sz="1477">
                <a:solidFill>
                  <a:schemeClr val="accent3">
                    <a:lumMod val="75000"/>
                  </a:schemeClr>
                </a:solidFill>
              </a:rPr>
              <a:t>с существующими </a:t>
            </a:r>
          </a:p>
          <a:p>
            <a:pPr algn="ctr" eaLnBrk="1" hangingPunct="1">
              <a:lnSpc>
                <a:spcPct val="70000"/>
              </a:lnSpc>
              <a:buFont typeface="Times" panose="02020603050405020304" pitchFamily="18" charset="0"/>
              <a:buNone/>
              <a:defRPr/>
            </a:pPr>
            <a:r>
              <a:rPr lang="ru-RU" altLang="ru-RU" sz="1477">
                <a:solidFill>
                  <a:schemeClr val="accent3">
                    <a:lumMod val="75000"/>
                  </a:schemeClr>
                </a:solidFill>
              </a:rPr>
              <a:t>в отрасли стандартами?</a:t>
            </a:r>
            <a:endParaRPr lang="et-EE" altLang="ru-RU" sz="1477">
              <a:solidFill>
                <a:schemeClr val="accent3">
                  <a:lumMod val="75000"/>
                </a:schemeClr>
              </a:solidFill>
            </a:endParaRPr>
          </a:p>
        </p:txBody>
      </p:sp>
      <p:sp>
        <p:nvSpPr>
          <p:cNvPr id="2203657" name="AutoShape 9">
            <a:extLst>
              <a:ext uri="{FF2B5EF4-FFF2-40B4-BE49-F238E27FC236}">
                <a16:creationId xmlns:a16="http://schemas.microsoft.com/office/drawing/2014/main" id="{6764D527-0942-8C47-B14F-7FF7E7BFCB14}"/>
              </a:ext>
            </a:extLst>
          </p:cNvPr>
          <p:cNvSpPr>
            <a:spLocks noChangeArrowheads="1"/>
          </p:cNvSpPr>
          <p:nvPr/>
        </p:nvSpPr>
        <p:spPr bwMode="auto">
          <a:xfrm>
            <a:off x="5105400" y="1184275"/>
            <a:ext cx="3871913" cy="2014538"/>
          </a:xfrm>
          <a:prstGeom prst="downArrowCallout">
            <a:avLst>
              <a:gd name="adj1" fmla="val 44386"/>
              <a:gd name="adj2" fmla="val 44377"/>
              <a:gd name="adj3" fmla="val 16667"/>
              <a:gd name="adj4" fmla="val 66667"/>
            </a:avLst>
          </a:prstGeom>
          <a:solidFill>
            <a:schemeClr val="bg1"/>
          </a:solidFill>
          <a:ln w="9525" algn="ctr">
            <a:solidFill>
              <a:srgbClr val="000066"/>
            </a:solidFill>
            <a:miter lim="800000"/>
            <a:headEnd/>
            <a:tailEnd/>
          </a:ln>
          <a:effectLst>
            <a:outerShdw dist="35921" dir="2700000" algn="ctr" rotWithShape="0">
              <a:schemeClr val="bg2"/>
            </a:outerShdw>
          </a:effectLst>
        </p:spPr>
        <p:txBody>
          <a:bodyPr wrap="none" anchor="ctr"/>
          <a:lstStyle>
            <a:lvl1pPr marL="285750" indent="-285750">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algn="ctr" eaLnBrk="1" hangingPunct="1">
              <a:lnSpc>
                <a:spcPct val="70000"/>
              </a:lnSpc>
              <a:buFont typeface="Times" panose="02020603050405020304" pitchFamily="18" charset="0"/>
              <a:buNone/>
              <a:defRPr/>
            </a:pPr>
            <a:r>
              <a:rPr lang="ru-RU" altLang="ru-RU" sz="1662" b="1" u="sng">
                <a:solidFill>
                  <a:schemeClr val="accent3">
                    <a:lumMod val="75000"/>
                  </a:schemeClr>
                </a:solidFill>
              </a:rPr>
              <a:t>СНИЖЕНИЕ</a:t>
            </a:r>
          </a:p>
          <a:p>
            <a:pPr algn="ctr" eaLnBrk="1" hangingPunct="1">
              <a:lnSpc>
                <a:spcPct val="70000"/>
              </a:lnSpc>
              <a:buFont typeface="Times" panose="02020603050405020304" pitchFamily="18" charset="0"/>
              <a:buNone/>
              <a:defRPr/>
            </a:pPr>
            <a:r>
              <a:rPr lang="ru-RU" altLang="ru-RU" sz="1477">
                <a:solidFill>
                  <a:schemeClr val="accent3">
                    <a:lumMod val="75000"/>
                  </a:schemeClr>
                </a:solidFill>
              </a:rPr>
              <a:t>Какие факторы следует значительно </a:t>
            </a:r>
          </a:p>
          <a:p>
            <a:pPr algn="ctr" eaLnBrk="1" hangingPunct="1">
              <a:lnSpc>
                <a:spcPct val="70000"/>
              </a:lnSpc>
              <a:buFont typeface="Times" panose="02020603050405020304" pitchFamily="18" charset="0"/>
              <a:buNone/>
              <a:defRPr/>
            </a:pPr>
            <a:r>
              <a:rPr lang="ru-RU" altLang="ru-RU" sz="1477">
                <a:solidFill>
                  <a:schemeClr val="accent3">
                    <a:lumMod val="75000"/>
                  </a:schemeClr>
                </a:solidFill>
              </a:rPr>
              <a:t>снизить по сравнению </a:t>
            </a:r>
          </a:p>
          <a:p>
            <a:pPr algn="ctr" eaLnBrk="1" hangingPunct="1">
              <a:lnSpc>
                <a:spcPct val="70000"/>
              </a:lnSpc>
              <a:buFont typeface="Times" panose="02020603050405020304" pitchFamily="18" charset="0"/>
              <a:buNone/>
              <a:defRPr/>
            </a:pPr>
            <a:r>
              <a:rPr lang="ru-RU" altLang="ru-RU" sz="1477">
                <a:solidFill>
                  <a:schemeClr val="accent3">
                    <a:lumMod val="75000"/>
                  </a:schemeClr>
                </a:solidFill>
              </a:rPr>
              <a:t>с существующими в отрасли </a:t>
            </a:r>
          </a:p>
          <a:p>
            <a:pPr algn="ctr" eaLnBrk="1" hangingPunct="1">
              <a:lnSpc>
                <a:spcPct val="70000"/>
              </a:lnSpc>
              <a:buFont typeface="Times" panose="02020603050405020304" pitchFamily="18" charset="0"/>
              <a:buNone/>
              <a:defRPr/>
            </a:pPr>
            <a:r>
              <a:rPr lang="ru-RU" altLang="ru-RU" sz="1477">
                <a:solidFill>
                  <a:schemeClr val="accent3">
                    <a:lumMod val="75000"/>
                  </a:schemeClr>
                </a:solidFill>
              </a:rPr>
              <a:t> стандартами?</a:t>
            </a:r>
            <a:endParaRPr lang="et-EE" altLang="ru-RU" sz="1477">
              <a:solidFill>
                <a:schemeClr val="accent3">
                  <a:lumMod val="75000"/>
                </a:schemeClr>
              </a:solidFill>
            </a:endParaRPr>
          </a:p>
        </p:txBody>
      </p:sp>
      <p:sp>
        <p:nvSpPr>
          <p:cNvPr id="2" name="Номер слайда 1">
            <a:extLst>
              <a:ext uri="{FF2B5EF4-FFF2-40B4-BE49-F238E27FC236}">
                <a16:creationId xmlns:a16="http://schemas.microsoft.com/office/drawing/2014/main" id="{38D90B7B-FEA6-C24F-BD00-495D3B95E272}"/>
              </a:ext>
            </a:extLst>
          </p:cNvPr>
          <p:cNvSpPr>
            <a:spLocks noGrp="1"/>
          </p:cNvSpPr>
          <p:nvPr>
            <p:ph type="sldNum" sz="quarter" idx="10"/>
          </p:nvPr>
        </p:nvSpPr>
        <p:spPr/>
        <p:txBody>
          <a:bodyPr/>
          <a:lstStyle/>
          <a:p>
            <a:pPr>
              <a:defRPr/>
            </a:pPr>
            <a:fld id="{C23CEB14-AEA4-0547-97D5-74018F7F2A13}" type="slidenum">
              <a:rPr lang="ru-RU" smtClean="0"/>
              <a:pPr>
                <a:defRPr/>
              </a:pPr>
              <a:t>44</a:t>
            </a:fld>
            <a:endParaRPr lang="ru-RU"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03652"/>
                                        </p:tgtEl>
                                        <p:attrNameLst>
                                          <p:attrName>style.visibility</p:attrName>
                                        </p:attrNameLst>
                                      </p:cBhvr>
                                      <p:to>
                                        <p:strVal val="visible"/>
                                      </p:to>
                                    </p:set>
                                    <p:animEffect transition="in" filter="box(in)">
                                      <p:cBhvr>
                                        <p:cTn id="7" dur="500"/>
                                        <p:tgtEl>
                                          <p:spTgt spid="2203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203654"/>
                                        </p:tgtEl>
                                        <p:attrNameLst>
                                          <p:attrName>style.visibility</p:attrName>
                                        </p:attrNameLst>
                                      </p:cBhvr>
                                      <p:to>
                                        <p:strVal val="visible"/>
                                      </p:to>
                                    </p:set>
                                    <p:anim calcmode="lin" valueType="num">
                                      <p:cBhvr additive="base">
                                        <p:cTn id="12" dur="500" fill="hold"/>
                                        <p:tgtEl>
                                          <p:spTgt spid="2203654"/>
                                        </p:tgtEl>
                                        <p:attrNameLst>
                                          <p:attrName>ppt_x</p:attrName>
                                        </p:attrNameLst>
                                      </p:cBhvr>
                                      <p:tavLst>
                                        <p:tav tm="0">
                                          <p:val>
                                            <p:strVal val="0-#ppt_w/2"/>
                                          </p:val>
                                        </p:tav>
                                        <p:tav tm="100000">
                                          <p:val>
                                            <p:strVal val="#ppt_x"/>
                                          </p:val>
                                        </p:tav>
                                      </p:tavLst>
                                    </p:anim>
                                    <p:anim calcmode="lin" valueType="num">
                                      <p:cBhvr additive="base">
                                        <p:cTn id="13" dur="500" fill="hold"/>
                                        <p:tgtEl>
                                          <p:spTgt spid="220365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203657"/>
                                        </p:tgtEl>
                                        <p:attrNameLst>
                                          <p:attrName>style.visibility</p:attrName>
                                        </p:attrNameLst>
                                      </p:cBhvr>
                                      <p:to>
                                        <p:strVal val="visible"/>
                                      </p:to>
                                    </p:set>
                                    <p:anim calcmode="lin" valueType="num">
                                      <p:cBhvr additive="base">
                                        <p:cTn id="18" dur="500" fill="hold"/>
                                        <p:tgtEl>
                                          <p:spTgt spid="2203657"/>
                                        </p:tgtEl>
                                        <p:attrNameLst>
                                          <p:attrName>ppt_x</p:attrName>
                                        </p:attrNameLst>
                                      </p:cBhvr>
                                      <p:tavLst>
                                        <p:tav tm="0">
                                          <p:val>
                                            <p:strVal val="#ppt_x"/>
                                          </p:val>
                                        </p:tav>
                                        <p:tav tm="100000">
                                          <p:val>
                                            <p:strVal val="#ppt_x"/>
                                          </p:val>
                                        </p:tav>
                                      </p:tavLst>
                                    </p:anim>
                                    <p:anim calcmode="lin" valueType="num">
                                      <p:cBhvr additive="base">
                                        <p:cTn id="19" dur="500" fill="hold"/>
                                        <p:tgtEl>
                                          <p:spTgt spid="2203657"/>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203655"/>
                                        </p:tgtEl>
                                        <p:attrNameLst>
                                          <p:attrName>style.visibility</p:attrName>
                                        </p:attrNameLst>
                                      </p:cBhvr>
                                      <p:to>
                                        <p:strVal val="visible"/>
                                      </p:to>
                                    </p:set>
                                    <p:anim calcmode="lin" valueType="num">
                                      <p:cBhvr additive="base">
                                        <p:cTn id="24" dur="500" fill="hold"/>
                                        <p:tgtEl>
                                          <p:spTgt spid="2203655"/>
                                        </p:tgtEl>
                                        <p:attrNameLst>
                                          <p:attrName>ppt_x</p:attrName>
                                        </p:attrNameLst>
                                      </p:cBhvr>
                                      <p:tavLst>
                                        <p:tav tm="0">
                                          <p:val>
                                            <p:strVal val="1+#ppt_w/2"/>
                                          </p:val>
                                        </p:tav>
                                        <p:tav tm="100000">
                                          <p:val>
                                            <p:strVal val="#ppt_x"/>
                                          </p:val>
                                        </p:tav>
                                      </p:tavLst>
                                    </p:anim>
                                    <p:anim calcmode="lin" valueType="num">
                                      <p:cBhvr additive="base">
                                        <p:cTn id="25" dur="500" fill="hold"/>
                                        <p:tgtEl>
                                          <p:spTgt spid="220365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03656"/>
                                        </p:tgtEl>
                                        <p:attrNameLst>
                                          <p:attrName>style.visibility</p:attrName>
                                        </p:attrNameLst>
                                      </p:cBhvr>
                                      <p:to>
                                        <p:strVal val="visible"/>
                                      </p:to>
                                    </p:set>
                                    <p:anim calcmode="lin" valueType="num">
                                      <p:cBhvr additive="base">
                                        <p:cTn id="30" dur="500" fill="hold"/>
                                        <p:tgtEl>
                                          <p:spTgt spid="2203656"/>
                                        </p:tgtEl>
                                        <p:attrNameLst>
                                          <p:attrName>ppt_x</p:attrName>
                                        </p:attrNameLst>
                                      </p:cBhvr>
                                      <p:tavLst>
                                        <p:tav tm="0">
                                          <p:val>
                                            <p:strVal val="#ppt_x"/>
                                          </p:val>
                                        </p:tav>
                                        <p:tav tm="100000">
                                          <p:val>
                                            <p:strVal val="#ppt_x"/>
                                          </p:val>
                                        </p:tav>
                                      </p:tavLst>
                                    </p:anim>
                                    <p:anim calcmode="lin" valueType="num">
                                      <p:cBhvr additive="base">
                                        <p:cTn id="31" dur="500" fill="hold"/>
                                        <p:tgtEl>
                                          <p:spTgt spid="2203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3652" grpId="0" animBg="1"/>
      <p:bldP spid="2203654" grpId="0" animBg="1"/>
      <p:bldP spid="2203655" grpId="0" animBg="1"/>
      <p:bldP spid="2203656" grpId="0" animBg="1"/>
      <p:bldP spid="220365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4DF874EA-AD8B-4200-B96F-902435138191}"/>
              </a:ext>
            </a:extLst>
          </p:cNvPr>
          <p:cNvSpPr>
            <a:spLocks noGrp="1" noChangeArrowheads="1"/>
          </p:cNvSpPr>
          <p:nvPr>
            <p:ph type="title"/>
          </p:nvPr>
        </p:nvSpPr>
        <p:spPr>
          <a:xfrm>
            <a:off x="727746" y="373941"/>
            <a:ext cx="9590333" cy="593621"/>
          </a:xfrm>
        </p:spPr>
        <p:txBody>
          <a:bodyPr>
            <a:normAutofit/>
          </a:bodyPr>
          <a:lstStyle/>
          <a:p>
            <a:pPr eaLnBrk="1" hangingPunct="1"/>
            <a:r>
              <a:rPr lang="ru-RU" altLang="ru-RU" sz="2400" dirty="0">
                <a:solidFill>
                  <a:schemeClr val="accent1">
                    <a:lumMod val="75000"/>
                  </a:schemeClr>
                </a:solidFill>
              </a:rPr>
              <a:t>Инновация ценности: краеугольный камень стратегии Голубого Океана</a:t>
            </a:r>
            <a:endParaRPr lang="et-EE" altLang="ru-RU" sz="2400" dirty="0">
              <a:solidFill>
                <a:schemeClr val="accent1">
                  <a:lumMod val="75000"/>
                </a:schemeClr>
              </a:solidFill>
            </a:endParaRPr>
          </a:p>
        </p:txBody>
      </p:sp>
      <p:sp>
        <p:nvSpPr>
          <p:cNvPr id="88067" name="Rectangle 3">
            <a:extLst>
              <a:ext uri="{FF2B5EF4-FFF2-40B4-BE49-F238E27FC236}">
                <a16:creationId xmlns:a16="http://schemas.microsoft.com/office/drawing/2014/main" id="{5ADEC0F8-2A89-4881-BC89-2B21FD23A8DB}"/>
              </a:ext>
            </a:extLst>
          </p:cNvPr>
          <p:cNvSpPr>
            <a:spLocks noGrp="1" noChangeArrowheads="1"/>
          </p:cNvSpPr>
          <p:nvPr>
            <p:ph type="body" idx="1"/>
          </p:nvPr>
        </p:nvSpPr>
        <p:spPr>
          <a:xfrm>
            <a:off x="982133" y="1420813"/>
            <a:ext cx="10690578" cy="1560512"/>
          </a:xfrm>
        </p:spPr>
        <p:txBody>
          <a:bodyPr>
            <a:normAutofit/>
          </a:bodyPr>
          <a:lstStyle/>
          <a:p>
            <a:pPr marL="0" indent="0" algn="ctr">
              <a:buNone/>
            </a:pPr>
            <a:r>
              <a:rPr lang="ru-RU" altLang="ru-RU" sz="1600" dirty="0">
                <a:solidFill>
                  <a:schemeClr val="accent1">
                    <a:lumMod val="75000"/>
                  </a:schemeClr>
                </a:solidFill>
                <a:latin typeface="Arial" panose="020B0604020202020204" pitchFamily="34" charset="0"/>
                <a:cs typeface="Arial" panose="020B0604020202020204" pitchFamily="34" charset="0"/>
              </a:rPr>
              <a:t>Инновация ценности создается в той области, где действия компании благотворно влияют на структуру издержек и на предложение ценности клиентам. Снижение издержек происходит за счет упразднения и снижения факторов, по которым идет конкуренция в конкретной отрасли. Ценность для клиента возрастает благодаря созданию и развитию элементов, которые эта отрасль ранее никогда не предлагала. Со временем издержки становятся еще меньше за счет эффекта масштаба производства вследствие больших объемов продаж, генерируемых идеальной ценностью. </a:t>
            </a:r>
            <a:endParaRPr lang="et-EE" altLang="ru-RU" sz="1600" dirty="0">
              <a:solidFill>
                <a:schemeClr val="accent1">
                  <a:lumMod val="75000"/>
                </a:schemeClr>
              </a:solidFill>
              <a:latin typeface="Arial" panose="020B0604020202020204" pitchFamily="34" charset="0"/>
              <a:cs typeface="Arial" panose="020B0604020202020204" pitchFamily="34" charset="0"/>
            </a:endParaRPr>
          </a:p>
        </p:txBody>
      </p:sp>
      <p:sp>
        <p:nvSpPr>
          <p:cNvPr id="88068" name="AutoShape 4">
            <a:extLst>
              <a:ext uri="{FF2B5EF4-FFF2-40B4-BE49-F238E27FC236}">
                <a16:creationId xmlns:a16="http://schemas.microsoft.com/office/drawing/2014/main" id="{7E30BE33-60FC-4F9F-AA16-16D5C3E5A28B}"/>
              </a:ext>
            </a:extLst>
          </p:cNvPr>
          <p:cNvSpPr>
            <a:spLocks noChangeArrowheads="1"/>
          </p:cNvSpPr>
          <p:nvPr/>
        </p:nvSpPr>
        <p:spPr bwMode="auto">
          <a:xfrm>
            <a:off x="4799541" y="3987799"/>
            <a:ext cx="2319338" cy="1916113"/>
          </a:xfrm>
          <a:prstGeom prst="flowChartExtract">
            <a:avLst/>
          </a:prstGeom>
          <a:noFill/>
          <a:ln w="952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285750" indent="-2857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Times" panose="02020603050405020304" pitchFamily="18" charset="0"/>
              <a:buNone/>
            </a:pPr>
            <a:endParaRPr lang="et-EE" altLang="ru-RU" sz="1200">
              <a:solidFill>
                <a:schemeClr val="tx1"/>
              </a:solidFill>
              <a:latin typeface="Arial" panose="020B0604020202020204" pitchFamily="34" charset="0"/>
            </a:endParaRPr>
          </a:p>
        </p:txBody>
      </p:sp>
      <p:sp>
        <p:nvSpPr>
          <p:cNvPr id="88069" name="AutoShape 5">
            <a:extLst>
              <a:ext uri="{FF2B5EF4-FFF2-40B4-BE49-F238E27FC236}">
                <a16:creationId xmlns:a16="http://schemas.microsoft.com/office/drawing/2014/main" id="{9C5FDF7B-6419-42C2-9E6A-330E5D4B8B1F}"/>
              </a:ext>
            </a:extLst>
          </p:cNvPr>
          <p:cNvSpPr>
            <a:spLocks noChangeArrowheads="1"/>
          </p:cNvSpPr>
          <p:nvPr/>
        </p:nvSpPr>
        <p:spPr bwMode="auto">
          <a:xfrm>
            <a:off x="4799541" y="3257549"/>
            <a:ext cx="2319338" cy="1916113"/>
          </a:xfrm>
          <a:prstGeom prst="flowChartMerge">
            <a:avLst/>
          </a:prstGeom>
          <a:noFill/>
          <a:ln w="952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285750" indent="-2857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Times" panose="02020603050405020304" pitchFamily="18" charset="0"/>
              <a:buNone/>
            </a:pPr>
            <a:endParaRPr lang="et-EE" altLang="ru-RU" sz="1200">
              <a:solidFill>
                <a:schemeClr val="tx1"/>
              </a:solidFill>
              <a:latin typeface="Arial" panose="020B0604020202020204" pitchFamily="34" charset="0"/>
            </a:endParaRPr>
          </a:p>
        </p:txBody>
      </p:sp>
      <p:sp>
        <p:nvSpPr>
          <p:cNvPr id="88070" name="Text Box 6">
            <a:extLst>
              <a:ext uri="{FF2B5EF4-FFF2-40B4-BE49-F238E27FC236}">
                <a16:creationId xmlns:a16="http://schemas.microsoft.com/office/drawing/2014/main" id="{6791DB11-17EC-4388-AB37-69B6299D2593}"/>
              </a:ext>
            </a:extLst>
          </p:cNvPr>
          <p:cNvSpPr txBox="1">
            <a:spLocks noChangeArrowheads="1"/>
          </p:cNvSpPr>
          <p:nvPr/>
        </p:nvSpPr>
        <p:spPr bwMode="auto">
          <a:xfrm>
            <a:off x="5413904" y="3376611"/>
            <a:ext cx="10389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285750" indent="-2857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Times" panose="02020603050405020304" pitchFamily="18" charset="0"/>
              <a:buNone/>
            </a:pPr>
            <a:r>
              <a:rPr lang="ru-RU" altLang="ru-RU" sz="1200" dirty="0">
                <a:solidFill>
                  <a:schemeClr val="tx1"/>
                </a:solidFill>
                <a:latin typeface="Arial" panose="020B0604020202020204" pitchFamily="34" charset="0"/>
              </a:rPr>
              <a:t>ИЗДЕРЖКИ</a:t>
            </a:r>
            <a:endParaRPr lang="et-EE" altLang="ru-RU" sz="1200" dirty="0">
              <a:solidFill>
                <a:schemeClr val="tx1"/>
              </a:solidFill>
              <a:latin typeface="Arial" panose="020B0604020202020204" pitchFamily="34" charset="0"/>
            </a:endParaRPr>
          </a:p>
        </p:txBody>
      </p:sp>
      <p:sp>
        <p:nvSpPr>
          <p:cNvPr id="88071" name="Text Box 7">
            <a:extLst>
              <a:ext uri="{FF2B5EF4-FFF2-40B4-BE49-F238E27FC236}">
                <a16:creationId xmlns:a16="http://schemas.microsoft.com/office/drawing/2014/main" id="{7285AFED-4A29-4D16-8413-110C757269E5}"/>
              </a:ext>
            </a:extLst>
          </p:cNvPr>
          <p:cNvSpPr txBox="1">
            <a:spLocks noChangeArrowheads="1"/>
          </p:cNvSpPr>
          <p:nvPr/>
        </p:nvSpPr>
        <p:spPr bwMode="auto">
          <a:xfrm>
            <a:off x="5318958" y="5408612"/>
            <a:ext cx="1459140"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85750" indent="-2857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70000"/>
              </a:lnSpc>
              <a:spcBef>
                <a:spcPct val="0"/>
              </a:spcBef>
              <a:buClrTx/>
              <a:buFont typeface="Times" panose="02020603050405020304" pitchFamily="18" charset="0"/>
              <a:buNone/>
            </a:pPr>
            <a:r>
              <a:rPr lang="ru-RU" altLang="ru-RU" sz="1200" dirty="0">
                <a:solidFill>
                  <a:schemeClr val="tx1"/>
                </a:solidFill>
                <a:latin typeface="Arial" panose="020B0604020202020204" pitchFamily="34" charset="0"/>
              </a:rPr>
              <a:t>ЦЕННОСТЬ</a:t>
            </a:r>
          </a:p>
          <a:p>
            <a:pPr algn="ctr" eaLnBrk="1" hangingPunct="1">
              <a:lnSpc>
                <a:spcPct val="70000"/>
              </a:lnSpc>
              <a:spcBef>
                <a:spcPct val="0"/>
              </a:spcBef>
              <a:buClrTx/>
              <a:buFont typeface="Times" panose="02020603050405020304" pitchFamily="18" charset="0"/>
              <a:buNone/>
            </a:pPr>
            <a:r>
              <a:rPr lang="ru-RU" altLang="ru-RU" sz="1200" dirty="0">
                <a:solidFill>
                  <a:schemeClr val="tx1"/>
                </a:solidFill>
                <a:latin typeface="Arial" panose="020B0604020202020204" pitchFamily="34" charset="0"/>
              </a:rPr>
              <a:t>ДЛЯ КЛИЕНТА</a:t>
            </a:r>
            <a:endParaRPr lang="et-EE" altLang="ru-RU" sz="1200" dirty="0">
              <a:solidFill>
                <a:schemeClr val="tx1"/>
              </a:solidFill>
              <a:latin typeface="Arial" panose="020B0604020202020204" pitchFamily="34" charset="0"/>
            </a:endParaRPr>
          </a:p>
        </p:txBody>
      </p:sp>
      <p:sp>
        <p:nvSpPr>
          <p:cNvPr id="88072" name="AutoShape 8">
            <a:extLst>
              <a:ext uri="{FF2B5EF4-FFF2-40B4-BE49-F238E27FC236}">
                <a16:creationId xmlns:a16="http://schemas.microsoft.com/office/drawing/2014/main" id="{E208E1F4-1D28-4154-8C9E-9A54F40AE971}"/>
              </a:ext>
            </a:extLst>
          </p:cNvPr>
          <p:cNvSpPr>
            <a:spLocks noChangeArrowheads="1"/>
          </p:cNvSpPr>
          <p:nvPr/>
        </p:nvSpPr>
        <p:spPr bwMode="auto">
          <a:xfrm>
            <a:off x="5145616" y="5276848"/>
            <a:ext cx="268288" cy="476250"/>
          </a:xfrm>
          <a:prstGeom prst="upArrow">
            <a:avLst>
              <a:gd name="adj1" fmla="val 50000"/>
              <a:gd name="adj2" fmla="val 44379"/>
            </a:avLst>
          </a:prstGeom>
          <a:solidFill>
            <a:schemeClr val="bg2"/>
          </a:solidFill>
          <a:ln w="9525" algn="ctr">
            <a:solidFill>
              <a:schemeClr val="tx2"/>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ru-RU" altLang="ru-RU" sz="2400">
              <a:solidFill>
                <a:schemeClr val="tx1"/>
              </a:solidFill>
              <a:latin typeface="Arial" panose="020B0604020202020204" pitchFamily="34" charset="0"/>
            </a:endParaRPr>
          </a:p>
        </p:txBody>
      </p:sp>
      <p:sp>
        <p:nvSpPr>
          <p:cNvPr id="88073" name="AutoShape 9">
            <a:extLst>
              <a:ext uri="{FF2B5EF4-FFF2-40B4-BE49-F238E27FC236}">
                <a16:creationId xmlns:a16="http://schemas.microsoft.com/office/drawing/2014/main" id="{A7CE443E-A7B5-4A48-BFF8-E2DD1FB503C3}"/>
              </a:ext>
            </a:extLst>
          </p:cNvPr>
          <p:cNvSpPr>
            <a:spLocks noChangeArrowheads="1"/>
          </p:cNvSpPr>
          <p:nvPr/>
        </p:nvSpPr>
        <p:spPr bwMode="auto">
          <a:xfrm rot="10800000">
            <a:off x="5186891" y="3333748"/>
            <a:ext cx="268288" cy="476250"/>
          </a:xfrm>
          <a:prstGeom prst="upArrow">
            <a:avLst>
              <a:gd name="adj1" fmla="val 50000"/>
              <a:gd name="adj2" fmla="val 44379"/>
            </a:avLst>
          </a:prstGeom>
          <a:solidFill>
            <a:schemeClr val="bg2"/>
          </a:solidFill>
          <a:ln w="9525" algn="ctr">
            <a:solidFill>
              <a:schemeClr val="tx2"/>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ru-RU" altLang="ru-RU" sz="2400">
              <a:solidFill>
                <a:schemeClr val="tx1"/>
              </a:solidFill>
              <a:latin typeface="Arial" panose="020B0604020202020204" pitchFamily="34" charset="0"/>
            </a:endParaRPr>
          </a:p>
        </p:txBody>
      </p:sp>
      <p:sp>
        <p:nvSpPr>
          <p:cNvPr id="1374218" name="AutoShape 10">
            <a:extLst>
              <a:ext uri="{FF2B5EF4-FFF2-40B4-BE49-F238E27FC236}">
                <a16:creationId xmlns:a16="http://schemas.microsoft.com/office/drawing/2014/main" id="{828BC280-3721-4C7E-B55D-7D4D6A822AF3}"/>
              </a:ext>
            </a:extLst>
          </p:cNvPr>
          <p:cNvSpPr>
            <a:spLocks noChangeArrowheads="1"/>
          </p:cNvSpPr>
          <p:nvPr/>
        </p:nvSpPr>
        <p:spPr bwMode="auto">
          <a:xfrm rot="5400000">
            <a:off x="5353579" y="4222749"/>
            <a:ext cx="1181100" cy="720725"/>
          </a:xfrm>
          <a:prstGeom prst="flowChartDecision">
            <a:avLst/>
          </a:prstGeom>
          <a:gradFill rotWithShape="1">
            <a:gsLst>
              <a:gs pos="0">
                <a:schemeClr val="bg2"/>
              </a:gs>
              <a:gs pos="50000">
                <a:schemeClr val="bg2">
                  <a:gamma/>
                  <a:shade val="46275"/>
                  <a:invGamma/>
                </a:schemeClr>
              </a:gs>
              <a:gs pos="100000">
                <a:schemeClr val="bg2"/>
              </a:gs>
            </a:gsLst>
            <a:lin ang="5400000" scaled="1"/>
          </a:gradFill>
          <a:ln w="9525" algn="ctr">
            <a:solidFill>
              <a:schemeClr val="tx2"/>
            </a:solidFill>
            <a:miter lim="800000"/>
            <a:headEnd/>
            <a:tailEnd/>
          </a:ln>
          <a:effectLst/>
        </p:spPr>
        <p:txBody>
          <a:bodyPr wrap="none" anchor="ctr"/>
          <a:lstStyle/>
          <a:p>
            <a:pPr>
              <a:defRPr/>
            </a:pPr>
            <a:endParaRPr lang="ru-RU">
              <a:latin typeface="Arial" charset="0"/>
              <a:cs typeface="Arial" charset="0"/>
            </a:endParaRPr>
          </a:p>
        </p:txBody>
      </p:sp>
      <p:sp>
        <p:nvSpPr>
          <p:cNvPr id="88075" name="Line 11">
            <a:extLst>
              <a:ext uri="{FF2B5EF4-FFF2-40B4-BE49-F238E27FC236}">
                <a16:creationId xmlns:a16="http://schemas.microsoft.com/office/drawing/2014/main" id="{A0C52F37-11DD-42D7-AE01-5E8E3916983E}"/>
              </a:ext>
            </a:extLst>
          </p:cNvPr>
          <p:cNvSpPr>
            <a:spLocks noChangeShapeType="1"/>
          </p:cNvSpPr>
          <p:nvPr/>
        </p:nvSpPr>
        <p:spPr bwMode="auto">
          <a:xfrm>
            <a:off x="6445779" y="4562473"/>
            <a:ext cx="673100" cy="0"/>
          </a:xfrm>
          <a:prstGeom prst="line">
            <a:avLst/>
          </a:prstGeom>
          <a:noFill/>
          <a:ln w="38100" cmpd="dbl">
            <a:solidFill>
              <a:schemeClr val="tx2"/>
            </a:solidFill>
            <a:round/>
            <a:headEnd type="triangle" w="med" len="med"/>
            <a:tailEnd/>
          </a:ln>
          <a:extLst>
            <a:ext uri="{909E8E84-426E-40DD-AFC4-6F175D3DCCD1}">
              <a14:hiddenFill xmlns:a14="http://schemas.microsoft.com/office/drawing/2010/main">
                <a:noFill/>
              </a14:hiddenFill>
            </a:ext>
          </a:extLst>
        </p:spPr>
        <p:txBody>
          <a:bodyPr/>
          <a:lstStyle/>
          <a:p>
            <a:endParaRPr lang="ru-RU"/>
          </a:p>
        </p:txBody>
      </p:sp>
      <p:sp>
        <p:nvSpPr>
          <p:cNvPr id="88076" name="Text Box 12">
            <a:extLst>
              <a:ext uri="{FF2B5EF4-FFF2-40B4-BE49-F238E27FC236}">
                <a16:creationId xmlns:a16="http://schemas.microsoft.com/office/drawing/2014/main" id="{BA3B2122-5B41-481B-BD3F-DF09AF8C43CD}"/>
              </a:ext>
            </a:extLst>
          </p:cNvPr>
          <p:cNvSpPr txBox="1">
            <a:spLocks noChangeArrowheads="1"/>
          </p:cNvSpPr>
          <p:nvPr/>
        </p:nvSpPr>
        <p:spPr bwMode="auto">
          <a:xfrm>
            <a:off x="7103004" y="4421187"/>
            <a:ext cx="2083584" cy="276999"/>
          </a:xfrm>
          <a:prstGeom prst="rect">
            <a:avLst/>
          </a:prstGeom>
          <a:noFill/>
          <a:ln w="952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285750" indent="-2857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Times" panose="02020603050405020304" pitchFamily="18" charset="0"/>
              <a:buNone/>
            </a:pPr>
            <a:r>
              <a:rPr lang="ru-RU" altLang="ru-RU" sz="1200">
                <a:solidFill>
                  <a:schemeClr val="tx1"/>
                </a:solidFill>
                <a:latin typeface="Arial" panose="020B0604020202020204" pitchFamily="34" charset="0"/>
              </a:rPr>
              <a:t>ИННОВАЦИЯ ЦЕННОСТИ</a:t>
            </a:r>
            <a:endParaRPr lang="et-EE" altLang="ru-RU" sz="1200">
              <a:solidFill>
                <a:schemeClr val="tx1"/>
              </a:solidFill>
              <a:latin typeface="Arial" panose="020B0604020202020204" pitchFamily="34" charset="0"/>
            </a:endParaRPr>
          </a:p>
        </p:txBody>
      </p:sp>
      <p:sp>
        <p:nvSpPr>
          <p:cNvPr id="88077" name="Номер слайда 5">
            <a:extLst>
              <a:ext uri="{FF2B5EF4-FFF2-40B4-BE49-F238E27FC236}">
                <a16:creationId xmlns:a16="http://schemas.microsoft.com/office/drawing/2014/main" id="{68A0DCFF-ECA6-47B3-8608-89BBA52CD535}"/>
              </a:ext>
            </a:extLst>
          </p:cNvPr>
          <p:cNvSpPr>
            <a:spLocks noGrp="1"/>
          </p:cNvSpPr>
          <p:nvPr>
            <p:ph type="sldNum" sz="quarter" idx="4294967295"/>
          </p:nvPr>
        </p:nvSpPr>
        <p:spPr bwMode="auto">
          <a:xfrm>
            <a:off x="11170532" y="6341182"/>
            <a:ext cx="736600" cy="33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pPr>
            <a:fld id="{D9014923-F02A-414B-8FBB-376542398D1A}" type="slidenum">
              <a:rPr lang="ru-RU" altLang="ru-RU" smtClean="0">
                <a:solidFill>
                  <a:schemeClr val="accent1">
                    <a:lumMod val="75000"/>
                  </a:schemeClr>
                </a:solidFill>
                <a:latin typeface="Arial" panose="020B0604020202020204" pitchFamily="34" charset="0"/>
              </a:rPr>
              <a:pPr>
                <a:spcBef>
                  <a:spcPct val="0"/>
                </a:spcBef>
                <a:buFont typeface="Wingdings" panose="05000000000000000000" pitchFamily="2" charset="2"/>
                <a:buNone/>
              </a:pPr>
              <a:t>45</a:t>
            </a:fld>
            <a:endParaRPr lang="ru-RU" altLang="ru-RU">
              <a:solidFill>
                <a:schemeClr val="accent1">
                  <a:lumMod val="75000"/>
                </a:schemeClr>
              </a:solidFill>
              <a:latin typeface="Arial" panose="020B0604020202020204" pitchFamily="34" charset="0"/>
            </a:endParaRPr>
          </a:p>
        </p:txBody>
      </p:sp>
    </p:spTree>
    <p:extLst>
      <p:ext uri="{BB962C8B-B14F-4D97-AF65-F5344CB8AC3E}">
        <p14:creationId xmlns:p14="http://schemas.microsoft.com/office/powerpoint/2010/main" val="3188917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D5170F42-E36F-460E-BCE2-6F175ED5BC77}"/>
              </a:ext>
            </a:extLst>
          </p:cNvPr>
          <p:cNvSpPr>
            <a:spLocks noGrp="1" noChangeArrowheads="1"/>
          </p:cNvSpPr>
          <p:nvPr>
            <p:ph type="title"/>
          </p:nvPr>
        </p:nvSpPr>
        <p:spPr>
          <a:xfrm>
            <a:off x="741716" y="395938"/>
            <a:ext cx="8582906" cy="589477"/>
          </a:xfrm>
        </p:spPr>
        <p:txBody>
          <a:bodyPr vert="horz" lIns="84406" tIns="42203" rIns="84406" bIns="42203" rtlCol="0" anchor="ctr">
            <a:normAutofit/>
          </a:bodyPr>
          <a:lstStyle/>
          <a:p>
            <a:pPr eaLnBrk="1" hangingPunct="1"/>
            <a:r>
              <a:rPr lang="ru-RU" altLang="ru-RU" sz="2800" dirty="0">
                <a:solidFill>
                  <a:schemeClr val="accent1">
                    <a:lumMod val="75000"/>
                  </a:schemeClr>
                </a:solidFill>
              </a:rPr>
              <a:t>Решетка «Упразднить – Снизить – Повысить – Создать» </a:t>
            </a:r>
            <a:endParaRPr lang="et-EE" altLang="ru-RU" sz="2800" dirty="0">
              <a:solidFill>
                <a:schemeClr val="accent1">
                  <a:lumMod val="75000"/>
                </a:schemeClr>
              </a:solidFill>
            </a:endParaRPr>
          </a:p>
        </p:txBody>
      </p:sp>
      <p:graphicFrame>
        <p:nvGraphicFramePr>
          <p:cNvPr id="2204689" name="Group 17">
            <a:extLst>
              <a:ext uri="{FF2B5EF4-FFF2-40B4-BE49-F238E27FC236}">
                <a16:creationId xmlns:a16="http://schemas.microsoft.com/office/drawing/2014/main" id="{C52FFC66-2EFA-484D-9E58-85C8A093CB60}"/>
              </a:ext>
            </a:extLst>
          </p:cNvPr>
          <p:cNvGraphicFramePr>
            <a:graphicFrameLocks noGrp="1"/>
          </p:cNvGraphicFramePr>
          <p:nvPr>
            <p:ph idx="1"/>
          </p:nvPr>
        </p:nvGraphicFramePr>
        <p:xfrm>
          <a:off x="2965816" y="1482116"/>
          <a:ext cx="8450262" cy="4289425"/>
        </p:xfrm>
        <a:graphic>
          <a:graphicData uri="http://schemas.openxmlformats.org/drawingml/2006/table">
            <a:tbl>
              <a:tblPr/>
              <a:tblGrid>
                <a:gridCol w="4225130">
                  <a:extLst>
                    <a:ext uri="{9D8B030D-6E8A-4147-A177-3AD203B41FA5}">
                      <a16:colId xmlns:a16="http://schemas.microsoft.com/office/drawing/2014/main" val="20000"/>
                    </a:ext>
                  </a:extLst>
                </a:gridCol>
                <a:gridCol w="4225132">
                  <a:extLst>
                    <a:ext uri="{9D8B030D-6E8A-4147-A177-3AD203B41FA5}">
                      <a16:colId xmlns:a16="http://schemas.microsoft.com/office/drawing/2014/main" val="20001"/>
                    </a:ext>
                  </a:extLst>
                </a:gridCol>
              </a:tblGrid>
              <a:tr h="2055816">
                <a:tc>
                  <a:txBody>
                    <a:bodyPr/>
                    <a:lstStyle/>
                    <a:p>
                      <a:pPr marL="0" marR="0" lvl="0" indent="0" algn="ctr" defTabSz="914400" rtl="0" eaLnBrk="1" fontAlgn="base" latinLnBrk="0" hangingPunct="1">
                        <a:lnSpc>
                          <a:spcPct val="90000"/>
                        </a:lnSpc>
                        <a:spcBef>
                          <a:spcPct val="40000"/>
                        </a:spcBef>
                        <a:spcAft>
                          <a:spcPct val="0"/>
                        </a:spcAft>
                        <a:buClr>
                          <a:schemeClr val="accent2"/>
                        </a:buClr>
                        <a:buSzTx/>
                        <a:buFont typeface="Times" pitchFamily="18" charset="0"/>
                        <a:buNone/>
                        <a:tabLst/>
                      </a:pPr>
                      <a:r>
                        <a:rPr kumimoji="0" lang="ru-RU" sz="1700" b="1" i="0" u="none" strike="noStrike" cap="none" normalizeH="0" baseline="0">
                          <a:ln>
                            <a:noFill/>
                          </a:ln>
                          <a:solidFill>
                            <a:schemeClr val="accent1">
                              <a:lumMod val="75000"/>
                            </a:schemeClr>
                          </a:solidFill>
                          <a:effectLst/>
                          <a:latin typeface="Arial" charset="0"/>
                          <a:cs typeface="Arial" charset="0"/>
                        </a:rPr>
                        <a:t>УПРАЗДНИТЬ</a:t>
                      </a:r>
                      <a:endParaRPr kumimoji="0" lang="et-EE" sz="1700" b="1" i="0" u="none" strike="noStrike" cap="none" normalizeH="0" baseline="0">
                        <a:ln>
                          <a:noFill/>
                        </a:ln>
                        <a:solidFill>
                          <a:schemeClr val="accent1">
                            <a:lumMod val="75000"/>
                          </a:schemeClr>
                        </a:solidFill>
                        <a:effectLst/>
                        <a:latin typeface="Arial" charset="0"/>
                        <a:cs typeface="Arial" charset="0"/>
                      </a:endParaRPr>
                    </a:p>
                  </a:txBody>
                  <a:tcPr marL="91457" marR="91457" marT="42210" marB="422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chemeClr val="accent2"/>
                        </a:buClr>
                        <a:buSzTx/>
                        <a:buFont typeface="Times" pitchFamily="18" charset="0"/>
                        <a:buNone/>
                        <a:tabLst/>
                      </a:pPr>
                      <a:r>
                        <a:rPr kumimoji="0" lang="ru-RU" sz="1700" b="1" i="0" u="none" strike="noStrike" cap="none" normalizeH="0" baseline="0">
                          <a:ln>
                            <a:noFill/>
                          </a:ln>
                          <a:solidFill>
                            <a:schemeClr val="accent1">
                              <a:lumMod val="75000"/>
                            </a:schemeClr>
                          </a:solidFill>
                          <a:effectLst/>
                          <a:latin typeface="Arial" charset="0"/>
                          <a:cs typeface="Arial" charset="0"/>
                        </a:rPr>
                        <a:t>СНИЗИТЬ</a:t>
                      </a:r>
                      <a:endParaRPr kumimoji="0" lang="et-EE" sz="1700" b="1" i="0" u="none" strike="noStrike" cap="none" normalizeH="0" baseline="0">
                        <a:ln>
                          <a:noFill/>
                        </a:ln>
                        <a:solidFill>
                          <a:schemeClr val="accent1">
                            <a:lumMod val="75000"/>
                          </a:schemeClr>
                        </a:solidFill>
                        <a:effectLst/>
                        <a:latin typeface="Arial" charset="0"/>
                        <a:cs typeface="Arial" charset="0"/>
                      </a:endParaRPr>
                    </a:p>
                    <a:p>
                      <a:pPr marL="0" marR="0" lvl="0" indent="0" algn="ctr" defTabSz="914400" rtl="0" eaLnBrk="1" fontAlgn="base" latinLnBrk="0" hangingPunct="1">
                        <a:lnSpc>
                          <a:spcPct val="90000"/>
                        </a:lnSpc>
                        <a:spcBef>
                          <a:spcPct val="40000"/>
                        </a:spcBef>
                        <a:spcAft>
                          <a:spcPct val="0"/>
                        </a:spcAft>
                        <a:buClr>
                          <a:schemeClr val="accent2"/>
                        </a:buClr>
                        <a:buSzTx/>
                        <a:buFont typeface="Times" pitchFamily="18" charset="0"/>
                        <a:buNone/>
                        <a:tabLst/>
                      </a:pPr>
                      <a:endParaRPr kumimoji="0" lang="et-EE" sz="1700" b="1" i="0" u="none" strike="noStrike" cap="none" normalizeH="0" baseline="0">
                        <a:ln>
                          <a:noFill/>
                        </a:ln>
                        <a:solidFill>
                          <a:schemeClr val="accent1">
                            <a:lumMod val="75000"/>
                          </a:schemeClr>
                        </a:solidFill>
                        <a:effectLst/>
                        <a:latin typeface="Arial" charset="0"/>
                        <a:cs typeface="Arial" charset="0"/>
                      </a:endParaRPr>
                    </a:p>
                  </a:txBody>
                  <a:tcPr marL="91457" marR="91457" marT="42210" marB="422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33609">
                <a:tc>
                  <a:txBody>
                    <a:bodyPr/>
                    <a:lstStyle/>
                    <a:p>
                      <a:pPr marL="0" marR="0" lvl="0" indent="0" algn="ctr" defTabSz="914400" rtl="0" eaLnBrk="1" fontAlgn="base" latinLnBrk="0" hangingPunct="1">
                        <a:lnSpc>
                          <a:spcPct val="90000"/>
                        </a:lnSpc>
                        <a:spcBef>
                          <a:spcPct val="40000"/>
                        </a:spcBef>
                        <a:spcAft>
                          <a:spcPct val="0"/>
                        </a:spcAft>
                        <a:buClr>
                          <a:schemeClr val="accent2"/>
                        </a:buClr>
                        <a:buSzTx/>
                        <a:buFont typeface="Times" pitchFamily="18" charset="0"/>
                        <a:buNone/>
                        <a:tabLst/>
                      </a:pPr>
                      <a:r>
                        <a:rPr kumimoji="0" lang="ru-RU" sz="1700" b="1" i="0" u="none" strike="noStrike" cap="none" normalizeH="0" baseline="0">
                          <a:ln>
                            <a:noFill/>
                          </a:ln>
                          <a:solidFill>
                            <a:schemeClr val="accent1">
                              <a:lumMod val="75000"/>
                            </a:schemeClr>
                          </a:solidFill>
                          <a:effectLst/>
                          <a:latin typeface="Arial" charset="0"/>
                          <a:cs typeface="Arial" charset="0"/>
                        </a:rPr>
                        <a:t>СОЗДАТЬ</a:t>
                      </a:r>
                      <a:endParaRPr kumimoji="0" lang="et-EE" sz="1700" b="1" i="0" u="none" strike="noStrike" cap="none" normalizeH="0" baseline="0">
                        <a:ln>
                          <a:noFill/>
                        </a:ln>
                        <a:solidFill>
                          <a:schemeClr val="accent1">
                            <a:lumMod val="75000"/>
                          </a:schemeClr>
                        </a:solidFill>
                        <a:effectLst/>
                        <a:latin typeface="Arial" charset="0"/>
                        <a:cs typeface="Arial" charset="0"/>
                      </a:endParaRPr>
                    </a:p>
                  </a:txBody>
                  <a:tcPr marL="91457" marR="91457" marT="42210" marB="422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chemeClr val="accent2"/>
                        </a:buClr>
                        <a:buSzTx/>
                        <a:buFont typeface="Times" pitchFamily="18" charset="0"/>
                        <a:buNone/>
                        <a:tabLst/>
                      </a:pPr>
                      <a:r>
                        <a:rPr kumimoji="0" lang="ru-RU" sz="1700" b="1" i="0" u="none" strike="noStrike" cap="none" normalizeH="0" baseline="0" dirty="0">
                          <a:ln>
                            <a:noFill/>
                          </a:ln>
                          <a:solidFill>
                            <a:schemeClr val="accent1">
                              <a:lumMod val="75000"/>
                            </a:schemeClr>
                          </a:solidFill>
                          <a:effectLst/>
                          <a:latin typeface="Arial" charset="0"/>
                          <a:cs typeface="Arial" charset="0"/>
                        </a:rPr>
                        <a:t>ПОВЫСИТЬ</a:t>
                      </a:r>
                      <a:endParaRPr kumimoji="0" lang="et-EE" sz="1700" b="1" i="0" u="none" strike="noStrike" cap="none" normalizeH="0" baseline="0" dirty="0">
                        <a:ln>
                          <a:noFill/>
                        </a:ln>
                        <a:solidFill>
                          <a:schemeClr val="accent1">
                            <a:lumMod val="75000"/>
                          </a:schemeClr>
                        </a:solidFill>
                        <a:effectLst/>
                        <a:latin typeface="Arial" charset="0"/>
                        <a:cs typeface="Arial" charset="0"/>
                      </a:endParaRPr>
                    </a:p>
                    <a:p>
                      <a:pPr marL="0" marR="0" lvl="0" indent="0" algn="ctr" defTabSz="914400" rtl="0" eaLnBrk="1" fontAlgn="base" latinLnBrk="0" hangingPunct="1">
                        <a:lnSpc>
                          <a:spcPct val="90000"/>
                        </a:lnSpc>
                        <a:spcBef>
                          <a:spcPct val="40000"/>
                        </a:spcBef>
                        <a:spcAft>
                          <a:spcPct val="0"/>
                        </a:spcAft>
                        <a:buClr>
                          <a:schemeClr val="accent2"/>
                        </a:buClr>
                        <a:buSzTx/>
                        <a:buFont typeface="Times" pitchFamily="18" charset="0"/>
                        <a:buNone/>
                        <a:tabLst/>
                      </a:pPr>
                      <a:endParaRPr kumimoji="0" lang="et-EE" sz="1700" b="1" i="0" u="none" strike="noStrike" cap="none" normalizeH="0" baseline="0" dirty="0">
                        <a:ln>
                          <a:noFill/>
                        </a:ln>
                        <a:solidFill>
                          <a:schemeClr val="accent1">
                            <a:lumMod val="75000"/>
                          </a:schemeClr>
                        </a:solidFill>
                        <a:effectLst/>
                        <a:latin typeface="Arial" charset="0"/>
                        <a:cs typeface="Arial" charset="0"/>
                      </a:endParaRPr>
                    </a:p>
                  </a:txBody>
                  <a:tcPr marL="91457" marR="91457" marT="42210" marB="422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 name="Рисунок 3">
            <a:extLst>
              <a:ext uri="{FF2B5EF4-FFF2-40B4-BE49-F238E27FC236}">
                <a16:creationId xmlns:a16="http://schemas.microsoft.com/office/drawing/2014/main" id="{B2794E46-99EC-4287-B8EC-13D28BA2C2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786" y="4644985"/>
            <a:ext cx="1817077" cy="1817077"/>
          </a:xfrm>
          <a:prstGeom prst="rect">
            <a:avLst/>
          </a:prstGeom>
        </p:spPr>
      </p:pic>
      <p:sp>
        <p:nvSpPr>
          <p:cNvPr id="5" name="Номер слайда 1">
            <a:extLst>
              <a:ext uri="{FF2B5EF4-FFF2-40B4-BE49-F238E27FC236}">
                <a16:creationId xmlns:a16="http://schemas.microsoft.com/office/drawing/2014/main" id="{FE1FFBCE-1C51-4F5F-A12D-D38D4BA5C9D6}"/>
              </a:ext>
            </a:extLst>
          </p:cNvPr>
          <p:cNvSpPr txBox="1">
            <a:spLocks/>
          </p:cNvSpPr>
          <p:nvPr/>
        </p:nvSpPr>
        <p:spPr bwMode="auto">
          <a:xfrm>
            <a:off x="11169607" y="6268242"/>
            <a:ext cx="766762" cy="369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ts val="1000"/>
              </a:spcBef>
              <a:buClr>
                <a:schemeClr val="accent1"/>
              </a:buClr>
              <a:buFont typeface="Wingdings 3" panose="05040102010807070707" pitchFamily="18" charset="2"/>
              <a:buChar char=""/>
              <a:defRPr sz="1800" kern="1200">
                <a:solidFill>
                  <a:srgbClr val="404040"/>
                </a:solidFill>
                <a:latin typeface="Century Gothic" panose="020B0502020202020204" pitchFamily="34" charset="0"/>
                <a:ea typeface="+mn-ea"/>
                <a:cs typeface="+mn-cs"/>
              </a:defRPr>
            </a:lvl1pPr>
            <a:lvl2pPr marL="742950" indent="-285750" algn="l" defTabSz="914400" rtl="0" eaLnBrk="1" latinLnBrk="0" hangingPunct="1">
              <a:spcBef>
                <a:spcPts val="1000"/>
              </a:spcBef>
              <a:buClr>
                <a:schemeClr val="accent1"/>
              </a:buClr>
              <a:buFont typeface="Wingdings 3" panose="05040102010807070707" pitchFamily="18" charset="2"/>
              <a:buChar char=""/>
              <a:defRPr sz="1600" kern="1200">
                <a:solidFill>
                  <a:srgbClr val="404040"/>
                </a:solidFill>
                <a:latin typeface="Century Gothic" panose="020B0502020202020204" pitchFamily="34" charset="0"/>
                <a:ea typeface="+mn-ea"/>
                <a:cs typeface="+mn-cs"/>
              </a:defRPr>
            </a:lvl2pPr>
            <a:lvl3pPr marL="1143000" indent="-228600" algn="l" defTabSz="914400" rtl="0" eaLnBrk="1" latinLnBrk="0" hangingPunct="1">
              <a:spcBef>
                <a:spcPts val="1000"/>
              </a:spcBef>
              <a:buClr>
                <a:schemeClr val="accent1"/>
              </a:buClr>
              <a:buFont typeface="Wingdings 3" panose="05040102010807070707" pitchFamily="18" charset="2"/>
              <a:buChar char=""/>
              <a:defRPr sz="1400" kern="1200">
                <a:solidFill>
                  <a:srgbClr val="404040"/>
                </a:solidFill>
                <a:latin typeface="Century Gothic" panose="020B0502020202020204" pitchFamily="34" charset="0"/>
                <a:ea typeface="+mn-ea"/>
                <a:cs typeface="+mn-cs"/>
              </a:defRPr>
            </a:lvl3pPr>
            <a:lvl4pPr marL="1600200" indent="-228600" algn="l" defTabSz="914400" rtl="0" eaLnBrk="1" latinLnBrk="0" hangingPunct="1">
              <a:spcBef>
                <a:spcPts val="1000"/>
              </a:spcBef>
              <a:buClr>
                <a:schemeClr val="accent1"/>
              </a:buClr>
              <a:buFont typeface="Wingdings 3" panose="05040102010807070707" pitchFamily="18" charset="2"/>
              <a:buChar char=""/>
              <a:defRPr sz="1200" kern="1200">
                <a:solidFill>
                  <a:srgbClr val="404040"/>
                </a:solidFill>
                <a:latin typeface="Century Gothic" panose="020B0502020202020204" pitchFamily="34" charset="0"/>
                <a:ea typeface="+mn-ea"/>
                <a:cs typeface="+mn-cs"/>
              </a:defRPr>
            </a:lvl4pPr>
            <a:lvl5pPr marL="2057400" indent="-228600" algn="l" defTabSz="914400" rtl="0" eaLnBrk="1" latinLnBrk="0" hangingPunct="1">
              <a:spcBef>
                <a:spcPts val="1000"/>
              </a:spcBef>
              <a:buClr>
                <a:schemeClr val="accent1"/>
              </a:buClr>
              <a:buFont typeface="Wingdings 3" panose="05040102010807070707" pitchFamily="18" charset="2"/>
              <a:buChar char=""/>
              <a:defRPr sz="1200" kern="1200">
                <a:solidFill>
                  <a:srgbClr val="404040"/>
                </a:solidFill>
                <a:latin typeface="Century Gothic" panose="020B0502020202020204" pitchFamily="34" charset="0"/>
                <a:ea typeface="+mn-ea"/>
                <a:cs typeface="+mn-cs"/>
              </a:defRPr>
            </a:lvl5pPr>
            <a:lvl6pPr marL="2514600" indent="-228600" algn="l" defTabSz="914400" rtl="0" eaLnBrk="0" fontAlgn="base" latinLnBrk="0"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Century Gothic" panose="020B0502020202020204" pitchFamily="34" charset="0"/>
                <a:ea typeface="+mn-ea"/>
                <a:cs typeface="+mn-cs"/>
              </a:defRPr>
            </a:lvl6pPr>
            <a:lvl7pPr marL="2971800" indent="-228600" algn="l" defTabSz="914400" rtl="0" eaLnBrk="0" fontAlgn="base" latinLnBrk="0"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Century Gothic" panose="020B0502020202020204" pitchFamily="34" charset="0"/>
                <a:ea typeface="+mn-ea"/>
                <a:cs typeface="+mn-cs"/>
              </a:defRPr>
            </a:lvl7pPr>
            <a:lvl8pPr marL="3429000" indent="-228600" algn="l" defTabSz="914400" rtl="0" eaLnBrk="0" fontAlgn="base" latinLnBrk="0"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Century Gothic" panose="020B0502020202020204" pitchFamily="34" charset="0"/>
                <a:ea typeface="+mn-ea"/>
                <a:cs typeface="+mn-cs"/>
              </a:defRPr>
            </a:lvl8pPr>
            <a:lvl9pPr marL="3886200" indent="-228600" algn="l" defTabSz="914400" rtl="0" eaLnBrk="0" fontAlgn="base" latinLnBrk="0"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Century Gothic" panose="020B0502020202020204" pitchFamily="34" charset="0"/>
                <a:ea typeface="+mn-ea"/>
                <a:cs typeface="+mn-cs"/>
              </a:defRPr>
            </a:lvl9pPr>
          </a:lstStyle>
          <a:p>
            <a:pPr algn="ctr">
              <a:spcBef>
                <a:spcPct val="0"/>
              </a:spcBef>
              <a:buFont typeface="Wingdings" panose="05000000000000000000" pitchFamily="2" charset="2"/>
              <a:buNone/>
            </a:pPr>
            <a:fld id="{8AC1D1A9-C484-4E39-B65E-EB6159B3B77E}" type="slidenum">
              <a:rPr lang="en-GB" altLang="ru-RU" sz="1400" smtClean="0">
                <a:solidFill>
                  <a:schemeClr val="accent1">
                    <a:lumMod val="75000"/>
                  </a:schemeClr>
                </a:solidFill>
                <a:latin typeface="Arial" panose="020B0604020202020204" pitchFamily="34" charset="0"/>
              </a:rPr>
              <a:pPr algn="ctr">
                <a:spcBef>
                  <a:spcPct val="0"/>
                </a:spcBef>
                <a:buFont typeface="Wingdings" panose="05000000000000000000" pitchFamily="2" charset="2"/>
                <a:buNone/>
              </a:pPr>
              <a:t>46</a:t>
            </a:fld>
            <a:endParaRPr lang="en-GB" altLang="ru-RU" sz="1400" dirty="0">
              <a:solidFill>
                <a:schemeClr val="accent1">
                  <a:lumMod val="75000"/>
                </a:schemeClr>
              </a:solidFill>
              <a:latin typeface="Arial" panose="020B0604020202020204" pitchFamily="34" charset="0"/>
            </a:endParaRPr>
          </a:p>
        </p:txBody>
      </p:sp>
    </p:spTree>
    <p:extLst>
      <p:ext uri="{BB962C8B-B14F-4D97-AF65-F5344CB8AC3E}">
        <p14:creationId xmlns:p14="http://schemas.microsoft.com/office/powerpoint/2010/main" val="2238625204"/>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Номер слайда 1">
            <a:extLst>
              <a:ext uri="{FF2B5EF4-FFF2-40B4-BE49-F238E27FC236}">
                <a16:creationId xmlns:a16="http://schemas.microsoft.com/office/drawing/2014/main" id="{B0CD64D3-2B27-C04B-83ED-67C0C5CC9F0B}"/>
              </a:ext>
            </a:extLst>
          </p:cNvPr>
          <p:cNvSpPr>
            <a:spLocks noGrp="1"/>
          </p:cNvSpPr>
          <p:nvPr>
            <p:ph type="sldNum" sz="quarter" idx="10"/>
          </p:nvPr>
        </p:nvSpPr>
        <p:spPr bwMode="auto">
          <a:xfrm>
            <a:off x="11698288" y="6292850"/>
            <a:ext cx="404812"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400" kern="1200">
                <a:solidFill>
                  <a:schemeClr val="accent3">
                    <a:lumMod val="75000"/>
                  </a:schemeClr>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a:lstStyle>
          <a:p>
            <a:pPr>
              <a:spcBef>
                <a:spcPct val="0"/>
              </a:spcBef>
              <a:buFont typeface="Wingdings" pitchFamily="2" charset="2"/>
              <a:buNone/>
              <a:defRPr/>
            </a:pPr>
            <a:fld id="{936D5B12-A0F1-4C42-A083-DC8B2C567683}" type="slidenum">
              <a:rPr lang="ru-RU" smtClean="0"/>
              <a:pPr>
                <a:spcBef>
                  <a:spcPct val="0"/>
                </a:spcBef>
                <a:buFont typeface="Wingdings" pitchFamily="2" charset="2"/>
                <a:buNone/>
                <a:defRPr/>
              </a:pPr>
              <a:t>47</a:t>
            </a:fld>
            <a:endParaRPr lang="en-GB" altLang="ru-RU" dirty="0">
              <a:solidFill>
                <a:schemeClr val="accent3">
                  <a:lumMod val="75000"/>
                </a:schemeClr>
              </a:solidFill>
              <a:latin typeface="Arial" panose="020B0604020202020204" pitchFamily="34" charset="0"/>
            </a:endParaRPr>
          </a:p>
        </p:txBody>
      </p:sp>
      <p:sp>
        <p:nvSpPr>
          <p:cNvPr id="70660" name="Line 3">
            <a:extLst>
              <a:ext uri="{FF2B5EF4-FFF2-40B4-BE49-F238E27FC236}">
                <a16:creationId xmlns:a16="http://schemas.microsoft.com/office/drawing/2014/main" id="{F23DB221-7154-E544-B911-4591634006A3}"/>
              </a:ext>
            </a:extLst>
          </p:cNvPr>
          <p:cNvSpPr>
            <a:spLocks noChangeShapeType="1"/>
          </p:cNvSpPr>
          <p:nvPr/>
        </p:nvSpPr>
        <p:spPr bwMode="auto">
          <a:xfrm>
            <a:off x="3770313" y="1554163"/>
            <a:ext cx="614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defRPr/>
            </a:pPr>
            <a:endParaRPr lang="ru-RU">
              <a:solidFill>
                <a:schemeClr val="accent3">
                  <a:lumMod val="75000"/>
                </a:schemeClr>
              </a:solidFill>
            </a:endParaRPr>
          </a:p>
        </p:txBody>
      </p:sp>
      <p:sp>
        <p:nvSpPr>
          <p:cNvPr id="70661" name="Line 4">
            <a:extLst>
              <a:ext uri="{FF2B5EF4-FFF2-40B4-BE49-F238E27FC236}">
                <a16:creationId xmlns:a16="http://schemas.microsoft.com/office/drawing/2014/main" id="{8281C5EA-D3D6-144F-8592-BA1C8354D6F3}"/>
              </a:ext>
            </a:extLst>
          </p:cNvPr>
          <p:cNvSpPr>
            <a:spLocks noChangeShapeType="1"/>
          </p:cNvSpPr>
          <p:nvPr/>
        </p:nvSpPr>
        <p:spPr bwMode="auto">
          <a:xfrm flipH="1">
            <a:off x="3770313" y="1541463"/>
            <a:ext cx="0" cy="4978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defRPr/>
            </a:pPr>
            <a:endParaRPr lang="ru-RU">
              <a:solidFill>
                <a:schemeClr val="accent3">
                  <a:lumMod val="75000"/>
                </a:schemeClr>
              </a:solidFill>
            </a:endParaRPr>
          </a:p>
        </p:txBody>
      </p:sp>
      <p:graphicFrame>
        <p:nvGraphicFramePr>
          <p:cNvPr id="1059845" name="Group 5">
            <a:extLst>
              <a:ext uri="{FF2B5EF4-FFF2-40B4-BE49-F238E27FC236}">
                <a16:creationId xmlns:a16="http://schemas.microsoft.com/office/drawing/2014/main" id="{88ADDF2C-5FA5-426E-A552-5B76E4AB88F6}"/>
              </a:ext>
            </a:extLst>
          </p:cNvPr>
          <p:cNvGraphicFramePr>
            <a:graphicFrameLocks noGrp="1"/>
          </p:cNvGraphicFramePr>
          <p:nvPr/>
        </p:nvGraphicFramePr>
        <p:xfrm>
          <a:off x="3922713" y="1731963"/>
          <a:ext cx="6096000" cy="45339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26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t-EE" sz="1400" b="0" i="0" u="none" strike="noStrike" cap="none" normalizeH="0" baseline="0" dirty="0">
                        <a:ln>
                          <a:noFill/>
                        </a:ln>
                        <a:solidFill>
                          <a:schemeClr val="tx1"/>
                        </a:solidFill>
                        <a:effectLst/>
                        <a:latin typeface="Arial"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t-EE" sz="1400" b="0" i="0" u="none" strike="noStrike" cap="none" normalizeH="0" baseline="0">
                        <a:ln>
                          <a:noFill/>
                        </a:ln>
                        <a:solidFill>
                          <a:schemeClr val="tx1"/>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t-EE" sz="1400" b="0" i="0" u="none" strike="noStrike" cap="none" normalizeH="0" baseline="0">
                        <a:ln>
                          <a:noFill/>
                        </a:ln>
                        <a:solidFill>
                          <a:schemeClr val="tx1"/>
                        </a:solidFill>
                        <a:effectLst/>
                        <a:latin typeface="Arial" pitchFamily="34"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t-EE" sz="1400" b="0" i="0" u="none" strike="noStrike" cap="none" normalizeH="0" baseline="0" dirty="0">
                        <a:ln>
                          <a:noFill/>
                        </a:ln>
                        <a:solidFill>
                          <a:schemeClr val="tx1"/>
                        </a:solidFill>
                        <a:effectLst/>
                        <a:latin typeface="Arial" pitchFamily="34"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2" name="Group 16">
            <a:extLst>
              <a:ext uri="{FF2B5EF4-FFF2-40B4-BE49-F238E27FC236}">
                <a16:creationId xmlns:a16="http://schemas.microsoft.com/office/drawing/2014/main" id="{26599A2F-2A91-504C-82CB-A43F7855465A}"/>
              </a:ext>
            </a:extLst>
          </p:cNvPr>
          <p:cNvGrpSpPr>
            <a:grpSpLocks/>
          </p:cNvGrpSpPr>
          <p:nvPr/>
        </p:nvGrpSpPr>
        <p:grpSpPr bwMode="auto">
          <a:xfrm>
            <a:off x="4014788" y="1087438"/>
            <a:ext cx="6757987" cy="342900"/>
            <a:chOff x="1264" y="418"/>
            <a:chExt cx="3044" cy="216"/>
          </a:xfrm>
        </p:grpSpPr>
        <p:sp>
          <p:nvSpPr>
            <p:cNvPr id="70685" name="Text Box 17">
              <a:extLst>
                <a:ext uri="{FF2B5EF4-FFF2-40B4-BE49-F238E27FC236}">
                  <a16:creationId xmlns:a16="http://schemas.microsoft.com/office/drawing/2014/main" id="{51987CC9-6402-084B-AF57-CF0C43412689}"/>
                </a:ext>
              </a:extLst>
            </p:cNvPr>
            <p:cNvSpPr txBox="1">
              <a:spLocks noChangeArrowheads="1"/>
            </p:cNvSpPr>
            <p:nvPr/>
          </p:nvSpPr>
          <p:spPr bwMode="auto">
            <a:xfrm>
              <a:off x="2276" y="431"/>
              <a:ext cx="20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sz="2000" b="1">
                  <a:solidFill>
                    <a:schemeClr val="accent3">
                      <a:lumMod val="75000"/>
                    </a:schemeClr>
                  </a:solidFill>
                  <a:latin typeface="Arial" panose="020B0604020202020204" pitchFamily="34" charset="0"/>
                </a:rPr>
                <a:t>ТОВАР</a:t>
              </a:r>
              <a:endParaRPr lang="en-GB" altLang="ru-RU" sz="2000" b="1">
                <a:solidFill>
                  <a:schemeClr val="accent3">
                    <a:lumMod val="75000"/>
                  </a:schemeClr>
                </a:solidFill>
                <a:latin typeface="Arial" panose="020B0604020202020204" pitchFamily="34" charset="0"/>
              </a:endParaRPr>
            </a:p>
          </p:txBody>
        </p:sp>
        <p:sp>
          <p:nvSpPr>
            <p:cNvPr id="70686" name="Text Box 18">
              <a:extLst>
                <a:ext uri="{FF2B5EF4-FFF2-40B4-BE49-F238E27FC236}">
                  <a16:creationId xmlns:a16="http://schemas.microsoft.com/office/drawing/2014/main" id="{97034245-87B3-9A4B-A631-E577D7CCFB7B}"/>
                </a:ext>
              </a:extLst>
            </p:cNvPr>
            <p:cNvSpPr txBox="1">
              <a:spLocks noChangeArrowheads="1"/>
            </p:cNvSpPr>
            <p:nvPr/>
          </p:nvSpPr>
          <p:spPr bwMode="auto">
            <a:xfrm>
              <a:off x="1264" y="460"/>
              <a:ext cx="7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a:solidFill>
                    <a:schemeClr val="accent3">
                      <a:lumMod val="75000"/>
                    </a:schemeClr>
                  </a:solidFill>
                  <a:latin typeface="Tahoma" panose="020B0604030504040204" pitchFamily="34" charset="0"/>
                </a:rPr>
                <a:t>Существующие</a:t>
              </a:r>
              <a:endParaRPr lang="en-GB" altLang="ru-RU">
                <a:solidFill>
                  <a:schemeClr val="accent3">
                    <a:lumMod val="75000"/>
                  </a:schemeClr>
                </a:solidFill>
                <a:latin typeface="Tahoma" panose="020B0604030504040204" pitchFamily="34" charset="0"/>
              </a:endParaRPr>
            </a:p>
          </p:txBody>
        </p:sp>
        <p:sp>
          <p:nvSpPr>
            <p:cNvPr id="70687" name="Text Box 19">
              <a:extLst>
                <a:ext uri="{FF2B5EF4-FFF2-40B4-BE49-F238E27FC236}">
                  <a16:creationId xmlns:a16="http://schemas.microsoft.com/office/drawing/2014/main" id="{992B1D25-1396-9A45-9613-07772D3AE27C}"/>
                </a:ext>
              </a:extLst>
            </p:cNvPr>
            <p:cNvSpPr txBox="1">
              <a:spLocks noChangeArrowheads="1"/>
            </p:cNvSpPr>
            <p:nvPr/>
          </p:nvSpPr>
          <p:spPr bwMode="auto">
            <a:xfrm>
              <a:off x="3445" y="418"/>
              <a:ext cx="3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a:solidFill>
                    <a:schemeClr val="accent3">
                      <a:lumMod val="75000"/>
                    </a:schemeClr>
                  </a:solidFill>
                  <a:latin typeface="Tahoma" panose="020B0604030504040204" pitchFamily="34" charset="0"/>
                </a:rPr>
                <a:t>Новые</a:t>
              </a:r>
              <a:endParaRPr lang="en-GB" altLang="ru-RU">
                <a:solidFill>
                  <a:schemeClr val="accent3">
                    <a:lumMod val="75000"/>
                  </a:schemeClr>
                </a:solidFill>
                <a:latin typeface="Tahoma" panose="020B0604030504040204" pitchFamily="34" charset="0"/>
              </a:endParaRPr>
            </a:p>
          </p:txBody>
        </p:sp>
      </p:grpSp>
      <p:grpSp>
        <p:nvGrpSpPr>
          <p:cNvPr id="3" name="Group 20">
            <a:extLst>
              <a:ext uri="{FF2B5EF4-FFF2-40B4-BE49-F238E27FC236}">
                <a16:creationId xmlns:a16="http://schemas.microsoft.com/office/drawing/2014/main" id="{6FAFA989-5CFA-B64B-8CD1-591A67B66BC3}"/>
              </a:ext>
            </a:extLst>
          </p:cNvPr>
          <p:cNvGrpSpPr>
            <a:grpSpLocks/>
          </p:cNvGrpSpPr>
          <p:nvPr/>
        </p:nvGrpSpPr>
        <p:grpSpPr bwMode="auto">
          <a:xfrm>
            <a:off x="2373313" y="2193925"/>
            <a:ext cx="1333500" cy="2979738"/>
            <a:chOff x="144" y="1115"/>
            <a:chExt cx="840" cy="1877"/>
          </a:xfrm>
        </p:grpSpPr>
        <p:sp>
          <p:nvSpPr>
            <p:cNvPr id="70682" name="Text Box 21">
              <a:extLst>
                <a:ext uri="{FF2B5EF4-FFF2-40B4-BE49-F238E27FC236}">
                  <a16:creationId xmlns:a16="http://schemas.microsoft.com/office/drawing/2014/main" id="{FAB630B6-6520-4F4D-B244-7D26814694B3}"/>
                </a:ext>
              </a:extLst>
            </p:cNvPr>
            <p:cNvSpPr txBox="1">
              <a:spLocks noChangeArrowheads="1"/>
            </p:cNvSpPr>
            <p:nvPr/>
          </p:nvSpPr>
          <p:spPr bwMode="auto">
            <a:xfrm>
              <a:off x="144" y="2152"/>
              <a:ext cx="8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sz="2000" b="1">
                  <a:solidFill>
                    <a:schemeClr val="accent3">
                      <a:lumMod val="75000"/>
                    </a:schemeClr>
                  </a:solidFill>
                  <a:latin typeface="Tahoma" panose="020B0604030504040204" pitchFamily="34" charset="0"/>
                </a:rPr>
                <a:t>КЛИЕНТЫ</a:t>
              </a:r>
              <a:endParaRPr lang="en-GB" altLang="ru-RU" sz="2000" b="1">
                <a:solidFill>
                  <a:schemeClr val="accent3">
                    <a:lumMod val="75000"/>
                  </a:schemeClr>
                </a:solidFill>
                <a:latin typeface="Tahoma" panose="020B0604030504040204" pitchFamily="34" charset="0"/>
              </a:endParaRPr>
            </a:p>
          </p:txBody>
        </p:sp>
        <p:sp>
          <p:nvSpPr>
            <p:cNvPr id="70683" name="Text Box 22">
              <a:extLst>
                <a:ext uri="{FF2B5EF4-FFF2-40B4-BE49-F238E27FC236}">
                  <a16:creationId xmlns:a16="http://schemas.microsoft.com/office/drawing/2014/main" id="{2329B90F-59E2-C04F-A0B1-FF8E3ED556DE}"/>
                </a:ext>
              </a:extLst>
            </p:cNvPr>
            <p:cNvSpPr txBox="1">
              <a:spLocks noChangeArrowheads="1"/>
            </p:cNvSpPr>
            <p:nvPr/>
          </p:nvSpPr>
          <p:spPr bwMode="auto">
            <a:xfrm>
              <a:off x="204" y="1115"/>
              <a:ext cx="7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a:solidFill>
                    <a:schemeClr val="accent3">
                      <a:lumMod val="75000"/>
                    </a:schemeClr>
                  </a:solidFill>
                  <a:latin typeface="Tahoma" panose="020B0604030504040204" pitchFamily="34" charset="0"/>
                </a:rPr>
                <a:t>Привычные</a:t>
              </a:r>
              <a:endParaRPr lang="en-GB" altLang="ru-RU">
                <a:solidFill>
                  <a:schemeClr val="accent3">
                    <a:lumMod val="75000"/>
                  </a:schemeClr>
                </a:solidFill>
                <a:latin typeface="Tahoma" panose="020B0604030504040204" pitchFamily="34" charset="0"/>
              </a:endParaRPr>
            </a:p>
          </p:txBody>
        </p:sp>
        <p:sp>
          <p:nvSpPr>
            <p:cNvPr id="70684" name="Text Box 23">
              <a:extLst>
                <a:ext uri="{FF2B5EF4-FFF2-40B4-BE49-F238E27FC236}">
                  <a16:creationId xmlns:a16="http://schemas.microsoft.com/office/drawing/2014/main" id="{FB51E8B5-A8B9-F34E-B57F-40A3768147F9}"/>
                </a:ext>
              </a:extLst>
            </p:cNvPr>
            <p:cNvSpPr txBox="1">
              <a:spLocks noChangeArrowheads="1"/>
            </p:cNvSpPr>
            <p:nvPr/>
          </p:nvSpPr>
          <p:spPr bwMode="auto">
            <a:xfrm>
              <a:off x="416" y="2818"/>
              <a:ext cx="4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defRPr/>
              </a:pPr>
              <a:r>
                <a:rPr lang="ru-RU" altLang="ru-RU">
                  <a:solidFill>
                    <a:schemeClr val="accent3">
                      <a:lumMod val="75000"/>
                    </a:schemeClr>
                  </a:solidFill>
                  <a:latin typeface="Tahoma" panose="020B0604030504040204" pitchFamily="34" charset="0"/>
                </a:rPr>
                <a:t>Новые</a:t>
              </a:r>
              <a:endParaRPr lang="en-GB" altLang="ru-RU">
                <a:solidFill>
                  <a:schemeClr val="accent3">
                    <a:lumMod val="75000"/>
                  </a:schemeClr>
                </a:solidFill>
                <a:latin typeface="Tahoma" panose="020B0604030504040204" pitchFamily="34" charset="0"/>
              </a:endParaRPr>
            </a:p>
          </p:txBody>
        </p:sp>
      </p:grpSp>
      <p:sp>
        <p:nvSpPr>
          <p:cNvPr id="1059873" name="Text Box 33">
            <a:extLst>
              <a:ext uri="{FF2B5EF4-FFF2-40B4-BE49-F238E27FC236}">
                <a16:creationId xmlns:a16="http://schemas.microsoft.com/office/drawing/2014/main" id="{75DC8261-5AA4-5242-BFD1-4848D1812280}"/>
              </a:ext>
            </a:extLst>
          </p:cNvPr>
          <p:cNvSpPr txBox="1">
            <a:spLocks noChangeArrowheads="1"/>
          </p:cNvSpPr>
          <p:nvPr/>
        </p:nvSpPr>
        <p:spPr bwMode="auto">
          <a:xfrm>
            <a:off x="7697788" y="2262188"/>
            <a:ext cx="1843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defRPr/>
            </a:pPr>
            <a:r>
              <a:rPr lang="ru-RU" altLang="ru-RU" sz="2000" b="1" dirty="0">
                <a:solidFill>
                  <a:schemeClr val="accent3">
                    <a:lumMod val="75000"/>
                  </a:schemeClr>
                </a:solidFill>
                <a:latin typeface="Tahoma" panose="020B0604030504040204" pitchFamily="34" charset="0"/>
              </a:rPr>
              <a:t>Развитие </a:t>
            </a:r>
          </a:p>
          <a:p>
            <a:pPr algn="ctr" eaLnBrk="1" hangingPunct="1">
              <a:spcBef>
                <a:spcPct val="0"/>
              </a:spcBef>
              <a:buClrTx/>
              <a:buFontTx/>
              <a:buNone/>
              <a:defRPr/>
            </a:pPr>
            <a:r>
              <a:rPr lang="ru-RU" altLang="ru-RU" sz="2000" b="1" dirty="0">
                <a:solidFill>
                  <a:schemeClr val="accent3">
                    <a:lumMod val="75000"/>
                  </a:schemeClr>
                </a:solidFill>
                <a:latin typeface="Tahoma" panose="020B0604030504040204" pitchFamily="34" charset="0"/>
              </a:rPr>
              <a:t>Товарного </a:t>
            </a:r>
          </a:p>
          <a:p>
            <a:pPr algn="ctr" eaLnBrk="1" hangingPunct="1">
              <a:spcBef>
                <a:spcPct val="0"/>
              </a:spcBef>
              <a:buClrTx/>
              <a:buFontTx/>
              <a:buNone/>
              <a:defRPr/>
            </a:pPr>
            <a:r>
              <a:rPr lang="ru-RU" altLang="ru-RU" sz="2000" b="1" dirty="0">
                <a:solidFill>
                  <a:schemeClr val="accent3">
                    <a:lumMod val="75000"/>
                  </a:schemeClr>
                </a:solidFill>
                <a:latin typeface="Tahoma" panose="020B0604030504040204" pitchFamily="34" charset="0"/>
              </a:rPr>
              <a:t>ассортимента</a:t>
            </a:r>
            <a:endParaRPr lang="en-GB" altLang="ru-RU" sz="2000" b="1" dirty="0">
              <a:solidFill>
                <a:schemeClr val="accent3">
                  <a:lumMod val="75000"/>
                </a:schemeClr>
              </a:solidFill>
              <a:latin typeface="Tahoma" panose="020B0604030504040204" pitchFamily="34" charset="0"/>
            </a:endParaRPr>
          </a:p>
        </p:txBody>
      </p:sp>
      <p:sp>
        <p:nvSpPr>
          <p:cNvPr id="1059874" name="Text Box 34">
            <a:extLst>
              <a:ext uri="{FF2B5EF4-FFF2-40B4-BE49-F238E27FC236}">
                <a16:creationId xmlns:a16="http://schemas.microsoft.com/office/drawing/2014/main" id="{611EF805-2099-814C-93ED-CC3F564F2B84}"/>
              </a:ext>
            </a:extLst>
          </p:cNvPr>
          <p:cNvSpPr txBox="1">
            <a:spLocks noChangeArrowheads="1"/>
          </p:cNvSpPr>
          <p:nvPr/>
        </p:nvSpPr>
        <p:spPr bwMode="auto">
          <a:xfrm>
            <a:off x="4102100" y="4872038"/>
            <a:ext cx="2589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defRPr/>
            </a:pPr>
            <a:r>
              <a:rPr lang="ru-RU" altLang="ru-RU" sz="2000" b="1" dirty="0">
                <a:solidFill>
                  <a:schemeClr val="accent3">
                    <a:lumMod val="75000"/>
                  </a:schemeClr>
                </a:solidFill>
                <a:latin typeface="Tahoma" panose="020B0604030504040204" pitchFamily="34" charset="0"/>
              </a:rPr>
              <a:t>Расширение рынка</a:t>
            </a:r>
            <a:endParaRPr lang="en-GB" altLang="ru-RU" sz="2000" b="1" dirty="0">
              <a:solidFill>
                <a:schemeClr val="accent3">
                  <a:lumMod val="75000"/>
                </a:schemeClr>
              </a:solidFill>
              <a:latin typeface="Tahoma" panose="020B0604030504040204" pitchFamily="34" charset="0"/>
            </a:endParaRPr>
          </a:p>
        </p:txBody>
      </p:sp>
      <p:sp>
        <p:nvSpPr>
          <p:cNvPr id="1059875" name="Text Box 35">
            <a:extLst>
              <a:ext uri="{FF2B5EF4-FFF2-40B4-BE49-F238E27FC236}">
                <a16:creationId xmlns:a16="http://schemas.microsoft.com/office/drawing/2014/main" id="{DE06CDB1-0C9D-6D4F-9428-291DF6C3BE4E}"/>
              </a:ext>
            </a:extLst>
          </p:cNvPr>
          <p:cNvSpPr txBox="1">
            <a:spLocks noChangeArrowheads="1"/>
          </p:cNvSpPr>
          <p:nvPr/>
        </p:nvSpPr>
        <p:spPr bwMode="auto">
          <a:xfrm>
            <a:off x="7388225" y="4883150"/>
            <a:ext cx="2403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defRPr/>
            </a:pPr>
            <a:r>
              <a:rPr lang="ru-RU" altLang="ru-RU" sz="2000" b="1" dirty="0">
                <a:solidFill>
                  <a:schemeClr val="accent3">
                    <a:lumMod val="75000"/>
                  </a:schemeClr>
                </a:solidFill>
                <a:latin typeface="Tahoma" panose="020B0604030504040204" pitchFamily="34" charset="0"/>
              </a:rPr>
              <a:t>Диверсификация </a:t>
            </a:r>
            <a:endParaRPr lang="en-GB" altLang="ru-RU" sz="2000" b="1" dirty="0">
              <a:solidFill>
                <a:schemeClr val="accent3">
                  <a:lumMod val="75000"/>
                </a:schemeClr>
              </a:solidFill>
              <a:latin typeface="Tahoma" panose="020B0604030504040204" pitchFamily="34" charset="0"/>
            </a:endParaRPr>
          </a:p>
        </p:txBody>
      </p:sp>
      <p:sp>
        <p:nvSpPr>
          <p:cNvPr id="28" name="Text Box 2">
            <a:extLst>
              <a:ext uri="{FF2B5EF4-FFF2-40B4-BE49-F238E27FC236}">
                <a16:creationId xmlns:a16="http://schemas.microsoft.com/office/drawing/2014/main" id="{4B45A828-6A14-4EBA-9772-95181524CD00}"/>
              </a:ext>
            </a:extLst>
          </p:cNvPr>
          <p:cNvSpPr txBox="1">
            <a:spLocks noChangeArrowheads="1"/>
          </p:cNvSpPr>
          <p:nvPr/>
        </p:nvSpPr>
        <p:spPr bwMode="auto">
          <a:xfrm>
            <a:off x="715963" y="444500"/>
            <a:ext cx="32988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rgbClr val="000000"/>
                </a:solidFill>
                <a:latin typeface="Arial" panose="020B0604020202020204" pitchFamily="34" charset="0"/>
                <a:ea typeface="Osaka" pitchFamily="1" charset="-128"/>
              </a:defRPr>
            </a:lvl1pPr>
            <a:lvl2pPr marL="742950" indent="-285750">
              <a:defRPr sz="2100">
                <a:solidFill>
                  <a:srgbClr val="000000"/>
                </a:solidFill>
                <a:latin typeface="Arial" panose="020B0604020202020204" pitchFamily="34" charset="0"/>
                <a:ea typeface="Osaka" pitchFamily="1" charset="-128"/>
              </a:defRPr>
            </a:lvl2pPr>
            <a:lvl3pPr marL="1143000" indent="-228600">
              <a:defRPr sz="2100">
                <a:solidFill>
                  <a:srgbClr val="000000"/>
                </a:solidFill>
                <a:latin typeface="Arial" panose="020B0604020202020204" pitchFamily="34" charset="0"/>
                <a:ea typeface="Osaka" pitchFamily="1" charset="-128"/>
              </a:defRPr>
            </a:lvl3pPr>
            <a:lvl4pPr marL="1600200" indent="-228600">
              <a:defRPr sz="2100">
                <a:solidFill>
                  <a:srgbClr val="000000"/>
                </a:solidFill>
                <a:latin typeface="Arial" panose="020B0604020202020204" pitchFamily="34" charset="0"/>
                <a:ea typeface="Osaka" pitchFamily="1" charset="-128"/>
              </a:defRPr>
            </a:lvl4pPr>
            <a:lvl5pPr marL="2057400" indent="-228600">
              <a:defRPr sz="2100">
                <a:solidFill>
                  <a:srgbClr val="000000"/>
                </a:solidFill>
                <a:latin typeface="Arial" panose="020B0604020202020204" pitchFamily="34" charset="0"/>
                <a:ea typeface="Osaka" pitchFamily="1" charset="-128"/>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pitchFamily="1" charset="-128"/>
              </a:defRPr>
            </a:lvl9pPr>
          </a:lstStyle>
          <a:p>
            <a:pPr algn="ctr" eaLnBrk="1" hangingPunct="1">
              <a:defRPr/>
            </a:pPr>
            <a:r>
              <a:rPr lang="ru-RU" altLang="ru-RU" sz="2585" dirty="0">
                <a:solidFill>
                  <a:schemeClr val="accent3">
                    <a:lumMod val="75000"/>
                  </a:schemeClr>
                </a:solidFill>
                <a:cs typeface="Arial" panose="020B0604020202020204" pitchFamily="34" charset="0"/>
              </a:rPr>
              <a:t>Матрица </a:t>
            </a:r>
            <a:r>
              <a:rPr lang="ru-RU" altLang="ru-RU" sz="2585" dirty="0" err="1">
                <a:solidFill>
                  <a:schemeClr val="accent3">
                    <a:lumMod val="75000"/>
                  </a:schemeClr>
                </a:solidFill>
                <a:cs typeface="Arial" panose="020B0604020202020204" pitchFamily="34" charset="0"/>
              </a:rPr>
              <a:t>Ансоффа</a:t>
            </a:r>
            <a:r>
              <a:rPr lang="ru-RU" altLang="ru-RU" sz="2585" dirty="0">
                <a:solidFill>
                  <a:schemeClr val="accent3">
                    <a:lumMod val="75000"/>
                  </a:schemeClr>
                </a:solidFill>
                <a:cs typeface="Arial" panose="020B0604020202020204" pitchFamily="34" charset="0"/>
              </a:rPr>
              <a:t>  </a:t>
            </a:r>
            <a:endParaRPr lang="en-US" altLang="ru-RU" sz="2585" dirty="0">
              <a:solidFill>
                <a:schemeClr val="accent3">
                  <a:lumMod val="75000"/>
                </a:schemeClr>
              </a:solidFill>
              <a:cs typeface="Arial" panose="020B0604020202020204" pitchFamily="34" charset="0"/>
            </a:endParaRPr>
          </a:p>
        </p:txBody>
      </p:sp>
      <p:sp>
        <p:nvSpPr>
          <p:cNvPr id="22" name="Text Box 34">
            <a:extLst>
              <a:ext uri="{FF2B5EF4-FFF2-40B4-BE49-F238E27FC236}">
                <a16:creationId xmlns:a16="http://schemas.microsoft.com/office/drawing/2014/main" id="{138B7810-DE55-8F46-A2C1-783D84371615}"/>
              </a:ext>
            </a:extLst>
          </p:cNvPr>
          <p:cNvSpPr txBox="1">
            <a:spLocks noChangeArrowheads="1"/>
          </p:cNvSpPr>
          <p:nvPr/>
        </p:nvSpPr>
        <p:spPr bwMode="auto">
          <a:xfrm>
            <a:off x="4087813" y="2571750"/>
            <a:ext cx="27225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defRPr/>
            </a:pPr>
            <a:r>
              <a:rPr lang="ru-RU" altLang="ru-RU" sz="2000" b="1" dirty="0">
                <a:solidFill>
                  <a:schemeClr val="accent3">
                    <a:lumMod val="75000"/>
                  </a:schemeClr>
                </a:solidFill>
                <a:latin typeface="Tahoma" panose="020B0604030504040204" pitchFamily="34" charset="0"/>
              </a:rPr>
              <a:t>Удержание позиций</a:t>
            </a:r>
            <a:endParaRPr lang="en-GB" altLang="ru-RU" sz="2000" b="1" dirty="0">
              <a:solidFill>
                <a:schemeClr val="accent3">
                  <a:lumMod val="75000"/>
                </a:schemeClr>
              </a:solidFill>
              <a:latin typeface="Tahoma" panose="020B0604030504040204" pitchFamily="34" charset="0"/>
            </a:endParaRPr>
          </a:p>
        </p:txBody>
      </p:sp>
    </p:spTree>
    <p:extLst>
      <p:ext uri="{BB962C8B-B14F-4D97-AF65-F5344CB8AC3E}">
        <p14:creationId xmlns:p14="http://schemas.microsoft.com/office/powerpoint/2010/main" val="13239584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59873"/>
                                        </p:tgtEl>
                                        <p:attrNameLst>
                                          <p:attrName>style.visibility</p:attrName>
                                        </p:attrNameLst>
                                      </p:cBhvr>
                                      <p:to>
                                        <p:strVal val="visible"/>
                                      </p:to>
                                    </p:set>
                                    <p:animEffect transition="in" filter="box(in)">
                                      <p:cBhvr>
                                        <p:cTn id="17" dur="500"/>
                                        <p:tgtEl>
                                          <p:spTgt spid="10598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59874"/>
                                        </p:tgtEl>
                                        <p:attrNameLst>
                                          <p:attrName>style.visibility</p:attrName>
                                        </p:attrNameLst>
                                      </p:cBhvr>
                                      <p:to>
                                        <p:strVal val="visible"/>
                                      </p:to>
                                    </p:set>
                                    <p:animEffect transition="in" filter="box(in)">
                                      <p:cBhvr>
                                        <p:cTn id="22" dur="500"/>
                                        <p:tgtEl>
                                          <p:spTgt spid="10598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59875"/>
                                        </p:tgtEl>
                                        <p:attrNameLst>
                                          <p:attrName>style.visibility</p:attrName>
                                        </p:attrNameLst>
                                      </p:cBhvr>
                                      <p:to>
                                        <p:strVal val="visible"/>
                                      </p:to>
                                    </p:set>
                                    <p:animEffect transition="in" filter="box(in)">
                                      <p:cBhvr>
                                        <p:cTn id="27" dur="500"/>
                                        <p:tgtEl>
                                          <p:spTgt spid="10598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73" grpId="0" autoUpdateAnimBg="0"/>
      <p:bldP spid="1059874" grpId="0" autoUpdateAnimBg="0"/>
      <p:bldP spid="1059875" grpId="0" autoUpdateAnimBg="0"/>
      <p:bldP spid="2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Номер слайда 1">
            <a:extLst>
              <a:ext uri="{FF2B5EF4-FFF2-40B4-BE49-F238E27FC236}">
                <a16:creationId xmlns:a16="http://schemas.microsoft.com/office/drawing/2014/main" id="{0948ABB3-213D-43C3-BCFD-4DF98ACA64E0}"/>
              </a:ext>
            </a:extLst>
          </p:cNvPr>
          <p:cNvSpPr>
            <a:spLocks noGrp="1"/>
          </p:cNvSpPr>
          <p:nvPr>
            <p:ph type="sldNum" sz="quarter" idx="12"/>
          </p:nvPr>
        </p:nvSpPr>
        <p:spPr>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 typeface="Wingdings" panose="05000000000000000000" pitchFamily="2" charset="2"/>
              <a:buNone/>
              <a:defRPr/>
            </a:pPr>
            <a:fld id="{BCFEBEE7-BFB2-42C9-8751-4532EF6A88E6}" type="slidenum">
              <a:rPr lang="en-US" smtClean="0"/>
              <a:pPr>
                <a:spcBef>
                  <a:spcPct val="0"/>
                </a:spcBef>
                <a:buFont typeface="Wingdings" panose="05000000000000000000" pitchFamily="2" charset="2"/>
                <a:buNone/>
                <a:defRPr/>
              </a:pPr>
              <a:t>48</a:t>
            </a:fld>
            <a:endParaRPr lang="en-US" altLang="ru-RU">
              <a:solidFill>
                <a:schemeClr val="accent1">
                  <a:lumMod val="75000"/>
                </a:schemeClr>
              </a:solidFill>
              <a:latin typeface="Arial" panose="020B0604020202020204" pitchFamily="34" charset="0"/>
            </a:endParaRPr>
          </a:p>
        </p:txBody>
      </p:sp>
      <p:sp>
        <p:nvSpPr>
          <p:cNvPr id="164867" name="Прямоугольник 2">
            <a:extLst>
              <a:ext uri="{FF2B5EF4-FFF2-40B4-BE49-F238E27FC236}">
                <a16:creationId xmlns:a16="http://schemas.microsoft.com/office/drawing/2014/main" id="{EC6CF11C-8AE8-497C-93A6-2EBDBD1F87E4}"/>
              </a:ext>
            </a:extLst>
          </p:cNvPr>
          <p:cNvSpPr>
            <a:spLocks noChangeArrowheads="1"/>
          </p:cNvSpPr>
          <p:nvPr/>
        </p:nvSpPr>
        <p:spPr bwMode="auto">
          <a:xfrm>
            <a:off x="903111" y="1349376"/>
            <a:ext cx="10538040" cy="264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nSpc>
                <a:spcPct val="115000"/>
              </a:lnSpc>
              <a:spcBef>
                <a:spcPct val="0"/>
              </a:spcBef>
              <a:spcAft>
                <a:spcPts val="1000"/>
              </a:spcAft>
              <a:buClrTx/>
              <a:buNone/>
            </a:pP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Согласно трудам </a:t>
            </a:r>
            <a:r>
              <a:rPr lang="ru-RU" altLang="ru-RU" sz="1600" dirty="0" err="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Ж.Ж.Ламбена</a:t>
            </a: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(12) «цели роста, или развития, фирмы можно разделить на три уровня:</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Bef>
                <a:spcPct val="0"/>
              </a:spcBef>
              <a:spcAft>
                <a:spcPts val="1000"/>
              </a:spcAft>
              <a:buClrTx/>
            </a:pPr>
            <a:r>
              <a:rPr lang="ru-RU" altLang="ru-RU"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Цель роста на обслуживаемом базовом рынке; такую цель мы будем называть интенсивным ростом.</a:t>
            </a:r>
            <a:endPar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Bef>
                <a:spcPct val="0"/>
              </a:spcBef>
              <a:spcAft>
                <a:spcPts val="1000"/>
              </a:spcAft>
              <a:buClrTx/>
            </a:pPr>
            <a:r>
              <a:rPr lang="ru-RU" altLang="ru-RU"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Цель роста в рамках производственной цепочки: расширение основного вида деятельности в виде интеграции «вперед» или «назад»; интегрированный рост.</a:t>
            </a:r>
            <a:endPar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Bef>
                <a:spcPct val="0"/>
              </a:spcBef>
              <a:spcAft>
                <a:spcPts val="1000"/>
              </a:spcAft>
              <a:buClrTx/>
            </a:pPr>
            <a:r>
              <a:rPr lang="ru-RU" altLang="ru-RU"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Цель роста, в основу которого положены возможности за пределами основного вида деятельности; это </a:t>
            </a:r>
            <a:r>
              <a:rPr lang="ru-RU" altLang="ru-RU" dirty="0" err="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диверсификационный</a:t>
            </a:r>
            <a:r>
              <a:rPr lang="ru-RU" altLang="ru-RU"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рост».</a:t>
            </a:r>
            <a:endPar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64868" name="Прямоугольник 3">
            <a:extLst>
              <a:ext uri="{FF2B5EF4-FFF2-40B4-BE49-F238E27FC236}">
                <a16:creationId xmlns:a16="http://schemas.microsoft.com/office/drawing/2014/main" id="{566DFFCE-8DFA-4EDB-82F2-CDC968805C79}"/>
              </a:ext>
            </a:extLst>
          </p:cNvPr>
          <p:cNvSpPr>
            <a:spLocks noChangeArrowheads="1"/>
          </p:cNvSpPr>
          <p:nvPr/>
        </p:nvSpPr>
        <p:spPr bwMode="auto">
          <a:xfrm>
            <a:off x="914400" y="4684653"/>
            <a:ext cx="10363200" cy="9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nSpc>
                <a:spcPct val="115000"/>
              </a:lnSpc>
              <a:spcBef>
                <a:spcPct val="0"/>
              </a:spcBef>
              <a:spcAft>
                <a:spcPts val="1000"/>
              </a:spcAft>
              <a:buClrTx/>
              <a:buNone/>
            </a:pP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Стратегия интенсивного роста рассматривается тогда, когда компания еще не до конца использовала возможности своего товара на «естественном» базовом рынке. В этом случае могут применяться различные варианты стратегий: проникновение на рынок, развитие товаров и развитие рынков.</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06A3DC4D-9C32-4A08-88D4-65F0520B3124}"/>
              </a:ext>
            </a:extLst>
          </p:cNvPr>
          <p:cNvSpPr/>
          <p:nvPr/>
        </p:nvSpPr>
        <p:spPr>
          <a:xfrm>
            <a:off x="818982" y="383508"/>
            <a:ext cx="4863832" cy="584775"/>
          </a:xfrm>
          <a:prstGeom prst="rect">
            <a:avLst/>
          </a:prstGeom>
        </p:spPr>
        <p:txBody>
          <a:bodyPr wrap="none">
            <a:spAutoFit/>
          </a:bodyPr>
          <a:lstStyle/>
          <a:p>
            <a:r>
              <a:rPr lang="ru-RU" sz="3200" b="1" dirty="0">
                <a:solidFill>
                  <a:schemeClr val="accent1">
                    <a:lumMod val="75000"/>
                  </a:schemeClr>
                </a:solidFill>
              </a:rPr>
              <a:t>Стратегия развития продаж</a:t>
            </a:r>
            <a:endParaRPr lang="id-ID" sz="3200" b="1" dirty="0">
              <a:solidFill>
                <a:schemeClr val="accent1">
                  <a:lumMod val="75000"/>
                </a:schemeClr>
              </a:solidFill>
            </a:endParaRPr>
          </a:p>
        </p:txBody>
      </p:sp>
    </p:spTree>
    <p:extLst>
      <p:ext uri="{BB962C8B-B14F-4D97-AF65-F5344CB8AC3E}">
        <p14:creationId xmlns:p14="http://schemas.microsoft.com/office/powerpoint/2010/main" val="2331980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Номер слайда 1">
            <a:extLst>
              <a:ext uri="{FF2B5EF4-FFF2-40B4-BE49-F238E27FC236}">
                <a16:creationId xmlns:a16="http://schemas.microsoft.com/office/drawing/2014/main" id="{6C4E0CC2-E147-4EEA-8EBC-E1132F5A1491}"/>
              </a:ext>
            </a:extLst>
          </p:cNvPr>
          <p:cNvSpPr>
            <a:spLocks noGrp="1"/>
          </p:cNvSpPr>
          <p:nvPr>
            <p:ph type="sldNum" sz="quarter" idx="12"/>
          </p:nvPr>
        </p:nvSpPr>
        <p:spPr>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 typeface="Wingdings" panose="05000000000000000000" pitchFamily="2" charset="2"/>
              <a:buNone/>
              <a:defRPr/>
            </a:pPr>
            <a:fld id="{BCFEBEE7-BFB2-42C9-8751-4532EF6A88E6}" type="slidenum">
              <a:rPr lang="en-US" smtClean="0"/>
              <a:pPr>
                <a:spcBef>
                  <a:spcPct val="0"/>
                </a:spcBef>
                <a:buFont typeface="Wingdings" panose="05000000000000000000" pitchFamily="2" charset="2"/>
                <a:buNone/>
                <a:defRPr/>
              </a:pPr>
              <a:t>49</a:t>
            </a:fld>
            <a:endParaRPr lang="en-US" altLang="ru-RU">
              <a:solidFill>
                <a:schemeClr val="accent1">
                  <a:lumMod val="75000"/>
                </a:schemeClr>
              </a:solidFill>
              <a:latin typeface="Arial" panose="020B0604020202020204" pitchFamily="34" charset="0"/>
            </a:endParaRPr>
          </a:p>
        </p:txBody>
      </p:sp>
      <p:sp>
        <p:nvSpPr>
          <p:cNvPr id="163843" name="Прямоугольник 2">
            <a:extLst>
              <a:ext uri="{FF2B5EF4-FFF2-40B4-BE49-F238E27FC236}">
                <a16:creationId xmlns:a16="http://schemas.microsoft.com/office/drawing/2014/main" id="{5C60F7BD-3779-436D-A35B-862A0A79C161}"/>
              </a:ext>
            </a:extLst>
          </p:cNvPr>
          <p:cNvSpPr>
            <a:spLocks noChangeArrowheads="1"/>
          </p:cNvSpPr>
          <p:nvPr/>
        </p:nvSpPr>
        <p:spPr bwMode="auto">
          <a:xfrm>
            <a:off x="265523" y="1609353"/>
            <a:ext cx="11660953"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Воздействием на компоненты первичного спроса. </a:t>
            </a:r>
            <a:endParaRPr lang="ru-RU" altLang="ru-RU" sz="12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spcBef>
                <a:spcPct val="0"/>
              </a:spcBef>
              <a:buClrTx/>
              <a:buFontTx/>
              <a:buNone/>
            </a:pP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Например, путем привлечения новых пользователей товара, побуждения покупателей к более частому использованию товара и/или большему разовому его потреблению, путем выявления новых возможностей применения товара. </a:t>
            </a:r>
          </a:p>
          <a:p>
            <a:pPr>
              <a:spcBef>
                <a:spcPct val="0"/>
              </a:spcBef>
              <a:buClrTx/>
              <a:buFontTx/>
              <a:buNone/>
            </a:pPr>
            <a:endPar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spcBef>
                <a:spcPct val="0"/>
              </a:spcBef>
              <a:buClrTx/>
              <a:buFontTx/>
              <a:buNone/>
            </a:pPr>
            <a:r>
              <a:rPr lang="ru-RU" altLang="ru-RU"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Увеличение доли рынка посредством активных действий по продвижению товаров и услуг</a:t>
            </a: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таких как: установление конкурентоспособных цен (цена проникновения), улучшение качества товара, укрепление сбытовой сети, проведение дополнительных мероприятий по стимулированию сбыта. </a:t>
            </a:r>
          </a:p>
          <a:p>
            <a:pPr>
              <a:spcBef>
                <a:spcPct val="0"/>
              </a:spcBef>
              <a:buClrTx/>
              <a:buFontTx/>
              <a:buNone/>
            </a:pP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spcBef>
                <a:spcPct val="0"/>
              </a:spcBef>
              <a:buClrTx/>
              <a:buFontTx/>
              <a:buNone/>
            </a:pPr>
            <a:r>
              <a:rPr lang="ru-RU" altLang="ru-RU"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Стратегия развития рынков</a:t>
            </a: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предусматривает рост фирмы путем внедрения производимых товаров на новые рынки. Здесь возможны следующие альтернативные варианты:</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spcBef>
                <a:spcPct val="0"/>
              </a:spcBef>
              <a:buClrTx/>
              <a:buFontTx/>
              <a:buNone/>
            </a:pPr>
            <a:r>
              <a:rPr lang="ru-RU" altLang="ru-RU" sz="1600" i="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выход на новые сегменты</a:t>
            </a: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Например, предложение товаров промышленного назначения на потребительском рынке или другом секторе промышленности;</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spcBef>
                <a:spcPct val="0"/>
              </a:spcBef>
              <a:buClrTx/>
              <a:buFontTx/>
              <a:buNone/>
            </a:pPr>
            <a:r>
              <a:rPr lang="ru-RU" altLang="ru-RU" sz="1600" i="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создание новых сбытовых каналов.</a:t>
            </a: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Например, посредством франчайзинга.</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spcBef>
                <a:spcPct val="0"/>
              </a:spcBef>
              <a:buClrTx/>
              <a:buFontTx/>
              <a:buNone/>
            </a:pPr>
            <a:r>
              <a:rPr lang="ru-RU" altLang="ru-RU" sz="1600" i="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внедрение на новые географические рынки</a:t>
            </a: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как в пределах страны, так и в другие страны.</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spcBef>
                <a:spcPct val="0"/>
              </a:spcBef>
              <a:buClrTx/>
              <a:buFontTx/>
              <a:buNone/>
            </a:pP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Главным инструментом стратегии развития рынков является маркетинговый анализ.</a:t>
            </a:r>
          </a:p>
          <a:p>
            <a:pPr>
              <a:spcBef>
                <a:spcPct val="0"/>
              </a:spcBef>
              <a:buClrTx/>
              <a:buFontTx/>
              <a:buNone/>
            </a:pP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spcBef>
                <a:spcPct val="0"/>
              </a:spcBef>
              <a:buClrTx/>
              <a:buFontTx/>
              <a:buNone/>
            </a:pPr>
            <a:r>
              <a:rPr lang="ru-RU" altLang="ru-RU"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Стратегия развития через товар</a:t>
            </a: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направлена на рост фирмы за счет внедрения новых или дифференциации имеющихся товаров на освоенном рынке. </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63844" name="Прямоугольник 1">
            <a:extLst>
              <a:ext uri="{FF2B5EF4-FFF2-40B4-BE49-F238E27FC236}">
                <a16:creationId xmlns:a16="http://schemas.microsoft.com/office/drawing/2014/main" id="{CB0DBC79-2FE3-493E-93AD-BB0B758130DF}"/>
              </a:ext>
            </a:extLst>
          </p:cNvPr>
          <p:cNvSpPr>
            <a:spLocks noChangeArrowheads="1"/>
          </p:cNvSpPr>
          <p:nvPr/>
        </p:nvSpPr>
        <p:spPr bwMode="auto">
          <a:xfrm>
            <a:off x="5696481" y="1119541"/>
            <a:ext cx="4817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ru-RU" altLang="ru-RU"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Увеличения объема продаж</a:t>
            </a:r>
            <a:r>
              <a:rPr lang="ru-RU" altLang="ru-RU"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можно достичь……… </a:t>
            </a:r>
            <a:endParaRPr lang="ru-RU" altLang="ru-RU" b="1" dirty="0">
              <a:solidFill>
                <a:schemeClr val="accent1">
                  <a:lumMod val="75000"/>
                </a:schemeClr>
              </a:solidFill>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CFA61D69-595D-4228-BC5E-55ADFDC0BE46}"/>
              </a:ext>
            </a:extLst>
          </p:cNvPr>
          <p:cNvSpPr/>
          <p:nvPr/>
        </p:nvSpPr>
        <p:spPr>
          <a:xfrm>
            <a:off x="818982" y="383508"/>
            <a:ext cx="4863832" cy="584775"/>
          </a:xfrm>
          <a:prstGeom prst="rect">
            <a:avLst/>
          </a:prstGeom>
        </p:spPr>
        <p:txBody>
          <a:bodyPr wrap="none">
            <a:spAutoFit/>
          </a:bodyPr>
          <a:lstStyle/>
          <a:p>
            <a:r>
              <a:rPr lang="ru-RU" sz="3200" b="1" dirty="0">
                <a:solidFill>
                  <a:schemeClr val="accent1">
                    <a:lumMod val="75000"/>
                  </a:schemeClr>
                </a:solidFill>
              </a:rPr>
              <a:t>Стратегия развития продаж</a:t>
            </a:r>
            <a:endParaRPr lang="id-ID" sz="3200" b="1" dirty="0">
              <a:solidFill>
                <a:schemeClr val="accent1">
                  <a:lumMod val="75000"/>
                </a:schemeClr>
              </a:solidFill>
            </a:endParaRPr>
          </a:p>
        </p:txBody>
      </p:sp>
    </p:spTree>
    <p:extLst>
      <p:ext uri="{BB962C8B-B14F-4D97-AF65-F5344CB8AC3E}">
        <p14:creationId xmlns:p14="http://schemas.microsoft.com/office/powerpoint/2010/main" val="48545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Группа 17">
            <a:extLst>
              <a:ext uri="{FF2B5EF4-FFF2-40B4-BE49-F238E27FC236}">
                <a16:creationId xmlns:a16="http://schemas.microsoft.com/office/drawing/2014/main" id="{7574B9B0-7FC0-EC45-B58C-A63C3E78A208}"/>
              </a:ext>
            </a:extLst>
          </p:cNvPr>
          <p:cNvGrpSpPr>
            <a:grpSpLocks/>
          </p:cNvGrpSpPr>
          <p:nvPr/>
        </p:nvGrpSpPr>
        <p:grpSpPr bwMode="auto">
          <a:xfrm>
            <a:off x="8140700" y="4081463"/>
            <a:ext cx="3465513" cy="384175"/>
            <a:chOff x="8148805" y="4781878"/>
            <a:chExt cx="3466897" cy="383980"/>
          </a:xfrm>
        </p:grpSpPr>
        <p:sp>
          <p:nvSpPr>
            <p:cNvPr id="31761" name="Прямоугольник 5">
              <a:hlinkClick r:id="rId2"/>
              <a:extLst>
                <a:ext uri="{FF2B5EF4-FFF2-40B4-BE49-F238E27FC236}">
                  <a16:creationId xmlns:a16="http://schemas.microsoft.com/office/drawing/2014/main" id="{C3CBD8E3-E791-5A4D-80CD-A710842FCB63}"/>
                </a:ext>
              </a:extLst>
            </p:cNvPr>
            <p:cNvSpPr>
              <a:spLocks noChangeArrowheads="1"/>
            </p:cNvSpPr>
            <p:nvPr/>
          </p:nvSpPr>
          <p:spPr bwMode="auto">
            <a:xfrm>
              <a:off x="8861165" y="4796526"/>
              <a:ext cx="2754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Tx/>
                <a:buNone/>
              </a:pPr>
              <a:r>
                <a:rPr lang="en-US" altLang="ru-RU" sz="1800"/>
                <a:t>nazarov.nvision@gmail.com</a:t>
              </a:r>
            </a:p>
          </p:txBody>
        </p:sp>
        <p:grpSp>
          <p:nvGrpSpPr>
            <p:cNvPr id="3" name="Group 188">
              <a:extLst>
                <a:ext uri="{FF2B5EF4-FFF2-40B4-BE49-F238E27FC236}">
                  <a16:creationId xmlns:a16="http://schemas.microsoft.com/office/drawing/2014/main" id="{B7D0CE3A-FF89-BC49-B547-4E10EBEC8626}"/>
                </a:ext>
              </a:extLst>
            </p:cNvPr>
            <p:cNvGrpSpPr>
              <a:grpSpLocks noChangeAspect="1"/>
            </p:cNvGrpSpPr>
            <p:nvPr/>
          </p:nvGrpSpPr>
          <p:grpSpPr bwMode="auto">
            <a:xfrm>
              <a:off x="8148805" y="4781878"/>
              <a:ext cx="489027" cy="360000"/>
              <a:chOff x="4101" y="245"/>
              <a:chExt cx="307" cy="226"/>
            </a:xfrm>
            <a:solidFill>
              <a:schemeClr val="tx2"/>
            </a:solidFill>
          </p:grpSpPr>
          <p:sp>
            <p:nvSpPr>
              <p:cNvPr id="50" name="Freeform 190">
                <a:extLst>
                  <a:ext uri="{FF2B5EF4-FFF2-40B4-BE49-F238E27FC236}">
                    <a16:creationId xmlns:a16="http://schemas.microsoft.com/office/drawing/2014/main" id="{AF53F91A-C834-DA48-AB84-4CFC2172161A}"/>
                  </a:ext>
                </a:extLst>
              </p:cNvPr>
              <p:cNvSpPr>
                <a:spLocks/>
              </p:cNvSpPr>
              <p:nvPr/>
            </p:nvSpPr>
            <p:spPr bwMode="auto">
              <a:xfrm>
                <a:off x="4108" y="369"/>
                <a:ext cx="293" cy="102"/>
              </a:xfrm>
              <a:custGeom>
                <a:avLst/>
                <a:gdLst>
                  <a:gd name="T0" fmla="*/ 1194 w 3224"/>
                  <a:gd name="T1" fmla="*/ 0 h 1021"/>
                  <a:gd name="T2" fmla="*/ 1613 w 3224"/>
                  <a:gd name="T3" fmla="*/ 344 h 1021"/>
                  <a:gd name="T4" fmla="*/ 2030 w 3224"/>
                  <a:gd name="T5" fmla="*/ 0 h 1021"/>
                  <a:gd name="T6" fmla="*/ 3224 w 3224"/>
                  <a:gd name="T7" fmla="*/ 959 h 1021"/>
                  <a:gd name="T8" fmla="*/ 3197 w 3224"/>
                  <a:gd name="T9" fmla="*/ 981 h 1021"/>
                  <a:gd name="T10" fmla="*/ 3165 w 3224"/>
                  <a:gd name="T11" fmla="*/ 997 h 1021"/>
                  <a:gd name="T12" fmla="*/ 3132 w 3224"/>
                  <a:gd name="T13" fmla="*/ 1011 h 1021"/>
                  <a:gd name="T14" fmla="*/ 3096 w 3224"/>
                  <a:gd name="T15" fmla="*/ 1018 h 1021"/>
                  <a:gd name="T16" fmla="*/ 3058 w 3224"/>
                  <a:gd name="T17" fmla="*/ 1021 h 1021"/>
                  <a:gd name="T18" fmla="*/ 165 w 3224"/>
                  <a:gd name="T19" fmla="*/ 1021 h 1021"/>
                  <a:gd name="T20" fmla="*/ 128 w 3224"/>
                  <a:gd name="T21" fmla="*/ 1018 h 1021"/>
                  <a:gd name="T22" fmla="*/ 92 w 3224"/>
                  <a:gd name="T23" fmla="*/ 1011 h 1021"/>
                  <a:gd name="T24" fmla="*/ 58 w 3224"/>
                  <a:gd name="T25" fmla="*/ 997 h 1021"/>
                  <a:gd name="T26" fmla="*/ 27 w 3224"/>
                  <a:gd name="T27" fmla="*/ 981 h 1021"/>
                  <a:gd name="T28" fmla="*/ 0 w 3224"/>
                  <a:gd name="T29" fmla="*/ 959 h 1021"/>
                  <a:gd name="T30" fmla="*/ 1194 w 3224"/>
                  <a:gd name="T31" fmla="*/ 0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24" h="1021">
                    <a:moveTo>
                      <a:pt x="1194" y="0"/>
                    </a:moveTo>
                    <a:lnTo>
                      <a:pt x="1613" y="344"/>
                    </a:lnTo>
                    <a:lnTo>
                      <a:pt x="2030" y="0"/>
                    </a:lnTo>
                    <a:lnTo>
                      <a:pt x="3224" y="959"/>
                    </a:lnTo>
                    <a:lnTo>
                      <a:pt x="3197" y="981"/>
                    </a:lnTo>
                    <a:lnTo>
                      <a:pt x="3165" y="997"/>
                    </a:lnTo>
                    <a:lnTo>
                      <a:pt x="3132" y="1011"/>
                    </a:lnTo>
                    <a:lnTo>
                      <a:pt x="3096" y="1018"/>
                    </a:lnTo>
                    <a:lnTo>
                      <a:pt x="3058" y="1021"/>
                    </a:lnTo>
                    <a:lnTo>
                      <a:pt x="165" y="1021"/>
                    </a:lnTo>
                    <a:lnTo>
                      <a:pt x="128" y="1018"/>
                    </a:lnTo>
                    <a:lnTo>
                      <a:pt x="92" y="1011"/>
                    </a:lnTo>
                    <a:lnTo>
                      <a:pt x="58" y="997"/>
                    </a:lnTo>
                    <a:lnTo>
                      <a:pt x="27" y="981"/>
                    </a:lnTo>
                    <a:lnTo>
                      <a:pt x="0" y="959"/>
                    </a:lnTo>
                    <a:lnTo>
                      <a:pt x="1194"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solidFill>
                    <a:schemeClr val="tx2"/>
                  </a:solidFill>
                  <a:latin typeface="+mn-lt"/>
                </a:endParaRPr>
              </a:p>
            </p:txBody>
          </p:sp>
          <p:sp>
            <p:nvSpPr>
              <p:cNvPr id="51" name="Freeform 191">
                <a:extLst>
                  <a:ext uri="{FF2B5EF4-FFF2-40B4-BE49-F238E27FC236}">
                    <a16:creationId xmlns:a16="http://schemas.microsoft.com/office/drawing/2014/main" id="{F28E3CA8-DD41-4542-B6EE-7A1ECD2D7B5A}"/>
                  </a:ext>
                </a:extLst>
              </p:cNvPr>
              <p:cNvSpPr>
                <a:spLocks/>
              </p:cNvSpPr>
              <p:nvPr/>
            </p:nvSpPr>
            <p:spPr bwMode="auto">
              <a:xfrm>
                <a:off x="4108" y="245"/>
                <a:ext cx="293" cy="136"/>
              </a:xfrm>
              <a:custGeom>
                <a:avLst/>
                <a:gdLst>
                  <a:gd name="T0" fmla="*/ 165 w 3224"/>
                  <a:gd name="T1" fmla="*/ 0 h 1356"/>
                  <a:gd name="T2" fmla="*/ 3058 w 3224"/>
                  <a:gd name="T3" fmla="*/ 0 h 1356"/>
                  <a:gd name="T4" fmla="*/ 3096 w 3224"/>
                  <a:gd name="T5" fmla="*/ 3 h 1356"/>
                  <a:gd name="T6" fmla="*/ 3132 w 3224"/>
                  <a:gd name="T7" fmla="*/ 10 h 1356"/>
                  <a:gd name="T8" fmla="*/ 3166 w 3224"/>
                  <a:gd name="T9" fmla="*/ 24 h 1356"/>
                  <a:gd name="T10" fmla="*/ 3197 w 3224"/>
                  <a:gd name="T11" fmla="*/ 40 h 1356"/>
                  <a:gd name="T12" fmla="*/ 3224 w 3224"/>
                  <a:gd name="T13" fmla="*/ 62 h 1356"/>
                  <a:gd name="T14" fmla="*/ 1613 w 3224"/>
                  <a:gd name="T15" fmla="*/ 1356 h 1356"/>
                  <a:gd name="T16" fmla="*/ 0 w 3224"/>
                  <a:gd name="T17" fmla="*/ 62 h 1356"/>
                  <a:gd name="T18" fmla="*/ 27 w 3224"/>
                  <a:gd name="T19" fmla="*/ 40 h 1356"/>
                  <a:gd name="T20" fmla="*/ 59 w 3224"/>
                  <a:gd name="T21" fmla="*/ 24 h 1356"/>
                  <a:gd name="T22" fmla="*/ 92 w 3224"/>
                  <a:gd name="T23" fmla="*/ 10 h 1356"/>
                  <a:gd name="T24" fmla="*/ 128 w 3224"/>
                  <a:gd name="T25" fmla="*/ 3 h 1356"/>
                  <a:gd name="T26" fmla="*/ 165 w 3224"/>
                  <a:gd name="T27"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24" h="1356">
                    <a:moveTo>
                      <a:pt x="165" y="0"/>
                    </a:moveTo>
                    <a:lnTo>
                      <a:pt x="3058" y="0"/>
                    </a:lnTo>
                    <a:lnTo>
                      <a:pt x="3096" y="3"/>
                    </a:lnTo>
                    <a:lnTo>
                      <a:pt x="3132" y="10"/>
                    </a:lnTo>
                    <a:lnTo>
                      <a:pt x="3166" y="24"/>
                    </a:lnTo>
                    <a:lnTo>
                      <a:pt x="3197" y="40"/>
                    </a:lnTo>
                    <a:lnTo>
                      <a:pt x="3224" y="62"/>
                    </a:lnTo>
                    <a:lnTo>
                      <a:pt x="1613" y="1356"/>
                    </a:lnTo>
                    <a:lnTo>
                      <a:pt x="0" y="62"/>
                    </a:lnTo>
                    <a:lnTo>
                      <a:pt x="27" y="40"/>
                    </a:lnTo>
                    <a:lnTo>
                      <a:pt x="59" y="24"/>
                    </a:lnTo>
                    <a:lnTo>
                      <a:pt x="92" y="10"/>
                    </a:lnTo>
                    <a:lnTo>
                      <a:pt x="128" y="3"/>
                    </a:lnTo>
                    <a:lnTo>
                      <a:pt x="165"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solidFill>
                    <a:schemeClr val="tx2"/>
                  </a:solidFill>
                  <a:latin typeface="+mn-lt"/>
                </a:endParaRPr>
              </a:p>
            </p:txBody>
          </p:sp>
          <p:sp>
            <p:nvSpPr>
              <p:cNvPr id="52" name="Freeform 192">
                <a:extLst>
                  <a:ext uri="{FF2B5EF4-FFF2-40B4-BE49-F238E27FC236}">
                    <a16:creationId xmlns:a16="http://schemas.microsoft.com/office/drawing/2014/main" id="{BBC6462B-A07F-F546-819A-DFD9F6647E83}"/>
                  </a:ext>
                </a:extLst>
              </p:cNvPr>
              <p:cNvSpPr>
                <a:spLocks/>
              </p:cNvSpPr>
              <p:nvPr/>
            </p:nvSpPr>
            <p:spPr bwMode="auto">
              <a:xfrm>
                <a:off x="4101" y="265"/>
                <a:ext cx="106" cy="188"/>
              </a:xfrm>
              <a:custGeom>
                <a:avLst/>
                <a:gdLst>
                  <a:gd name="T0" fmla="*/ 0 w 1166"/>
                  <a:gd name="T1" fmla="*/ 0 h 1878"/>
                  <a:gd name="T2" fmla="*/ 1166 w 1166"/>
                  <a:gd name="T3" fmla="*/ 949 h 1878"/>
                  <a:gd name="T4" fmla="*/ 0 w 1166"/>
                  <a:gd name="T5" fmla="*/ 1878 h 1878"/>
                  <a:gd name="T6" fmla="*/ 0 w 1166"/>
                  <a:gd name="T7" fmla="*/ 0 h 1878"/>
                </a:gdLst>
                <a:ahLst/>
                <a:cxnLst>
                  <a:cxn ang="0">
                    <a:pos x="T0" y="T1"/>
                  </a:cxn>
                  <a:cxn ang="0">
                    <a:pos x="T2" y="T3"/>
                  </a:cxn>
                  <a:cxn ang="0">
                    <a:pos x="T4" y="T5"/>
                  </a:cxn>
                  <a:cxn ang="0">
                    <a:pos x="T6" y="T7"/>
                  </a:cxn>
                </a:cxnLst>
                <a:rect l="0" t="0" r="r" b="b"/>
                <a:pathLst>
                  <a:path w="1166" h="1878">
                    <a:moveTo>
                      <a:pt x="0" y="0"/>
                    </a:moveTo>
                    <a:lnTo>
                      <a:pt x="1166" y="949"/>
                    </a:lnTo>
                    <a:lnTo>
                      <a:pt x="0" y="1878"/>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solidFill>
                    <a:schemeClr val="tx2"/>
                  </a:solidFill>
                  <a:latin typeface="+mn-lt"/>
                </a:endParaRPr>
              </a:p>
            </p:txBody>
          </p:sp>
          <p:sp>
            <p:nvSpPr>
              <p:cNvPr id="53" name="Freeform 193">
                <a:extLst>
                  <a:ext uri="{FF2B5EF4-FFF2-40B4-BE49-F238E27FC236}">
                    <a16:creationId xmlns:a16="http://schemas.microsoft.com/office/drawing/2014/main" id="{7F16AC04-C701-3B49-95AB-B3CBBED024FA}"/>
                  </a:ext>
                </a:extLst>
              </p:cNvPr>
              <p:cNvSpPr>
                <a:spLocks/>
              </p:cNvSpPr>
              <p:nvPr/>
            </p:nvSpPr>
            <p:spPr bwMode="auto">
              <a:xfrm>
                <a:off x="4302" y="265"/>
                <a:ext cx="106" cy="188"/>
              </a:xfrm>
              <a:custGeom>
                <a:avLst/>
                <a:gdLst>
                  <a:gd name="T0" fmla="*/ 1167 w 1167"/>
                  <a:gd name="T1" fmla="*/ 0 h 1879"/>
                  <a:gd name="T2" fmla="*/ 1167 w 1167"/>
                  <a:gd name="T3" fmla="*/ 1879 h 1879"/>
                  <a:gd name="T4" fmla="*/ 0 w 1167"/>
                  <a:gd name="T5" fmla="*/ 950 h 1879"/>
                  <a:gd name="T6" fmla="*/ 1167 w 1167"/>
                  <a:gd name="T7" fmla="*/ 0 h 1879"/>
                </a:gdLst>
                <a:ahLst/>
                <a:cxnLst>
                  <a:cxn ang="0">
                    <a:pos x="T0" y="T1"/>
                  </a:cxn>
                  <a:cxn ang="0">
                    <a:pos x="T2" y="T3"/>
                  </a:cxn>
                  <a:cxn ang="0">
                    <a:pos x="T4" y="T5"/>
                  </a:cxn>
                  <a:cxn ang="0">
                    <a:pos x="T6" y="T7"/>
                  </a:cxn>
                </a:cxnLst>
                <a:rect l="0" t="0" r="r" b="b"/>
                <a:pathLst>
                  <a:path w="1167" h="1879">
                    <a:moveTo>
                      <a:pt x="1167" y="0"/>
                    </a:moveTo>
                    <a:lnTo>
                      <a:pt x="1167" y="1879"/>
                    </a:lnTo>
                    <a:lnTo>
                      <a:pt x="0" y="950"/>
                    </a:lnTo>
                    <a:lnTo>
                      <a:pt x="1167"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dirty="0">
                  <a:solidFill>
                    <a:schemeClr val="tx2"/>
                  </a:solidFill>
                  <a:latin typeface="+mn-lt"/>
                </a:endParaRPr>
              </a:p>
            </p:txBody>
          </p:sp>
        </p:grpSp>
      </p:grpSp>
      <p:grpSp>
        <p:nvGrpSpPr>
          <p:cNvPr id="31746" name="Группа 22">
            <a:extLst>
              <a:ext uri="{FF2B5EF4-FFF2-40B4-BE49-F238E27FC236}">
                <a16:creationId xmlns:a16="http://schemas.microsoft.com/office/drawing/2014/main" id="{F5B7D6D4-9F79-4B4A-A4CC-2CD37077CCD4}"/>
              </a:ext>
            </a:extLst>
          </p:cNvPr>
          <p:cNvGrpSpPr>
            <a:grpSpLocks/>
          </p:cNvGrpSpPr>
          <p:nvPr/>
        </p:nvGrpSpPr>
        <p:grpSpPr bwMode="auto">
          <a:xfrm>
            <a:off x="3906838" y="4959350"/>
            <a:ext cx="2365375" cy="506413"/>
            <a:chOff x="354273" y="4665754"/>
            <a:chExt cx="2366352" cy="506179"/>
          </a:xfrm>
        </p:grpSpPr>
        <p:sp>
          <p:nvSpPr>
            <p:cNvPr id="31759" name="Прямоугольник 4">
              <a:extLst>
                <a:ext uri="{FF2B5EF4-FFF2-40B4-BE49-F238E27FC236}">
                  <a16:creationId xmlns:a16="http://schemas.microsoft.com/office/drawing/2014/main" id="{3480BB3D-B321-D44B-95B1-C0370E7D8B7D}"/>
                </a:ext>
              </a:extLst>
            </p:cNvPr>
            <p:cNvSpPr>
              <a:spLocks noChangeArrowheads="1"/>
            </p:cNvSpPr>
            <p:nvPr/>
          </p:nvSpPr>
          <p:spPr bwMode="auto">
            <a:xfrm>
              <a:off x="921735" y="4802601"/>
              <a:ext cx="17988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Tx/>
                <a:buNone/>
              </a:pPr>
              <a:r>
                <a:rPr lang="ru-RU" altLang="ru-RU" sz="1800"/>
                <a:t>+7 916 522 16 45</a:t>
              </a:r>
            </a:p>
          </p:txBody>
        </p:sp>
        <p:grpSp>
          <p:nvGrpSpPr>
            <p:cNvPr id="5" name="Group 1695">
              <a:extLst>
                <a:ext uri="{FF2B5EF4-FFF2-40B4-BE49-F238E27FC236}">
                  <a16:creationId xmlns:a16="http://schemas.microsoft.com/office/drawing/2014/main" id="{CCA94727-BB8E-A845-A6D5-5EEB6C466E40}"/>
                </a:ext>
              </a:extLst>
            </p:cNvPr>
            <p:cNvGrpSpPr/>
            <p:nvPr/>
          </p:nvGrpSpPr>
          <p:grpSpPr>
            <a:xfrm>
              <a:off x="354273" y="4665754"/>
              <a:ext cx="479687" cy="449622"/>
              <a:chOff x="6266656" y="368170"/>
              <a:chExt cx="291308" cy="273050"/>
            </a:xfrm>
            <a:solidFill>
              <a:schemeClr val="bg2"/>
            </a:solidFill>
          </p:grpSpPr>
          <p:sp>
            <p:nvSpPr>
              <p:cNvPr id="59" name="Freeform 58">
                <a:extLst>
                  <a:ext uri="{FF2B5EF4-FFF2-40B4-BE49-F238E27FC236}">
                    <a16:creationId xmlns:a16="http://schemas.microsoft.com/office/drawing/2014/main" id="{E1CA09D7-D519-C543-97A4-14B2BF107708}"/>
                  </a:ext>
                </a:extLst>
              </p:cNvPr>
              <p:cNvSpPr>
                <a:spLocks/>
              </p:cNvSpPr>
              <p:nvPr/>
            </p:nvSpPr>
            <p:spPr bwMode="auto">
              <a:xfrm>
                <a:off x="6266656" y="368170"/>
                <a:ext cx="274638" cy="273050"/>
              </a:xfrm>
              <a:custGeom>
                <a:avLst/>
                <a:gdLst>
                  <a:gd name="T0" fmla="*/ 648 w 3120"/>
                  <a:gd name="T1" fmla="*/ 14 h 3112"/>
                  <a:gd name="T2" fmla="*/ 755 w 3120"/>
                  <a:gd name="T3" fmla="*/ 83 h 3112"/>
                  <a:gd name="T4" fmla="*/ 1063 w 3120"/>
                  <a:gd name="T5" fmla="*/ 389 h 3112"/>
                  <a:gd name="T6" fmla="*/ 1219 w 3120"/>
                  <a:gd name="T7" fmla="*/ 563 h 3112"/>
                  <a:gd name="T8" fmla="*/ 1251 w 3120"/>
                  <a:gd name="T9" fmla="*/ 677 h 3112"/>
                  <a:gd name="T10" fmla="*/ 1219 w 3120"/>
                  <a:gd name="T11" fmla="*/ 790 h 3112"/>
                  <a:gd name="T12" fmla="*/ 1037 w 3120"/>
                  <a:gd name="T13" fmla="*/ 989 h 3112"/>
                  <a:gd name="T14" fmla="*/ 894 w 3120"/>
                  <a:gd name="T15" fmla="*/ 1140 h 3112"/>
                  <a:gd name="T16" fmla="*/ 898 w 3120"/>
                  <a:gd name="T17" fmla="*/ 1181 h 3112"/>
                  <a:gd name="T18" fmla="*/ 1000 w 3120"/>
                  <a:gd name="T19" fmla="*/ 1373 h 3112"/>
                  <a:gd name="T20" fmla="*/ 1127 w 3120"/>
                  <a:gd name="T21" fmla="*/ 1547 h 3112"/>
                  <a:gd name="T22" fmla="*/ 1344 w 3120"/>
                  <a:gd name="T23" fmla="*/ 1789 h 3112"/>
                  <a:gd name="T24" fmla="*/ 1588 w 3120"/>
                  <a:gd name="T25" fmla="*/ 2003 h 3112"/>
                  <a:gd name="T26" fmla="*/ 1807 w 3120"/>
                  <a:gd name="T27" fmla="*/ 2151 h 3112"/>
                  <a:gd name="T28" fmla="*/ 1933 w 3120"/>
                  <a:gd name="T29" fmla="*/ 2215 h 3112"/>
                  <a:gd name="T30" fmla="*/ 1977 w 3120"/>
                  <a:gd name="T31" fmla="*/ 2221 h 3112"/>
                  <a:gd name="T32" fmla="*/ 2131 w 3120"/>
                  <a:gd name="T33" fmla="*/ 2074 h 3112"/>
                  <a:gd name="T34" fmla="*/ 2322 w 3120"/>
                  <a:gd name="T35" fmla="*/ 1898 h 3112"/>
                  <a:gd name="T36" fmla="*/ 2424 w 3120"/>
                  <a:gd name="T37" fmla="*/ 1864 h 3112"/>
                  <a:gd name="T38" fmla="*/ 2527 w 3120"/>
                  <a:gd name="T39" fmla="*/ 1881 h 3112"/>
                  <a:gd name="T40" fmla="*/ 2624 w 3120"/>
                  <a:gd name="T41" fmla="*/ 1947 h 3112"/>
                  <a:gd name="T42" fmla="*/ 3063 w 3120"/>
                  <a:gd name="T43" fmla="*/ 2388 h 3112"/>
                  <a:gd name="T44" fmla="*/ 3114 w 3120"/>
                  <a:gd name="T45" fmla="*/ 2488 h 3112"/>
                  <a:gd name="T46" fmla="*/ 3114 w 3120"/>
                  <a:gd name="T47" fmla="*/ 2593 h 3112"/>
                  <a:gd name="T48" fmla="*/ 3062 w 3120"/>
                  <a:gd name="T49" fmla="*/ 2695 h 3112"/>
                  <a:gd name="T50" fmla="*/ 2915 w 3120"/>
                  <a:gd name="T51" fmla="*/ 2842 h 3112"/>
                  <a:gd name="T52" fmla="*/ 2764 w 3120"/>
                  <a:gd name="T53" fmla="*/ 2998 h 3112"/>
                  <a:gd name="T54" fmla="*/ 2642 w 3120"/>
                  <a:gd name="T55" fmla="*/ 3076 h 3112"/>
                  <a:gd name="T56" fmla="*/ 2506 w 3120"/>
                  <a:gd name="T57" fmla="*/ 3109 h 3112"/>
                  <a:gd name="T58" fmla="*/ 2323 w 3120"/>
                  <a:gd name="T59" fmla="*/ 3103 h 3112"/>
                  <a:gd name="T60" fmla="*/ 2083 w 3120"/>
                  <a:gd name="T61" fmla="*/ 3052 h 3112"/>
                  <a:gd name="T62" fmla="*/ 1853 w 3120"/>
                  <a:gd name="T63" fmla="*/ 2964 h 3112"/>
                  <a:gd name="T64" fmla="*/ 1545 w 3120"/>
                  <a:gd name="T65" fmla="*/ 2805 h 3112"/>
                  <a:gd name="T66" fmla="*/ 1218 w 3120"/>
                  <a:gd name="T67" fmla="*/ 2587 h 3112"/>
                  <a:gd name="T68" fmla="*/ 919 w 3120"/>
                  <a:gd name="T69" fmla="*/ 2334 h 3112"/>
                  <a:gd name="T70" fmla="*/ 647 w 3120"/>
                  <a:gd name="T71" fmla="*/ 2045 h 3112"/>
                  <a:gd name="T72" fmla="*/ 428 w 3120"/>
                  <a:gd name="T73" fmla="*/ 1761 h 3112"/>
                  <a:gd name="T74" fmla="*/ 243 w 3120"/>
                  <a:gd name="T75" fmla="*/ 1456 h 3112"/>
                  <a:gd name="T76" fmla="*/ 94 w 3120"/>
                  <a:gd name="T77" fmla="*/ 1128 h 3112"/>
                  <a:gd name="T78" fmla="*/ 28 w 3120"/>
                  <a:gd name="T79" fmla="*/ 914 h 3112"/>
                  <a:gd name="T80" fmla="*/ 0 w 3120"/>
                  <a:gd name="T81" fmla="*/ 693 h 3112"/>
                  <a:gd name="T82" fmla="*/ 18 w 3120"/>
                  <a:gd name="T83" fmla="*/ 528 h 3112"/>
                  <a:gd name="T84" fmla="*/ 73 w 3120"/>
                  <a:gd name="T85" fmla="*/ 408 h 3112"/>
                  <a:gd name="T86" fmla="*/ 219 w 3120"/>
                  <a:gd name="T87" fmla="*/ 254 h 3112"/>
                  <a:gd name="T88" fmla="*/ 424 w 3120"/>
                  <a:gd name="T89" fmla="*/ 54 h 3112"/>
                  <a:gd name="T90" fmla="*/ 534 w 3120"/>
                  <a:gd name="T91" fmla="*/ 3 h 3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0" h="3112">
                    <a:moveTo>
                      <a:pt x="572" y="0"/>
                    </a:moveTo>
                    <a:lnTo>
                      <a:pt x="610" y="3"/>
                    </a:lnTo>
                    <a:lnTo>
                      <a:pt x="648" y="14"/>
                    </a:lnTo>
                    <a:lnTo>
                      <a:pt x="685" y="29"/>
                    </a:lnTo>
                    <a:lnTo>
                      <a:pt x="720" y="52"/>
                    </a:lnTo>
                    <a:lnTo>
                      <a:pt x="755" y="83"/>
                    </a:lnTo>
                    <a:lnTo>
                      <a:pt x="859" y="185"/>
                    </a:lnTo>
                    <a:lnTo>
                      <a:pt x="962" y="289"/>
                    </a:lnTo>
                    <a:lnTo>
                      <a:pt x="1063" y="389"/>
                    </a:lnTo>
                    <a:lnTo>
                      <a:pt x="1162" y="489"/>
                    </a:lnTo>
                    <a:lnTo>
                      <a:pt x="1195" y="526"/>
                    </a:lnTo>
                    <a:lnTo>
                      <a:pt x="1219" y="563"/>
                    </a:lnTo>
                    <a:lnTo>
                      <a:pt x="1237" y="600"/>
                    </a:lnTo>
                    <a:lnTo>
                      <a:pt x="1248" y="638"/>
                    </a:lnTo>
                    <a:lnTo>
                      <a:pt x="1251" y="677"/>
                    </a:lnTo>
                    <a:lnTo>
                      <a:pt x="1248" y="714"/>
                    </a:lnTo>
                    <a:lnTo>
                      <a:pt x="1237" y="752"/>
                    </a:lnTo>
                    <a:lnTo>
                      <a:pt x="1219" y="790"/>
                    </a:lnTo>
                    <a:lnTo>
                      <a:pt x="1195" y="826"/>
                    </a:lnTo>
                    <a:lnTo>
                      <a:pt x="1164" y="862"/>
                    </a:lnTo>
                    <a:lnTo>
                      <a:pt x="1037" y="989"/>
                    </a:lnTo>
                    <a:lnTo>
                      <a:pt x="910" y="1114"/>
                    </a:lnTo>
                    <a:lnTo>
                      <a:pt x="900" y="1127"/>
                    </a:lnTo>
                    <a:lnTo>
                      <a:pt x="894" y="1140"/>
                    </a:lnTo>
                    <a:lnTo>
                      <a:pt x="890" y="1152"/>
                    </a:lnTo>
                    <a:lnTo>
                      <a:pt x="893" y="1166"/>
                    </a:lnTo>
                    <a:lnTo>
                      <a:pt x="898" y="1181"/>
                    </a:lnTo>
                    <a:lnTo>
                      <a:pt x="928" y="1247"/>
                    </a:lnTo>
                    <a:lnTo>
                      <a:pt x="962" y="1311"/>
                    </a:lnTo>
                    <a:lnTo>
                      <a:pt x="1000" y="1373"/>
                    </a:lnTo>
                    <a:lnTo>
                      <a:pt x="1040" y="1433"/>
                    </a:lnTo>
                    <a:lnTo>
                      <a:pt x="1082" y="1490"/>
                    </a:lnTo>
                    <a:lnTo>
                      <a:pt x="1127" y="1547"/>
                    </a:lnTo>
                    <a:lnTo>
                      <a:pt x="1197" y="1631"/>
                    </a:lnTo>
                    <a:lnTo>
                      <a:pt x="1270" y="1711"/>
                    </a:lnTo>
                    <a:lnTo>
                      <a:pt x="1344" y="1789"/>
                    </a:lnTo>
                    <a:lnTo>
                      <a:pt x="1423" y="1863"/>
                    </a:lnTo>
                    <a:lnTo>
                      <a:pt x="1504" y="1934"/>
                    </a:lnTo>
                    <a:lnTo>
                      <a:pt x="1588" y="2003"/>
                    </a:lnTo>
                    <a:lnTo>
                      <a:pt x="1675" y="2067"/>
                    </a:lnTo>
                    <a:lnTo>
                      <a:pt x="1766" y="2127"/>
                    </a:lnTo>
                    <a:lnTo>
                      <a:pt x="1807" y="2151"/>
                    </a:lnTo>
                    <a:lnTo>
                      <a:pt x="1849" y="2172"/>
                    </a:lnTo>
                    <a:lnTo>
                      <a:pt x="1891" y="2193"/>
                    </a:lnTo>
                    <a:lnTo>
                      <a:pt x="1933" y="2215"/>
                    </a:lnTo>
                    <a:lnTo>
                      <a:pt x="1949" y="2221"/>
                    </a:lnTo>
                    <a:lnTo>
                      <a:pt x="1964" y="2223"/>
                    </a:lnTo>
                    <a:lnTo>
                      <a:pt x="1977" y="2221"/>
                    </a:lnTo>
                    <a:lnTo>
                      <a:pt x="1990" y="2214"/>
                    </a:lnTo>
                    <a:lnTo>
                      <a:pt x="2004" y="2201"/>
                    </a:lnTo>
                    <a:lnTo>
                      <a:pt x="2131" y="2074"/>
                    </a:lnTo>
                    <a:lnTo>
                      <a:pt x="2259" y="1947"/>
                    </a:lnTo>
                    <a:lnTo>
                      <a:pt x="2290" y="1920"/>
                    </a:lnTo>
                    <a:lnTo>
                      <a:pt x="2322" y="1898"/>
                    </a:lnTo>
                    <a:lnTo>
                      <a:pt x="2355" y="1881"/>
                    </a:lnTo>
                    <a:lnTo>
                      <a:pt x="2390" y="1870"/>
                    </a:lnTo>
                    <a:lnTo>
                      <a:pt x="2424" y="1864"/>
                    </a:lnTo>
                    <a:lnTo>
                      <a:pt x="2458" y="1864"/>
                    </a:lnTo>
                    <a:lnTo>
                      <a:pt x="2493" y="1870"/>
                    </a:lnTo>
                    <a:lnTo>
                      <a:pt x="2527" y="1881"/>
                    </a:lnTo>
                    <a:lnTo>
                      <a:pt x="2560" y="1898"/>
                    </a:lnTo>
                    <a:lnTo>
                      <a:pt x="2593" y="1920"/>
                    </a:lnTo>
                    <a:lnTo>
                      <a:pt x="2624" y="1947"/>
                    </a:lnTo>
                    <a:lnTo>
                      <a:pt x="2830" y="2151"/>
                    </a:lnTo>
                    <a:lnTo>
                      <a:pt x="3035" y="2355"/>
                    </a:lnTo>
                    <a:lnTo>
                      <a:pt x="3063" y="2388"/>
                    </a:lnTo>
                    <a:lnTo>
                      <a:pt x="3086" y="2420"/>
                    </a:lnTo>
                    <a:lnTo>
                      <a:pt x="3103" y="2455"/>
                    </a:lnTo>
                    <a:lnTo>
                      <a:pt x="3114" y="2488"/>
                    </a:lnTo>
                    <a:lnTo>
                      <a:pt x="3120" y="2523"/>
                    </a:lnTo>
                    <a:lnTo>
                      <a:pt x="3120" y="2559"/>
                    </a:lnTo>
                    <a:lnTo>
                      <a:pt x="3114" y="2593"/>
                    </a:lnTo>
                    <a:lnTo>
                      <a:pt x="3102" y="2628"/>
                    </a:lnTo>
                    <a:lnTo>
                      <a:pt x="3085" y="2661"/>
                    </a:lnTo>
                    <a:lnTo>
                      <a:pt x="3062" y="2695"/>
                    </a:lnTo>
                    <a:lnTo>
                      <a:pt x="3034" y="2727"/>
                    </a:lnTo>
                    <a:lnTo>
                      <a:pt x="2975" y="2785"/>
                    </a:lnTo>
                    <a:lnTo>
                      <a:pt x="2915" y="2842"/>
                    </a:lnTo>
                    <a:lnTo>
                      <a:pt x="2856" y="2901"/>
                    </a:lnTo>
                    <a:lnTo>
                      <a:pt x="2801" y="2961"/>
                    </a:lnTo>
                    <a:lnTo>
                      <a:pt x="2764" y="2998"/>
                    </a:lnTo>
                    <a:lnTo>
                      <a:pt x="2725" y="3029"/>
                    </a:lnTo>
                    <a:lnTo>
                      <a:pt x="2684" y="3055"/>
                    </a:lnTo>
                    <a:lnTo>
                      <a:pt x="2642" y="3076"/>
                    </a:lnTo>
                    <a:lnTo>
                      <a:pt x="2598" y="3092"/>
                    </a:lnTo>
                    <a:lnTo>
                      <a:pt x="2553" y="3102"/>
                    </a:lnTo>
                    <a:lnTo>
                      <a:pt x="2506" y="3109"/>
                    </a:lnTo>
                    <a:lnTo>
                      <a:pt x="2456" y="3112"/>
                    </a:lnTo>
                    <a:lnTo>
                      <a:pt x="2406" y="3111"/>
                    </a:lnTo>
                    <a:lnTo>
                      <a:pt x="2323" y="3103"/>
                    </a:lnTo>
                    <a:lnTo>
                      <a:pt x="2242" y="3091"/>
                    </a:lnTo>
                    <a:lnTo>
                      <a:pt x="2161" y="3073"/>
                    </a:lnTo>
                    <a:lnTo>
                      <a:pt x="2083" y="3052"/>
                    </a:lnTo>
                    <a:lnTo>
                      <a:pt x="2006" y="3026"/>
                    </a:lnTo>
                    <a:lnTo>
                      <a:pt x="1929" y="2996"/>
                    </a:lnTo>
                    <a:lnTo>
                      <a:pt x="1853" y="2964"/>
                    </a:lnTo>
                    <a:lnTo>
                      <a:pt x="1779" y="2929"/>
                    </a:lnTo>
                    <a:lnTo>
                      <a:pt x="1660" y="2869"/>
                    </a:lnTo>
                    <a:lnTo>
                      <a:pt x="1545" y="2805"/>
                    </a:lnTo>
                    <a:lnTo>
                      <a:pt x="1433" y="2736"/>
                    </a:lnTo>
                    <a:lnTo>
                      <a:pt x="1324" y="2663"/>
                    </a:lnTo>
                    <a:lnTo>
                      <a:pt x="1218" y="2587"/>
                    </a:lnTo>
                    <a:lnTo>
                      <a:pt x="1115" y="2507"/>
                    </a:lnTo>
                    <a:lnTo>
                      <a:pt x="1015" y="2422"/>
                    </a:lnTo>
                    <a:lnTo>
                      <a:pt x="919" y="2334"/>
                    </a:lnTo>
                    <a:lnTo>
                      <a:pt x="825" y="2242"/>
                    </a:lnTo>
                    <a:lnTo>
                      <a:pt x="734" y="2146"/>
                    </a:lnTo>
                    <a:lnTo>
                      <a:pt x="647" y="2045"/>
                    </a:lnTo>
                    <a:lnTo>
                      <a:pt x="571" y="1952"/>
                    </a:lnTo>
                    <a:lnTo>
                      <a:pt x="498" y="1858"/>
                    </a:lnTo>
                    <a:lnTo>
                      <a:pt x="428" y="1761"/>
                    </a:lnTo>
                    <a:lnTo>
                      <a:pt x="362" y="1661"/>
                    </a:lnTo>
                    <a:lnTo>
                      <a:pt x="300" y="1560"/>
                    </a:lnTo>
                    <a:lnTo>
                      <a:pt x="243" y="1456"/>
                    </a:lnTo>
                    <a:lnTo>
                      <a:pt x="189" y="1349"/>
                    </a:lnTo>
                    <a:lnTo>
                      <a:pt x="140" y="1240"/>
                    </a:lnTo>
                    <a:lnTo>
                      <a:pt x="94" y="1128"/>
                    </a:lnTo>
                    <a:lnTo>
                      <a:pt x="69" y="1058"/>
                    </a:lnTo>
                    <a:lnTo>
                      <a:pt x="47" y="987"/>
                    </a:lnTo>
                    <a:lnTo>
                      <a:pt x="28" y="914"/>
                    </a:lnTo>
                    <a:lnTo>
                      <a:pt x="14" y="842"/>
                    </a:lnTo>
                    <a:lnTo>
                      <a:pt x="4" y="768"/>
                    </a:lnTo>
                    <a:lnTo>
                      <a:pt x="0" y="693"/>
                    </a:lnTo>
                    <a:lnTo>
                      <a:pt x="3" y="618"/>
                    </a:lnTo>
                    <a:lnTo>
                      <a:pt x="8" y="572"/>
                    </a:lnTo>
                    <a:lnTo>
                      <a:pt x="18" y="528"/>
                    </a:lnTo>
                    <a:lnTo>
                      <a:pt x="33" y="485"/>
                    </a:lnTo>
                    <a:lnTo>
                      <a:pt x="50" y="445"/>
                    </a:lnTo>
                    <a:lnTo>
                      <a:pt x="73" y="408"/>
                    </a:lnTo>
                    <a:lnTo>
                      <a:pt x="101" y="372"/>
                    </a:lnTo>
                    <a:lnTo>
                      <a:pt x="133" y="337"/>
                    </a:lnTo>
                    <a:lnTo>
                      <a:pt x="219" y="254"/>
                    </a:lnTo>
                    <a:lnTo>
                      <a:pt x="304" y="169"/>
                    </a:lnTo>
                    <a:lnTo>
                      <a:pt x="390" y="83"/>
                    </a:lnTo>
                    <a:lnTo>
                      <a:pt x="424" y="54"/>
                    </a:lnTo>
                    <a:lnTo>
                      <a:pt x="460" y="30"/>
                    </a:lnTo>
                    <a:lnTo>
                      <a:pt x="497" y="14"/>
                    </a:lnTo>
                    <a:lnTo>
                      <a:pt x="534" y="3"/>
                    </a:lnTo>
                    <a:lnTo>
                      <a:pt x="572" y="0"/>
                    </a:lnTo>
                    <a:close/>
                  </a:path>
                </a:pathLst>
              </a:custGeom>
              <a:solidFill>
                <a:schemeClr val="tx2"/>
              </a:solidFill>
              <a:ln w="0">
                <a:noFill/>
                <a:prstDash val="solid"/>
                <a:round/>
                <a:headEnd/>
                <a:tailEnd/>
              </a:ln>
            </p:spPr>
            <p:txBody>
              <a:bodyPr/>
              <a:lstStyle/>
              <a:p>
                <a:pPr eaLnBrk="1" fontAlgn="auto" hangingPunct="1">
                  <a:spcBef>
                    <a:spcPts val="0"/>
                  </a:spcBef>
                  <a:spcAft>
                    <a:spcPts val="0"/>
                  </a:spcAft>
                  <a:defRPr/>
                </a:pPr>
                <a:endParaRPr lang="en-US" kern="0" dirty="0">
                  <a:solidFill>
                    <a:prstClr val="black"/>
                  </a:solidFill>
                  <a:latin typeface="Calibri" panose="020F0502020204030204"/>
                </a:endParaRPr>
              </a:p>
            </p:txBody>
          </p:sp>
          <p:sp>
            <p:nvSpPr>
              <p:cNvPr id="60" name="Freeform 59">
                <a:extLst>
                  <a:ext uri="{FF2B5EF4-FFF2-40B4-BE49-F238E27FC236}">
                    <a16:creationId xmlns:a16="http://schemas.microsoft.com/office/drawing/2014/main" id="{33DD5FCB-19E9-CC47-BF5D-03C382CC2F38}"/>
                  </a:ext>
                </a:extLst>
              </p:cNvPr>
              <p:cNvSpPr>
                <a:spLocks/>
              </p:cNvSpPr>
              <p:nvPr/>
            </p:nvSpPr>
            <p:spPr bwMode="auto">
              <a:xfrm>
                <a:off x="6403976" y="452438"/>
                <a:ext cx="92075" cy="90488"/>
              </a:xfrm>
              <a:custGeom>
                <a:avLst/>
                <a:gdLst>
                  <a:gd name="T0" fmla="*/ 37 w 1043"/>
                  <a:gd name="T1" fmla="*/ 0 h 1019"/>
                  <a:gd name="T2" fmla="*/ 113 w 1043"/>
                  <a:gd name="T3" fmla="*/ 14 h 1019"/>
                  <a:gd name="T4" fmla="*/ 189 w 1043"/>
                  <a:gd name="T5" fmla="*/ 32 h 1019"/>
                  <a:gd name="T6" fmla="*/ 261 w 1043"/>
                  <a:gd name="T7" fmla="*/ 54 h 1019"/>
                  <a:gd name="T8" fmla="*/ 332 w 1043"/>
                  <a:gd name="T9" fmla="*/ 81 h 1019"/>
                  <a:gd name="T10" fmla="*/ 402 w 1043"/>
                  <a:gd name="T11" fmla="*/ 113 h 1019"/>
                  <a:gd name="T12" fmla="*/ 469 w 1043"/>
                  <a:gd name="T13" fmla="*/ 149 h 1019"/>
                  <a:gd name="T14" fmla="*/ 533 w 1043"/>
                  <a:gd name="T15" fmla="*/ 190 h 1019"/>
                  <a:gd name="T16" fmla="*/ 596 w 1043"/>
                  <a:gd name="T17" fmla="*/ 235 h 1019"/>
                  <a:gd name="T18" fmla="*/ 655 w 1043"/>
                  <a:gd name="T19" fmla="*/ 283 h 1019"/>
                  <a:gd name="T20" fmla="*/ 712 w 1043"/>
                  <a:gd name="T21" fmla="*/ 336 h 1019"/>
                  <a:gd name="T22" fmla="*/ 768 w 1043"/>
                  <a:gd name="T23" fmla="*/ 396 h 1019"/>
                  <a:gd name="T24" fmla="*/ 820 w 1043"/>
                  <a:gd name="T25" fmla="*/ 459 h 1019"/>
                  <a:gd name="T26" fmla="*/ 866 w 1043"/>
                  <a:gd name="T27" fmla="*/ 526 h 1019"/>
                  <a:gd name="T28" fmla="*/ 908 w 1043"/>
                  <a:gd name="T29" fmla="*/ 594 h 1019"/>
                  <a:gd name="T30" fmla="*/ 946 w 1043"/>
                  <a:gd name="T31" fmla="*/ 665 h 1019"/>
                  <a:gd name="T32" fmla="*/ 977 w 1043"/>
                  <a:gd name="T33" fmla="*/ 740 h 1019"/>
                  <a:gd name="T34" fmla="*/ 1005 w 1043"/>
                  <a:gd name="T35" fmla="*/ 816 h 1019"/>
                  <a:gd name="T36" fmla="*/ 1027 w 1043"/>
                  <a:gd name="T37" fmla="*/ 894 h 1019"/>
                  <a:gd name="T38" fmla="*/ 1043 w 1043"/>
                  <a:gd name="T39" fmla="*/ 974 h 1019"/>
                  <a:gd name="T40" fmla="*/ 778 w 1043"/>
                  <a:gd name="T41" fmla="*/ 1019 h 1019"/>
                  <a:gd name="T42" fmla="*/ 763 w 1043"/>
                  <a:gd name="T43" fmla="*/ 949 h 1019"/>
                  <a:gd name="T44" fmla="*/ 743 w 1043"/>
                  <a:gd name="T45" fmla="*/ 882 h 1019"/>
                  <a:gd name="T46" fmla="*/ 719 w 1043"/>
                  <a:gd name="T47" fmla="*/ 816 h 1019"/>
                  <a:gd name="T48" fmla="*/ 688 w 1043"/>
                  <a:gd name="T49" fmla="*/ 753 h 1019"/>
                  <a:gd name="T50" fmla="*/ 654 w 1043"/>
                  <a:gd name="T51" fmla="*/ 691 h 1019"/>
                  <a:gd name="T52" fmla="*/ 615 w 1043"/>
                  <a:gd name="T53" fmla="*/ 634 h 1019"/>
                  <a:gd name="T54" fmla="*/ 571 w 1043"/>
                  <a:gd name="T55" fmla="*/ 578 h 1019"/>
                  <a:gd name="T56" fmla="*/ 522 w 1043"/>
                  <a:gd name="T57" fmla="*/ 526 h 1019"/>
                  <a:gd name="T58" fmla="*/ 473 w 1043"/>
                  <a:gd name="T59" fmla="*/ 481 h 1019"/>
                  <a:gd name="T60" fmla="*/ 422 w 1043"/>
                  <a:gd name="T61" fmla="*/ 439 h 1019"/>
                  <a:gd name="T62" fmla="*/ 367 w 1043"/>
                  <a:gd name="T63" fmla="*/ 401 h 1019"/>
                  <a:gd name="T64" fmla="*/ 311 w 1043"/>
                  <a:gd name="T65" fmla="*/ 369 h 1019"/>
                  <a:gd name="T66" fmla="*/ 253 w 1043"/>
                  <a:gd name="T67" fmla="*/ 340 h 1019"/>
                  <a:gd name="T68" fmla="*/ 192 w 1043"/>
                  <a:gd name="T69" fmla="*/ 314 h 1019"/>
                  <a:gd name="T70" fmla="*/ 130 w 1043"/>
                  <a:gd name="T71" fmla="*/ 293 h 1019"/>
                  <a:gd name="T72" fmla="*/ 65 w 1043"/>
                  <a:gd name="T73" fmla="*/ 278 h 1019"/>
                  <a:gd name="T74" fmla="*/ 0 w 1043"/>
                  <a:gd name="T75" fmla="*/ 266 h 1019"/>
                  <a:gd name="T76" fmla="*/ 37 w 1043"/>
                  <a:gd name="T77" fmla="*/ 0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3" h="1019">
                    <a:moveTo>
                      <a:pt x="37" y="0"/>
                    </a:moveTo>
                    <a:lnTo>
                      <a:pt x="113" y="14"/>
                    </a:lnTo>
                    <a:lnTo>
                      <a:pt x="189" y="32"/>
                    </a:lnTo>
                    <a:lnTo>
                      <a:pt x="261" y="54"/>
                    </a:lnTo>
                    <a:lnTo>
                      <a:pt x="332" y="81"/>
                    </a:lnTo>
                    <a:lnTo>
                      <a:pt x="402" y="113"/>
                    </a:lnTo>
                    <a:lnTo>
                      <a:pt x="469" y="149"/>
                    </a:lnTo>
                    <a:lnTo>
                      <a:pt x="533" y="190"/>
                    </a:lnTo>
                    <a:lnTo>
                      <a:pt x="596" y="235"/>
                    </a:lnTo>
                    <a:lnTo>
                      <a:pt x="655" y="283"/>
                    </a:lnTo>
                    <a:lnTo>
                      <a:pt x="712" y="336"/>
                    </a:lnTo>
                    <a:lnTo>
                      <a:pt x="768" y="396"/>
                    </a:lnTo>
                    <a:lnTo>
                      <a:pt x="820" y="459"/>
                    </a:lnTo>
                    <a:lnTo>
                      <a:pt x="866" y="526"/>
                    </a:lnTo>
                    <a:lnTo>
                      <a:pt x="908" y="594"/>
                    </a:lnTo>
                    <a:lnTo>
                      <a:pt x="946" y="665"/>
                    </a:lnTo>
                    <a:lnTo>
                      <a:pt x="977" y="740"/>
                    </a:lnTo>
                    <a:lnTo>
                      <a:pt x="1005" y="816"/>
                    </a:lnTo>
                    <a:lnTo>
                      <a:pt x="1027" y="894"/>
                    </a:lnTo>
                    <a:lnTo>
                      <a:pt x="1043" y="974"/>
                    </a:lnTo>
                    <a:lnTo>
                      <a:pt x="778" y="1019"/>
                    </a:lnTo>
                    <a:lnTo>
                      <a:pt x="763" y="949"/>
                    </a:lnTo>
                    <a:lnTo>
                      <a:pt x="743" y="882"/>
                    </a:lnTo>
                    <a:lnTo>
                      <a:pt x="719" y="816"/>
                    </a:lnTo>
                    <a:lnTo>
                      <a:pt x="688" y="753"/>
                    </a:lnTo>
                    <a:lnTo>
                      <a:pt x="654" y="691"/>
                    </a:lnTo>
                    <a:lnTo>
                      <a:pt x="615" y="634"/>
                    </a:lnTo>
                    <a:lnTo>
                      <a:pt x="571" y="578"/>
                    </a:lnTo>
                    <a:lnTo>
                      <a:pt x="522" y="526"/>
                    </a:lnTo>
                    <a:lnTo>
                      <a:pt x="473" y="481"/>
                    </a:lnTo>
                    <a:lnTo>
                      <a:pt x="422" y="439"/>
                    </a:lnTo>
                    <a:lnTo>
                      <a:pt x="367" y="401"/>
                    </a:lnTo>
                    <a:lnTo>
                      <a:pt x="311" y="369"/>
                    </a:lnTo>
                    <a:lnTo>
                      <a:pt x="253" y="340"/>
                    </a:lnTo>
                    <a:lnTo>
                      <a:pt x="192" y="314"/>
                    </a:lnTo>
                    <a:lnTo>
                      <a:pt x="130" y="293"/>
                    </a:lnTo>
                    <a:lnTo>
                      <a:pt x="65" y="278"/>
                    </a:lnTo>
                    <a:lnTo>
                      <a:pt x="0" y="266"/>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kern="0" dirty="0">
                  <a:solidFill>
                    <a:prstClr val="black"/>
                  </a:solidFill>
                  <a:latin typeface="Calibri" panose="020F0502020204030204"/>
                </a:endParaRPr>
              </a:p>
            </p:txBody>
          </p:sp>
          <p:sp>
            <p:nvSpPr>
              <p:cNvPr id="61" name="Freeform 60">
                <a:extLst>
                  <a:ext uri="{FF2B5EF4-FFF2-40B4-BE49-F238E27FC236}">
                    <a16:creationId xmlns:a16="http://schemas.microsoft.com/office/drawing/2014/main" id="{10B9379A-C6B4-D045-BFE1-91ED582E6823}"/>
                  </a:ext>
                </a:extLst>
              </p:cNvPr>
              <p:cNvSpPr>
                <a:spLocks/>
              </p:cNvSpPr>
              <p:nvPr/>
            </p:nvSpPr>
            <p:spPr bwMode="auto">
              <a:xfrm>
                <a:off x="6407151" y="392113"/>
                <a:ext cx="150813" cy="147638"/>
              </a:xfrm>
              <a:custGeom>
                <a:avLst/>
                <a:gdLst>
                  <a:gd name="T0" fmla="*/ 37 w 1708"/>
                  <a:gd name="T1" fmla="*/ 0 h 1660"/>
                  <a:gd name="T2" fmla="*/ 143 w 1708"/>
                  <a:gd name="T3" fmla="*/ 18 h 1660"/>
                  <a:gd name="T4" fmla="*/ 247 w 1708"/>
                  <a:gd name="T5" fmla="*/ 41 h 1660"/>
                  <a:gd name="T6" fmla="*/ 349 w 1708"/>
                  <a:gd name="T7" fmla="*/ 69 h 1660"/>
                  <a:gd name="T8" fmla="*/ 450 w 1708"/>
                  <a:gd name="T9" fmla="*/ 103 h 1660"/>
                  <a:gd name="T10" fmla="*/ 547 w 1708"/>
                  <a:gd name="T11" fmla="*/ 142 h 1660"/>
                  <a:gd name="T12" fmla="*/ 643 w 1708"/>
                  <a:gd name="T13" fmla="*/ 187 h 1660"/>
                  <a:gd name="T14" fmla="*/ 735 w 1708"/>
                  <a:gd name="T15" fmla="*/ 236 h 1660"/>
                  <a:gd name="T16" fmla="*/ 826 w 1708"/>
                  <a:gd name="T17" fmla="*/ 290 h 1660"/>
                  <a:gd name="T18" fmla="*/ 914 w 1708"/>
                  <a:gd name="T19" fmla="*/ 350 h 1660"/>
                  <a:gd name="T20" fmla="*/ 998 w 1708"/>
                  <a:gd name="T21" fmla="*/ 414 h 1660"/>
                  <a:gd name="T22" fmla="*/ 1080 w 1708"/>
                  <a:gd name="T23" fmla="*/ 483 h 1660"/>
                  <a:gd name="T24" fmla="*/ 1157 w 1708"/>
                  <a:gd name="T25" fmla="*/ 557 h 1660"/>
                  <a:gd name="T26" fmla="*/ 1228 w 1708"/>
                  <a:gd name="T27" fmla="*/ 632 h 1660"/>
                  <a:gd name="T28" fmla="*/ 1294 w 1708"/>
                  <a:gd name="T29" fmla="*/ 708 h 1660"/>
                  <a:gd name="T30" fmla="*/ 1356 w 1708"/>
                  <a:gd name="T31" fmla="*/ 788 h 1660"/>
                  <a:gd name="T32" fmla="*/ 1414 w 1708"/>
                  <a:gd name="T33" fmla="*/ 871 h 1660"/>
                  <a:gd name="T34" fmla="*/ 1466 w 1708"/>
                  <a:gd name="T35" fmla="*/ 956 h 1660"/>
                  <a:gd name="T36" fmla="*/ 1516 w 1708"/>
                  <a:gd name="T37" fmla="*/ 1044 h 1660"/>
                  <a:gd name="T38" fmla="*/ 1560 w 1708"/>
                  <a:gd name="T39" fmla="*/ 1134 h 1660"/>
                  <a:gd name="T40" fmla="*/ 1599 w 1708"/>
                  <a:gd name="T41" fmla="*/ 1227 h 1660"/>
                  <a:gd name="T42" fmla="*/ 1633 w 1708"/>
                  <a:gd name="T43" fmla="*/ 1321 h 1660"/>
                  <a:gd name="T44" fmla="*/ 1663 w 1708"/>
                  <a:gd name="T45" fmla="*/ 1417 h 1660"/>
                  <a:gd name="T46" fmla="*/ 1688 w 1708"/>
                  <a:gd name="T47" fmla="*/ 1516 h 1660"/>
                  <a:gd name="T48" fmla="*/ 1708 w 1708"/>
                  <a:gd name="T49" fmla="*/ 1615 h 1660"/>
                  <a:gd name="T50" fmla="*/ 1443 w 1708"/>
                  <a:gd name="T51" fmla="*/ 1660 h 1660"/>
                  <a:gd name="T52" fmla="*/ 1424 w 1708"/>
                  <a:gd name="T53" fmla="*/ 1566 h 1660"/>
                  <a:gd name="T54" fmla="*/ 1400 w 1708"/>
                  <a:gd name="T55" fmla="*/ 1474 h 1660"/>
                  <a:gd name="T56" fmla="*/ 1371 w 1708"/>
                  <a:gd name="T57" fmla="*/ 1384 h 1660"/>
                  <a:gd name="T58" fmla="*/ 1337 w 1708"/>
                  <a:gd name="T59" fmla="*/ 1296 h 1660"/>
                  <a:gd name="T60" fmla="*/ 1298 w 1708"/>
                  <a:gd name="T61" fmla="*/ 1209 h 1660"/>
                  <a:gd name="T62" fmla="*/ 1254 w 1708"/>
                  <a:gd name="T63" fmla="*/ 1125 h 1660"/>
                  <a:gd name="T64" fmla="*/ 1206 w 1708"/>
                  <a:gd name="T65" fmla="*/ 1044 h 1660"/>
                  <a:gd name="T66" fmla="*/ 1153 w 1708"/>
                  <a:gd name="T67" fmla="*/ 966 h 1660"/>
                  <a:gd name="T68" fmla="*/ 1096 w 1708"/>
                  <a:gd name="T69" fmla="*/ 889 h 1660"/>
                  <a:gd name="T70" fmla="*/ 1035 w 1708"/>
                  <a:gd name="T71" fmla="*/ 817 h 1660"/>
                  <a:gd name="T72" fmla="*/ 967 w 1708"/>
                  <a:gd name="T73" fmla="*/ 747 h 1660"/>
                  <a:gd name="T74" fmla="*/ 894 w 1708"/>
                  <a:gd name="T75" fmla="*/ 678 h 1660"/>
                  <a:gd name="T76" fmla="*/ 817 w 1708"/>
                  <a:gd name="T77" fmla="*/ 613 h 1660"/>
                  <a:gd name="T78" fmla="*/ 736 w 1708"/>
                  <a:gd name="T79" fmla="*/ 554 h 1660"/>
                  <a:gd name="T80" fmla="*/ 653 w 1708"/>
                  <a:gd name="T81" fmla="*/ 499 h 1660"/>
                  <a:gd name="T82" fmla="*/ 567 w 1708"/>
                  <a:gd name="T83" fmla="*/ 450 h 1660"/>
                  <a:gd name="T84" fmla="*/ 478 w 1708"/>
                  <a:gd name="T85" fmla="*/ 406 h 1660"/>
                  <a:gd name="T86" fmla="*/ 387 w 1708"/>
                  <a:gd name="T87" fmla="*/ 367 h 1660"/>
                  <a:gd name="T88" fmla="*/ 293 w 1708"/>
                  <a:gd name="T89" fmla="*/ 333 h 1660"/>
                  <a:gd name="T90" fmla="*/ 198 w 1708"/>
                  <a:gd name="T91" fmla="*/ 305 h 1660"/>
                  <a:gd name="T92" fmla="*/ 100 w 1708"/>
                  <a:gd name="T93" fmla="*/ 283 h 1660"/>
                  <a:gd name="T94" fmla="*/ 0 w 1708"/>
                  <a:gd name="T95" fmla="*/ 265 h 1660"/>
                  <a:gd name="T96" fmla="*/ 37 w 1708"/>
                  <a:gd name="T97" fmla="*/ 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8" h="1660">
                    <a:moveTo>
                      <a:pt x="37" y="0"/>
                    </a:moveTo>
                    <a:lnTo>
                      <a:pt x="143" y="18"/>
                    </a:lnTo>
                    <a:lnTo>
                      <a:pt x="247" y="41"/>
                    </a:lnTo>
                    <a:lnTo>
                      <a:pt x="349" y="69"/>
                    </a:lnTo>
                    <a:lnTo>
                      <a:pt x="450" y="103"/>
                    </a:lnTo>
                    <a:lnTo>
                      <a:pt x="547" y="142"/>
                    </a:lnTo>
                    <a:lnTo>
                      <a:pt x="643" y="187"/>
                    </a:lnTo>
                    <a:lnTo>
                      <a:pt x="735" y="236"/>
                    </a:lnTo>
                    <a:lnTo>
                      <a:pt x="826" y="290"/>
                    </a:lnTo>
                    <a:lnTo>
                      <a:pt x="914" y="350"/>
                    </a:lnTo>
                    <a:lnTo>
                      <a:pt x="998" y="414"/>
                    </a:lnTo>
                    <a:lnTo>
                      <a:pt x="1080" y="483"/>
                    </a:lnTo>
                    <a:lnTo>
                      <a:pt x="1157" y="557"/>
                    </a:lnTo>
                    <a:lnTo>
                      <a:pt x="1228" y="632"/>
                    </a:lnTo>
                    <a:lnTo>
                      <a:pt x="1294" y="708"/>
                    </a:lnTo>
                    <a:lnTo>
                      <a:pt x="1356" y="788"/>
                    </a:lnTo>
                    <a:lnTo>
                      <a:pt x="1414" y="871"/>
                    </a:lnTo>
                    <a:lnTo>
                      <a:pt x="1466" y="956"/>
                    </a:lnTo>
                    <a:lnTo>
                      <a:pt x="1516" y="1044"/>
                    </a:lnTo>
                    <a:lnTo>
                      <a:pt x="1560" y="1134"/>
                    </a:lnTo>
                    <a:lnTo>
                      <a:pt x="1599" y="1227"/>
                    </a:lnTo>
                    <a:lnTo>
                      <a:pt x="1633" y="1321"/>
                    </a:lnTo>
                    <a:lnTo>
                      <a:pt x="1663" y="1417"/>
                    </a:lnTo>
                    <a:lnTo>
                      <a:pt x="1688" y="1516"/>
                    </a:lnTo>
                    <a:lnTo>
                      <a:pt x="1708" y="1615"/>
                    </a:lnTo>
                    <a:lnTo>
                      <a:pt x="1443" y="1660"/>
                    </a:lnTo>
                    <a:lnTo>
                      <a:pt x="1424" y="1566"/>
                    </a:lnTo>
                    <a:lnTo>
                      <a:pt x="1400" y="1474"/>
                    </a:lnTo>
                    <a:lnTo>
                      <a:pt x="1371" y="1384"/>
                    </a:lnTo>
                    <a:lnTo>
                      <a:pt x="1337" y="1296"/>
                    </a:lnTo>
                    <a:lnTo>
                      <a:pt x="1298" y="1209"/>
                    </a:lnTo>
                    <a:lnTo>
                      <a:pt x="1254" y="1125"/>
                    </a:lnTo>
                    <a:lnTo>
                      <a:pt x="1206" y="1044"/>
                    </a:lnTo>
                    <a:lnTo>
                      <a:pt x="1153" y="966"/>
                    </a:lnTo>
                    <a:lnTo>
                      <a:pt x="1096" y="889"/>
                    </a:lnTo>
                    <a:lnTo>
                      <a:pt x="1035" y="817"/>
                    </a:lnTo>
                    <a:lnTo>
                      <a:pt x="967" y="747"/>
                    </a:lnTo>
                    <a:lnTo>
                      <a:pt x="894" y="678"/>
                    </a:lnTo>
                    <a:lnTo>
                      <a:pt x="817" y="613"/>
                    </a:lnTo>
                    <a:lnTo>
                      <a:pt x="736" y="554"/>
                    </a:lnTo>
                    <a:lnTo>
                      <a:pt x="653" y="499"/>
                    </a:lnTo>
                    <a:lnTo>
                      <a:pt x="567" y="450"/>
                    </a:lnTo>
                    <a:lnTo>
                      <a:pt x="478" y="406"/>
                    </a:lnTo>
                    <a:lnTo>
                      <a:pt x="387" y="367"/>
                    </a:lnTo>
                    <a:lnTo>
                      <a:pt x="293" y="333"/>
                    </a:lnTo>
                    <a:lnTo>
                      <a:pt x="198" y="305"/>
                    </a:lnTo>
                    <a:lnTo>
                      <a:pt x="100" y="283"/>
                    </a:lnTo>
                    <a:lnTo>
                      <a:pt x="0" y="265"/>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lang="en-US" kern="0" dirty="0">
                  <a:solidFill>
                    <a:prstClr val="black"/>
                  </a:solidFill>
                  <a:latin typeface="Calibri" panose="020F0502020204030204"/>
                </a:endParaRPr>
              </a:p>
            </p:txBody>
          </p:sp>
        </p:grpSp>
      </p:grpSp>
      <p:cxnSp>
        <p:nvCxnSpPr>
          <p:cNvPr id="28" name="Straight Connector 36">
            <a:extLst>
              <a:ext uri="{FF2B5EF4-FFF2-40B4-BE49-F238E27FC236}">
                <a16:creationId xmlns:a16="http://schemas.microsoft.com/office/drawing/2014/main" id="{09BC25BC-936F-CC46-AD01-5CCE7053ED80}"/>
              </a:ext>
            </a:extLst>
          </p:cNvPr>
          <p:cNvCxnSpPr>
            <a:cxnSpLocks/>
          </p:cNvCxnSpPr>
          <p:nvPr/>
        </p:nvCxnSpPr>
        <p:spPr>
          <a:xfrm>
            <a:off x="3152775" y="3497263"/>
            <a:ext cx="0" cy="244792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1748" name="Заголовок 1">
            <a:extLst>
              <a:ext uri="{FF2B5EF4-FFF2-40B4-BE49-F238E27FC236}">
                <a16:creationId xmlns:a16="http://schemas.microsoft.com/office/drawing/2014/main" id="{34EE6F59-29B1-C44F-A0FC-BDE8AC9FA3DD}"/>
              </a:ext>
            </a:extLst>
          </p:cNvPr>
          <p:cNvSpPr>
            <a:spLocks noGrp="1" noChangeArrowheads="1"/>
          </p:cNvSpPr>
          <p:nvPr>
            <p:ph type="title"/>
          </p:nvPr>
        </p:nvSpPr>
        <p:spPr>
          <a:xfrm>
            <a:off x="530225" y="1357313"/>
            <a:ext cx="11145838" cy="636587"/>
          </a:xfrm>
        </p:spPr>
        <p:txBody>
          <a:bodyPr/>
          <a:lstStyle/>
          <a:p>
            <a:pPr eaLnBrk="1" hangingPunct="1"/>
            <a:r>
              <a:rPr lang="ru-RU" altLang="ru-RU"/>
              <a:t>КОНТАКТЫ</a:t>
            </a:r>
          </a:p>
        </p:txBody>
      </p:sp>
      <p:cxnSp>
        <p:nvCxnSpPr>
          <p:cNvPr id="33" name="Straight Connector 36">
            <a:extLst>
              <a:ext uri="{FF2B5EF4-FFF2-40B4-BE49-F238E27FC236}">
                <a16:creationId xmlns:a16="http://schemas.microsoft.com/office/drawing/2014/main" id="{D32DB7AB-E693-9144-A10D-49008B59B143}"/>
              </a:ext>
            </a:extLst>
          </p:cNvPr>
          <p:cNvCxnSpPr>
            <a:cxnSpLocks/>
          </p:cNvCxnSpPr>
          <p:nvPr/>
        </p:nvCxnSpPr>
        <p:spPr>
          <a:xfrm>
            <a:off x="3305175" y="3649663"/>
            <a:ext cx="0" cy="244792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1750" name="Номер слайда 11">
            <a:extLst>
              <a:ext uri="{FF2B5EF4-FFF2-40B4-BE49-F238E27FC236}">
                <a16:creationId xmlns:a16="http://schemas.microsoft.com/office/drawing/2014/main" id="{3DB346BA-C9EE-1244-A654-030550E40C7E}"/>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nSpc>
                <a:spcPct val="100000"/>
              </a:lnSpc>
              <a:spcBef>
                <a:spcPct val="0"/>
              </a:spcBef>
              <a:buFontTx/>
              <a:buNone/>
            </a:pPr>
            <a:fld id="{CBB8D137-A622-AF4C-8892-D3684A120664}" type="slidenum">
              <a:rPr lang="ru-RU" altLang="ru-RU" sz="1400" smtClean="0">
                <a:solidFill>
                  <a:srgbClr val="5C5C5C"/>
                </a:solidFill>
              </a:rPr>
              <a:pPr>
                <a:lnSpc>
                  <a:spcPct val="100000"/>
                </a:lnSpc>
                <a:spcBef>
                  <a:spcPct val="0"/>
                </a:spcBef>
                <a:buFontTx/>
                <a:buNone/>
              </a:pPr>
              <a:t>5</a:t>
            </a:fld>
            <a:endParaRPr lang="ru-RU" altLang="ru-RU" sz="1400">
              <a:solidFill>
                <a:srgbClr val="5C5C5C"/>
              </a:solidFill>
            </a:endParaRPr>
          </a:p>
        </p:txBody>
      </p:sp>
      <p:sp>
        <p:nvSpPr>
          <p:cNvPr id="13" name="Овал 12">
            <a:extLst>
              <a:ext uri="{FF2B5EF4-FFF2-40B4-BE49-F238E27FC236}">
                <a16:creationId xmlns:a16="http://schemas.microsoft.com/office/drawing/2014/main" id="{930E6904-93C5-CD45-B533-3AFE85243E0F}"/>
              </a:ext>
            </a:extLst>
          </p:cNvPr>
          <p:cNvSpPr/>
          <p:nvPr/>
        </p:nvSpPr>
        <p:spPr>
          <a:xfrm>
            <a:off x="741363" y="3840163"/>
            <a:ext cx="1947862" cy="1947862"/>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31752" name="Рисунок 1">
            <a:extLst>
              <a:ext uri="{FF2B5EF4-FFF2-40B4-BE49-F238E27FC236}">
                <a16:creationId xmlns:a16="http://schemas.microsoft.com/office/drawing/2014/main" id="{A3B77B5E-4A39-F249-B65C-D38986AF6A3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100138" y="4079875"/>
            <a:ext cx="1220787"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3" name="Группа 16">
            <a:extLst>
              <a:ext uri="{FF2B5EF4-FFF2-40B4-BE49-F238E27FC236}">
                <a16:creationId xmlns:a16="http://schemas.microsoft.com/office/drawing/2014/main" id="{5016E7F8-D35F-4541-9C32-5CF5855E8277}"/>
              </a:ext>
            </a:extLst>
          </p:cNvPr>
          <p:cNvGrpSpPr>
            <a:grpSpLocks/>
          </p:cNvGrpSpPr>
          <p:nvPr/>
        </p:nvGrpSpPr>
        <p:grpSpPr bwMode="auto">
          <a:xfrm>
            <a:off x="3813175" y="3884613"/>
            <a:ext cx="2541588" cy="611187"/>
            <a:chOff x="3546245" y="3653737"/>
            <a:chExt cx="2540479" cy="611079"/>
          </a:xfrm>
        </p:grpSpPr>
        <p:sp>
          <p:nvSpPr>
            <p:cNvPr id="31757" name="Прямоугольник 36">
              <a:extLst>
                <a:ext uri="{FF2B5EF4-FFF2-40B4-BE49-F238E27FC236}">
                  <a16:creationId xmlns:a16="http://schemas.microsoft.com/office/drawing/2014/main" id="{D6632588-529A-FA49-B827-D3745F54E7DB}"/>
                </a:ext>
              </a:extLst>
            </p:cNvPr>
            <p:cNvSpPr>
              <a:spLocks noChangeArrowheads="1"/>
            </p:cNvSpPr>
            <p:nvPr/>
          </p:nvSpPr>
          <p:spPr bwMode="auto">
            <a:xfrm>
              <a:off x="4244553" y="3862088"/>
              <a:ext cx="1842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Tx/>
                <a:buNone/>
              </a:pPr>
              <a:r>
                <a:rPr lang="ru-RU" altLang="ru-RU" sz="1800"/>
                <a:t>Алексей Назаров</a:t>
              </a:r>
            </a:p>
          </p:txBody>
        </p:sp>
        <p:pic>
          <p:nvPicPr>
            <p:cNvPr id="31758" name="Рисунок 14" descr="Пользователь">
              <a:extLst>
                <a:ext uri="{FF2B5EF4-FFF2-40B4-BE49-F238E27FC236}">
                  <a16:creationId xmlns:a16="http://schemas.microsoft.com/office/drawing/2014/main" id="{55FBC8E6-6D45-A34B-ADF9-3F4818071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245" y="3653737"/>
              <a:ext cx="610921" cy="61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54" name="Группа 41">
            <a:extLst>
              <a:ext uri="{FF2B5EF4-FFF2-40B4-BE49-F238E27FC236}">
                <a16:creationId xmlns:a16="http://schemas.microsoft.com/office/drawing/2014/main" id="{C3AF5897-67FB-534B-83A2-4711C786917F}"/>
              </a:ext>
            </a:extLst>
          </p:cNvPr>
          <p:cNvGrpSpPr>
            <a:grpSpLocks/>
          </p:cNvGrpSpPr>
          <p:nvPr/>
        </p:nvGrpSpPr>
        <p:grpSpPr bwMode="auto">
          <a:xfrm>
            <a:off x="8123238" y="4959350"/>
            <a:ext cx="2611437" cy="538163"/>
            <a:chOff x="6222647" y="4720492"/>
            <a:chExt cx="2611671" cy="538716"/>
          </a:xfrm>
        </p:grpSpPr>
        <p:sp>
          <p:nvSpPr>
            <p:cNvPr id="31755" name="Прямоугольник 42">
              <a:hlinkClick r:id="rId5"/>
              <a:extLst>
                <a:ext uri="{FF2B5EF4-FFF2-40B4-BE49-F238E27FC236}">
                  <a16:creationId xmlns:a16="http://schemas.microsoft.com/office/drawing/2014/main" id="{CE7EA4B1-9F4D-D24D-84CB-C58BFCC78D59}"/>
                </a:ext>
              </a:extLst>
            </p:cNvPr>
            <p:cNvSpPr>
              <a:spLocks noChangeArrowheads="1"/>
            </p:cNvSpPr>
            <p:nvPr/>
          </p:nvSpPr>
          <p:spPr bwMode="auto">
            <a:xfrm>
              <a:off x="6951367" y="4858356"/>
              <a:ext cx="18829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0"/>
                </a:spcBef>
                <a:buFontTx/>
                <a:buNone/>
              </a:pPr>
              <a:r>
                <a:rPr lang="en-US" altLang="ru-RU" sz="1800"/>
                <a:t>www.anazarov.org</a:t>
              </a:r>
            </a:p>
          </p:txBody>
        </p:sp>
        <p:grpSp>
          <p:nvGrpSpPr>
            <p:cNvPr id="8" name="Group 150">
              <a:extLst>
                <a:ext uri="{FF2B5EF4-FFF2-40B4-BE49-F238E27FC236}">
                  <a16:creationId xmlns:a16="http://schemas.microsoft.com/office/drawing/2014/main" id="{BC023E25-AB64-1D41-9811-F09BAE0AEEDE}"/>
                </a:ext>
              </a:extLst>
            </p:cNvPr>
            <p:cNvGrpSpPr>
              <a:grpSpLocks noChangeAspect="1"/>
            </p:cNvGrpSpPr>
            <p:nvPr/>
          </p:nvGrpSpPr>
          <p:grpSpPr bwMode="auto">
            <a:xfrm>
              <a:off x="6222647" y="4720492"/>
              <a:ext cx="542296" cy="538716"/>
              <a:chOff x="6376" y="2979"/>
              <a:chExt cx="303" cy="301"/>
            </a:xfrm>
            <a:solidFill>
              <a:schemeClr val="bg2"/>
            </a:solidFill>
          </p:grpSpPr>
          <p:sp>
            <p:nvSpPr>
              <p:cNvPr id="45" name="Freeform 152">
                <a:extLst>
                  <a:ext uri="{FF2B5EF4-FFF2-40B4-BE49-F238E27FC236}">
                    <a16:creationId xmlns:a16="http://schemas.microsoft.com/office/drawing/2014/main" id="{732BC89B-173E-8144-B069-178DD00C0B41}"/>
                  </a:ext>
                </a:extLst>
              </p:cNvPr>
              <p:cNvSpPr>
                <a:spLocks noEditPoints="1"/>
              </p:cNvSpPr>
              <p:nvPr/>
            </p:nvSpPr>
            <p:spPr bwMode="auto">
              <a:xfrm>
                <a:off x="6376" y="2979"/>
                <a:ext cx="303" cy="301"/>
              </a:xfrm>
              <a:custGeom>
                <a:avLst/>
                <a:gdLst>
                  <a:gd name="T0" fmla="*/ 2339 w 3331"/>
                  <a:gd name="T1" fmla="*/ 2775 h 3310"/>
                  <a:gd name="T2" fmla="*/ 2650 w 3331"/>
                  <a:gd name="T3" fmla="*/ 2588 h 3310"/>
                  <a:gd name="T4" fmla="*/ 2501 w 3331"/>
                  <a:gd name="T5" fmla="*/ 2313 h 3310"/>
                  <a:gd name="T6" fmla="*/ 2554 w 3331"/>
                  <a:gd name="T7" fmla="*/ 1298 h 3310"/>
                  <a:gd name="T8" fmla="*/ 2554 w 3331"/>
                  <a:gd name="T9" fmla="*/ 2011 h 3310"/>
                  <a:gd name="T10" fmla="*/ 2949 w 3331"/>
                  <a:gd name="T11" fmla="*/ 2109 h 3310"/>
                  <a:gd name="T12" fmla="*/ 3025 w 3331"/>
                  <a:gd name="T13" fmla="*/ 1559 h 3310"/>
                  <a:gd name="T14" fmla="*/ 417 w 3331"/>
                  <a:gd name="T15" fmla="*/ 1116 h 3310"/>
                  <a:gd name="T16" fmla="*/ 306 w 3331"/>
                  <a:gd name="T17" fmla="*/ 1573 h 3310"/>
                  <a:gd name="T18" fmla="*/ 362 w 3331"/>
                  <a:gd name="T19" fmla="*/ 2048 h 3310"/>
                  <a:gd name="T20" fmla="*/ 699 w 3331"/>
                  <a:gd name="T21" fmla="*/ 2042 h 3310"/>
                  <a:gd name="T22" fmla="*/ 766 w 3331"/>
                  <a:gd name="T23" fmla="*/ 1415 h 3310"/>
                  <a:gd name="T24" fmla="*/ 417 w 3331"/>
                  <a:gd name="T25" fmla="*/ 1116 h 3310"/>
                  <a:gd name="T26" fmla="*/ 683 w 3331"/>
                  <a:gd name="T27" fmla="*/ 721 h 3310"/>
                  <a:gd name="T28" fmla="*/ 830 w 3331"/>
                  <a:gd name="T29" fmla="*/ 996 h 3310"/>
                  <a:gd name="T30" fmla="*/ 1033 w 3331"/>
                  <a:gd name="T31" fmla="*/ 457 h 3310"/>
                  <a:gd name="T32" fmla="*/ 2476 w 3331"/>
                  <a:gd name="T33" fmla="*/ 895 h 3310"/>
                  <a:gd name="T34" fmla="*/ 2708 w 3331"/>
                  <a:gd name="T35" fmla="*/ 787 h 3310"/>
                  <a:gd name="T36" fmla="*/ 2297 w 3331"/>
                  <a:gd name="T37" fmla="*/ 456 h 3310"/>
                  <a:gd name="T38" fmla="*/ 2212 w 3331"/>
                  <a:gd name="T39" fmla="*/ 1086 h 3310"/>
                  <a:gd name="T40" fmla="*/ 2045 w 3331"/>
                  <a:gd name="T41" fmla="*/ 620 h 3310"/>
                  <a:gd name="T42" fmla="*/ 1817 w 3331"/>
                  <a:gd name="T43" fmla="*/ 352 h 3310"/>
                  <a:gd name="T44" fmla="*/ 1321 w 3331"/>
                  <a:gd name="T45" fmla="*/ 561 h 3310"/>
                  <a:gd name="T46" fmla="*/ 1141 w 3331"/>
                  <a:gd name="T47" fmla="*/ 997 h 3310"/>
                  <a:gd name="T48" fmla="*/ 1514 w 3331"/>
                  <a:gd name="T49" fmla="*/ 352 h 3310"/>
                  <a:gd name="T50" fmla="*/ 2075 w 3331"/>
                  <a:gd name="T51" fmla="*/ 51 h 3310"/>
                  <a:gd name="T52" fmla="*/ 2616 w 3331"/>
                  <a:gd name="T53" fmla="*/ 297 h 3310"/>
                  <a:gd name="T54" fmla="*/ 3033 w 3331"/>
                  <a:gd name="T55" fmla="*/ 710 h 3310"/>
                  <a:gd name="T56" fmla="*/ 3280 w 3331"/>
                  <a:gd name="T57" fmla="*/ 1247 h 3310"/>
                  <a:gd name="T58" fmla="*/ 3319 w 3331"/>
                  <a:gd name="T59" fmla="*/ 1862 h 3310"/>
                  <a:gd name="T60" fmla="*/ 3136 w 3331"/>
                  <a:gd name="T61" fmla="*/ 2432 h 3310"/>
                  <a:gd name="T62" fmla="*/ 2771 w 3331"/>
                  <a:gd name="T63" fmla="*/ 2892 h 3310"/>
                  <a:gd name="T64" fmla="*/ 2268 w 3331"/>
                  <a:gd name="T65" fmla="*/ 3197 h 3310"/>
                  <a:gd name="T66" fmla="*/ 1666 w 3331"/>
                  <a:gd name="T67" fmla="*/ 3310 h 3310"/>
                  <a:gd name="T68" fmla="*/ 1313 w 3331"/>
                  <a:gd name="T69" fmla="*/ 3215 h 3310"/>
                  <a:gd name="T70" fmla="*/ 1678 w 3331"/>
                  <a:gd name="T71" fmla="*/ 3027 h 3310"/>
                  <a:gd name="T72" fmla="*/ 1893 w 3331"/>
                  <a:gd name="T73" fmla="*/ 3115 h 3310"/>
                  <a:gd name="T74" fmla="*/ 2094 w 3331"/>
                  <a:gd name="T75" fmla="*/ 3039 h 3310"/>
                  <a:gd name="T76" fmla="*/ 2348 w 3331"/>
                  <a:gd name="T77" fmla="*/ 1907 h 3310"/>
                  <a:gd name="T78" fmla="*/ 2296 w 3331"/>
                  <a:gd name="T79" fmla="*/ 1685 h 3310"/>
                  <a:gd name="T80" fmla="*/ 2151 w 3331"/>
                  <a:gd name="T81" fmla="*/ 1405 h 3310"/>
                  <a:gd name="T82" fmla="*/ 1514 w 3331"/>
                  <a:gd name="T83" fmla="*/ 1443 h 3310"/>
                  <a:gd name="T84" fmla="*/ 1062 w 3331"/>
                  <a:gd name="T85" fmla="*/ 1562 h 3310"/>
                  <a:gd name="T86" fmla="*/ 958 w 3331"/>
                  <a:gd name="T87" fmla="*/ 1741 h 3310"/>
                  <a:gd name="T88" fmla="*/ 799 w 3331"/>
                  <a:gd name="T89" fmla="*/ 1921 h 3310"/>
                  <a:gd name="T90" fmla="*/ 822 w 3331"/>
                  <a:gd name="T91" fmla="*/ 2159 h 3310"/>
                  <a:gd name="T92" fmla="*/ 695 w 3331"/>
                  <a:gd name="T93" fmla="*/ 2377 h 3310"/>
                  <a:gd name="T94" fmla="*/ 529 w 3331"/>
                  <a:gd name="T95" fmla="*/ 2555 h 3310"/>
                  <a:gd name="T96" fmla="*/ 365 w 3331"/>
                  <a:gd name="T97" fmla="*/ 2645 h 3310"/>
                  <a:gd name="T98" fmla="*/ 180 w 3331"/>
                  <a:gd name="T99" fmla="*/ 2403 h 3310"/>
                  <a:gd name="T100" fmla="*/ 13 w 3331"/>
                  <a:gd name="T101" fmla="*/ 1854 h 3310"/>
                  <a:gd name="T102" fmla="*/ 51 w 3331"/>
                  <a:gd name="T103" fmla="*/ 1247 h 3310"/>
                  <a:gd name="T104" fmla="*/ 299 w 3331"/>
                  <a:gd name="T105" fmla="*/ 710 h 3310"/>
                  <a:gd name="T106" fmla="*/ 715 w 3331"/>
                  <a:gd name="T107" fmla="*/ 297 h 3310"/>
                  <a:gd name="T108" fmla="*/ 1256 w 3331"/>
                  <a:gd name="T109" fmla="*/ 51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31" h="3310">
                    <a:moveTo>
                      <a:pt x="2501" y="2313"/>
                    </a:moveTo>
                    <a:lnTo>
                      <a:pt x="2475" y="2414"/>
                    </a:lnTo>
                    <a:lnTo>
                      <a:pt x="2447" y="2511"/>
                    </a:lnTo>
                    <a:lnTo>
                      <a:pt x="2414" y="2603"/>
                    </a:lnTo>
                    <a:lnTo>
                      <a:pt x="2378" y="2692"/>
                    </a:lnTo>
                    <a:lnTo>
                      <a:pt x="2339" y="2775"/>
                    </a:lnTo>
                    <a:lnTo>
                      <a:pt x="2297" y="2853"/>
                    </a:lnTo>
                    <a:lnTo>
                      <a:pt x="2374" y="2809"/>
                    </a:lnTo>
                    <a:lnTo>
                      <a:pt x="2449" y="2761"/>
                    </a:lnTo>
                    <a:lnTo>
                      <a:pt x="2519" y="2707"/>
                    </a:lnTo>
                    <a:lnTo>
                      <a:pt x="2586" y="2650"/>
                    </a:lnTo>
                    <a:lnTo>
                      <a:pt x="2650" y="2588"/>
                    </a:lnTo>
                    <a:lnTo>
                      <a:pt x="2708" y="2522"/>
                    </a:lnTo>
                    <a:lnTo>
                      <a:pt x="2763" y="2454"/>
                    </a:lnTo>
                    <a:lnTo>
                      <a:pt x="2704" y="2415"/>
                    </a:lnTo>
                    <a:lnTo>
                      <a:pt x="2640" y="2379"/>
                    </a:lnTo>
                    <a:lnTo>
                      <a:pt x="2572" y="2345"/>
                    </a:lnTo>
                    <a:lnTo>
                      <a:pt x="2501" y="2313"/>
                    </a:lnTo>
                    <a:close/>
                    <a:moveTo>
                      <a:pt x="2916" y="1116"/>
                    </a:moveTo>
                    <a:lnTo>
                      <a:pt x="2850" y="1158"/>
                    </a:lnTo>
                    <a:lnTo>
                      <a:pt x="2781" y="1197"/>
                    </a:lnTo>
                    <a:lnTo>
                      <a:pt x="2708" y="1234"/>
                    </a:lnTo>
                    <a:lnTo>
                      <a:pt x="2632" y="1267"/>
                    </a:lnTo>
                    <a:lnTo>
                      <a:pt x="2554" y="1298"/>
                    </a:lnTo>
                    <a:lnTo>
                      <a:pt x="2565" y="1415"/>
                    </a:lnTo>
                    <a:lnTo>
                      <a:pt x="2571" y="1533"/>
                    </a:lnTo>
                    <a:lnTo>
                      <a:pt x="2574" y="1655"/>
                    </a:lnTo>
                    <a:lnTo>
                      <a:pt x="2571" y="1776"/>
                    </a:lnTo>
                    <a:lnTo>
                      <a:pt x="2565" y="1895"/>
                    </a:lnTo>
                    <a:lnTo>
                      <a:pt x="2554" y="2011"/>
                    </a:lnTo>
                    <a:lnTo>
                      <a:pt x="2632" y="2042"/>
                    </a:lnTo>
                    <a:lnTo>
                      <a:pt x="2708" y="2076"/>
                    </a:lnTo>
                    <a:lnTo>
                      <a:pt x="2781" y="2113"/>
                    </a:lnTo>
                    <a:lnTo>
                      <a:pt x="2850" y="2151"/>
                    </a:lnTo>
                    <a:lnTo>
                      <a:pt x="2916" y="2193"/>
                    </a:lnTo>
                    <a:lnTo>
                      <a:pt x="2949" y="2109"/>
                    </a:lnTo>
                    <a:lnTo>
                      <a:pt x="2976" y="2022"/>
                    </a:lnTo>
                    <a:lnTo>
                      <a:pt x="2998" y="1934"/>
                    </a:lnTo>
                    <a:lnTo>
                      <a:pt x="3015" y="1842"/>
                    </a:lnTo>
                    <a:lnTo>
                      <a:pt x="3025" y="1750"/>
                    </a:lnTo>
                    <a:lnTo>
                      <a:pt x="3028" y="1655"/>
                    </a:lnTo>
                    <a:lnTo>
                      <a:pt x="3025" y="1559"/>
                    </a:lnTo>
                    <a:lnTo>
                      <a:pt x="3015" y="1467"/>
                    </a:lnTo>
                    <a:lnTo>
                      <a:pt x="2998" y="1375"/>
                    </a:lnTo>
                    <a:lnTo>
                      <a:pt x="2976" y="1287"/>
                    </a:lnTo>
                    <a:lnTo>
                      <a:pt x="2949" y="1201"/>
                    </a:lnTo>
                    <a:lnTo>
                      <a:pt x="2916" y="1116"/>
                    </a:lnTo>
                    <a:close/>
                    <a:moveTo>
                      <a:pt x="417" y="1116"/>
                    </a:moveTo>
                    <a:lnTo>
                      <a:pt x="387" y="1188"/>
                    </a:lnTo>
                    <a:lnTo>
                      <a:pt x="362" y="1262"/>
                    </a:lnTo>
                    <a:lnTo>
                      <a:pt x="341" y="1337"/>
                    </a:lnTo>
                    <a:lnTo>
                      <a:pt x="325" y="1415"/>
                    </a:lnTo>
                    <a:lnTo>
                      <a:pt x="313" y="1493"/>
                    </a:lnTo>
                    <a:lnTo>
                      <a:pt x="306" y="1573"/>
                    </a:lnTo>
                    <a:lnTo>
                      <a:pt x="304" y="1655"/>
                    </a:lnTo>
                    <a:lnTo>
                      <a:pt x="306" y="1736"/>
                    </a:lnTo>
                    <a:lnTo>
                      <a:pt x="313" y="1816"/>
                    </a:lnTo>
                    <a:lnTo>
                      <a:pt x="325" y="1895"/>
                    </a:lnTo>
                    <a:lnTo>
                      <a:pt x="341" y="1972"/>
                    </a:lnTo>
                    <a:lnTo>
                      <a:pt x="362" y="2048"/>
                    </a:lnTo>
                    <a:lnTo>
                      <a:pt x="387" y="2122"/>
                    </a:lnTo>
                    <a:lnTo>
                      <a:pt x="417" y="2194"/>
                    </a:lnTo>
                    <a:lnTo>
                      <a:pt x="482" y="2152"/>
                    </a:lnTo>
                    <a:lnTo>
                      <a:pt x="551" y="2113"/>
                    </a:lnTo>
                    <a:lnTo>
                      <a:pt x="623" y="2076"/>
                    </a:lnTo>
                    <a:lnTo>
                      <a:pt x="699" y="2042"/>
                    </a:lnTo>
                    <a:lnTo>
                      <a:pt x="778" y="2011"/>
                    </a:lnTo>
                    <a:lnTo>
                      <a:pt x="767" y="1894"/>
                    </a:lnTo>
                    <a:lnTo>
                      <a:pt x="760" y="1776"/>
                    </a:lnTo>
                    <a:lnTo>
                      <a:pt x="758" y="1655"/>
                    </a:lnTo>
                    <a:lnTo>
                      <a:pt x="760" y="1533"/>
                    </a:lnTo>
                    <a:lnTo>
                      <a:pt x="766" y="1415"/>
                    </a:lnTo>
                    <a:lnTo>
                      <a:pt x="778" y="1298"/>
                    </a:lnTo>
                    <a:lnTo>
                      <a:pt x="699" y="1267"/>
                    </a:lnTo>
                    <a:lnTo>
                      <a:pt x="623" y="1234"/>
                    </a:lnTo>
                    <a:lnTo>
                      <a:pt x="551" y="1197"/>
                    </a:lnTo>
                    <a:lnTo>
                      <a:pt x="482" y="1158"/>
                    </a:lnTo>
                    <a:lnTo>
                      <a:pt x="417" y="1116"/>
                    </a:lnTo>
                    <a:close/>
                    <a:moveTo>
                      <a:pt x="1033" y="457"/>
                    </a:moveTo>
                    <a:lnTo>
                      <a:pt x="956" y="501"/>
                    </a:lnTo>
                    <a:lnTo>
                      <a:pt x="883" y="548"/>
                    </a:lnTo>
                    <a:lnTo>
                      <a:pt x="811" y="601"/>
                    </a:lnTo>
                    <a:lnTo>
                      <a:pt x="745" y="660"/>
                    </a:lnTo>
                    <a:lnTo>
                      <a:pt x="683" y="721"/>
                    </a:lnTo>
                    <a:lnTo>
                      <a:pt x="623" y="787"/>
                    </a:lnTo>
                    <a:lnTo>
                      <a:pt x="568" y="855"/>
                    </a:lnTo>
                    <a:lnTo>
                      <a:pt x="627" y="894"/>
                    </a:lnTo>
                    <a:lnTo>
                      <a:pt x="691" y="930"/>
                    </a:lnTo>
                    <a:lnTo>
                      <a:pt x="759" y="964"/>
                    </a:lnTo>
                    <a:lnTo>
                      <a:pt x="830" y="996"/>
                    </a:lnTo>
                    <a:lnTo>
                      <a:pt x="856" y="895"/>
                    </a:lnTo>
                    <a:lnTo>
                      <a:pt x="885" y="798"/>
                    </a:lnTo>
                    <a:lnTo>
                      <a:pt x="917" y="705"/>
                    </a:lnTo>
                    <a:lnTo>
                      <a:pt x="953" y="618"/>
                    </a:lnTo>
                    <a:lnTo>
                      <a:pt x="991" y="535"/>
                    </a:lnTo>
                    <a:lnTo>
                      <a:pt x="1033" y="457"/>
                    </a:lnTo>
                    <a:close/>
                    <a:moveTo>
                      <a:pt x="2297" y="456"/>
                    </a:moveTo>
                    <a:lnTo>
                      <a:pt x="2339" y="535"/>
                    </a:lnTo>
                    <a:lnTo>
                      <a:pt x="2378" y="618"/>
                    </a:lnTo>
                    <a:lnTo>
                      <a:pt x="2414" y="705"/>
                    </a:lnTo>
                    <a:lnTo>
                      <a:pt x="2447" y="798"/>
                    </a:lnTo>
                    <a:lnTo>
                      <a:pt x="2476" y="895"/>
                    </a:lnTo>
                    <a:lnTo>
                      <a:pt x="2501" y="996"/>
                    </a:lnTo>
                    <a:lnTo>
                      <a:pt x="2573" y="964"/>
                    </a:lnTo>
                    <a:lnTo>
                      <a:pt x="2640" y="930"/>
                    </a:lnTo>
                    <a:lnTo>
                      <a:pt x="2704" y="894"/>
                    </a:lnTo>
                    <a:lnTo>
                      <a:pt x="2763" y="855"/>
                    </a:lnTo>
                    <a:lnTo>
                      <a:pt x="2708" y="787"/>
                    </a:lnTo>
                    <a:lnTo>
                      <a:pt x="2650" y="721"/>
                    </a:lnTo>
                    <a:lnTo>
                      <a:pt x="2587" y="659"/>
                    </a:lnTo>
                    <a:lnTo>
                      <a:pt x="2520" y="601"/>
                    </a:lnTo>
                    <a:lnTo>
                      <a:pt x="2449" y="548"/>
                    </a:lnTo>
                    <a:lnTo>
                      <a:pt x="2374" y="501"/>
                    </a:lnTo>
                    <a:lnTo>
                      <a:pt x="2297" y="456"/>
                    </a:lnTo>
                    <a:close/>
                    <a:moveTo>
                      <a:pt x="1817" y="352"/>
                    </a:moveTo>
                    <a:lnTo>
                      <a:pt x="1817" y="1142"/>
                    </a:lnTo>
                    <a:lnTo>
                      <a:pt x="1919" y="1134"/>
                    </a:lnTo>
                    <a:lnTo>
                      <a:pt x="2020" y="1121"/>
                    </a:lnTo>
                    <a:lnTo>
                      <a:pt x="2117" y="1106"/>
                    </a:lnTo>
                    <a:lnTo>
                      <a:pt x="2212" y="1086"/>
                    </a:lnTo>
                    <a:lnTo>
                      <a:pt x="2190" y="997"/>
                    </a:lnTo>
                    <a:lnTo>
                      <a:pt x="2166" y="911"/>
                    </a:lnTo>
                    <a:lnTo>
                      <a:pt x="2139" y="831"/>
                    </a:lnTo>
                    <a:lnTo>
                      <a:pt x="2110" y="755"/>
                    </a:lnTo>
                    <a:lnTo>
                      <a:pt x="2078" y="686"/>
                    </a:lnTo>
                    <a:lnTo>
                      <a:pt x="2045" y="620"/>
                    </a:lnTo>
                    <a:lnTo>
                      <a:pt x="2010" y="561"/>
                    </a:lnTo>
                    <a:lnTo>
                      <a:pt x="1973" y="507"/>
                    </a:lnTo>
                    <a:lnTo>
                      <a:pt x="1936" y="459"/>
                    </a:lnTo>
                    <a:lnTo>
                      <a:pt x="1897" y="416"/>
                    </a:lnTo>
                    <a:lnTo>
                      <a:pt x="1857" y="381"/>
                    </a:lnTo>
                    <a:lnTo>
                      <a:pt x="1817" y="352"/>
                    </a:lnTo>
                    <a:close/>
                    <a:moveTo>
                      <a:pt x="1514" y="352"/>
                    </a:moveTo>
                    <a:lnTo>
                      <a:pt x="1474" y="381"/>
                    </a:lnTo>
                    <a:lnTo>
                      <a:pt x="1434" y="416"/>
                    </a:lnTo>
                    <a:lnTo>
                      <a:pt x="1396" y="459"/>
                    </a:lnTo>
                    <a:lnTo>
                      <a:pt x="1358" y="507"/>
                    </a:lnTo>
                    <a:lnTo>
                      <a:pt x="1321" y="561"/>
                    </a:lnTo>
                    <a:lnTo>
                      <a:pt x="1287" y="620"/>
                    </a:lnTo>
                    <a:lnTo>
                      <a:pt x="1253" y="686"/>
                    </a:lnTo>
                    <a:lnTo>
                      <a:pt x="1222" y="755"/>
                    </a:lnTo>
                    <a:lnTo>
                      <a:pt x="1192" y="831"/>
                    </a:lnTo>
                    <a:lnTo>
                      <a:pt x="1165" y="911"/>
                    </a:lnTo>
                    <a:lnTo>
                      <a:pt x="1141" y="997"/>
                    </a:lnTo>
                    <a:lnTo>
                      <a:pt x="1119" y="1086"/>
                    </a:lnTo>
                    <a:lnTo>
                      <a:pt x="1214" y="1106"/>
                    </a:lnTo>
                    <a:lnTo>
                      <a:pt x="1312" y="1121"/>
                    </a:lnTo>
                    <a:lnTo>
                      <a:pt x="1412" y="1134"/>
                    </a:lnTo>
                    <a:lnTo>
                      <a:pt x="1514" y="1142"/>
                    </a:lnTo>
                    <a:lnTo>
                      <a:pt x="1514" y="352"/>
                    </a:lnTo>
                    <a:close/>
                    <a:moveTo>
                      <a:pt x="1666" y="0"/>
                    </a:moveTo>
                    <a:lnTo>
                      <a:pt x="1666" y="0"/>
                    </a:lnTo>
                    <a:lnTo>
                      <a:pt x="1771" y="3"/>
                    </a:lnTo>
                    <a:lnTo>
                      <a:pt x="1874" y="13"/>
                    </a:lnTo>
                    <a:lnTo>
                      <a:pt x="1976" y="29"/>
                    </a:lnTo>
                    <a:lnTo>
                      <a:pt x="2075" y="51"/>
                    </a:lnTo>
                    <a:lnTo>
                      <a:pt x="2172" y="78"/>
                    </a:lnTo>
                    <a:lnTo>
                      <a:pt x="2268" y="112"/>
                    </a:lnTo>
                    <a:lnTo>
                      <a:pt x="2359" y="150"/>
                    </a:lnTo>
                    <a:lnTo>
                      <a:pt x="2448" y="195"/>
                    </a:lnTo>
                    <a:lnTo>
                      <a:pt x="2534" y="244"/>
                    </a:lnTo>
                    <a:lnTo>
                      <a:pt x="2616" y="297"/>
                    </a:lnTo>
                    <a:lnTo>
                      <a:pt x="2696" y="355"/>
                    </a:lnTo>
                    <a:lnTo>
                      <a:pt x="2771" y="418"/>
                    </a:lnTo>
                    <a:lnTo>
                      <a:pt x="2844" y="485"/>
                    </a:lnTo>
                    <a:lnTo>
                      <a:pt x="2911" y="557"/>
                    </a:lnTo>
                    <a:lnTo>
                      <a:pt x="2973" y="632"/>
                    </a:lnTo>
                    <a:lnTo>
                      <a:pt x="3033" y="710"/>
                    </a:lnTo>
                    <a:lnTo>
                      <a:pt x="3086" y="792"/>
                    </a:lnTo>
                    <a:lnTo>
                      <a:pt x="3136" y="877"/>
                    </a:lnTo>
                    <a:lnTo>
                      <a:pt x="3181" y="965"/>
                    </a:lnTo>
                    <a:lnTo>
                      <a:pt x="3219" y="1057"/>
                    </a:lnTo>
                    <a:lnTo>
                      <a:pt x="3253" y="1152"/>
                    </a:lnTo>
                    <a:lnTo>
                      <a:pt x="3280" y="1247"/>
                    </a:lnTo>
                    <a:lnTo>
                      <a:pt x="3302" y="1346"/>
                    </a:lnTo>
                    <a:lnTo>
                      <a:pt x="3319" y="1447"/>
                    </a:lnTo>
                    <a:lnTo>
                      <a:pt x="3328" y="1550"/>
                    </a:lnTo>
                    <a:lnTo>
                      <a:pt x="3331" y="1655"/>
                    </a:lnTo>
                    <a:lnTo>
                      <a:pt x="3328" y="1759"/>
                    </a:lnTo>
                    <a:lnTo>
                      <a:pt x="3319" y="1862"/>
                    </a:lnTo>
                    <a:lnTo>
                      <a:pt x="3302" y="1963"/>
                    </a:lnTo>
                    <a:lnTo>
                      <a:pt x="3280" y="2062"/>
                    </a:lnTo>
                    <a:lnTo>
                      <a:pt x="3253" y="2158"/>
                    </a:lnTo>
                    <a:lnTo>
                      <a:pt x="3219" y="2252"/>
                    </a:lnTo>
                    <a:lnTo>
                      <a:pt x="3181" y="2343"/>
                    </a:lnTo>
                    <a:lnTo>
                      <a:pt x="3136" y="2432"/>
                    </a:lnTo>
                    <a:lnTo>
                      <a:pt x="3086" y="2517"/>
                    </a:lnTo>
                    <a:lnTo>
                      <a:pt x="3033" y="2599"/>
                    </a:lnTo>
                    <a:lnTo>
                      <a:pt x="2973" y="2678"/>
                    </a:lnTo>
                    <a:lnTo>
                      <a:pt x="2911" y="2753"/>
                    </a:lnTo>
                    <a:lnTo>
                      <a:pt x="2844" y="2824"/>
                    </a:lnTo>
                    <a:lnTo>
                      <a:pt x="2771" y="2892"/>
                    </a:lnTo>
                    <a:lnTo>
                      <a:pt x="2696" y="2954"/>
                    </a:lnTo>
                    <a:lnTo>
                      <a:pt x="2616" y="3012"/>
                    </a:lnTo>
                    <a:lnTo>
                      <a:pt x="2534" y="3066"/>
                    </a:lnTo>
                    <a:lnTo>
                      <a:pt x="2448" y="3115"/>
                    </a:lnTo>
                    <a:lnTo>
                      <a:pt x="2359" y="3159"/>
                    </a:lnTo>
                    <a:lnTo>
                      <a:pt x="2268" y="3197"/>
                    </a:lnTo>
                    <a:lnTo>
                      <a:pt x="2172" y="3231"/>
                    </a:lnTo>
                    <a:lnTo>
                      <a:pt x="2075" y="3259"/>
                    </a:lnTo>
                    <a:lnTo>
                      <a:pt x="1976" y="3281"/>
                    </a:lnTo>
                    <a:lnTo>
                      <a:pt x="1874" y="3296"/>
                    </a:lnTo>
                    <a:lnTo>
                      <a:pt x="1771" y="3305"/>
                    </a:lnTo>
                    <a:lnTo>
                      <a:pt x="1666" y="3310"/>
                    </a:lnTo>
                    <a:lnTo>
                      <a:pt x="1576" y="3307"/>
                    </a:lnTo>
                    <a:lnTo>
                      <a:pt x="1488" y="3299"/>
                    </a:lnTo>
                    <a:lnTo>
                      <a:pt x="1400" y="3288"/>
                    </a:lnTo>
                    <a:lnTo>
                      <a:pt x="1314" y="3271"/>
                    </a:lnTo>
                    <a:lnTo>
                      <a:pt x="1230" y="3251"/>
                    </a:lnTo>
                    <a:lnTo>
                      <a:pt x="1313" y="3215"/>
                    </a:lnTo>
                    <a:lnTo>
                      <a:pt x="1392" y="3177"/>
                    </a:lnTo>
                    <a:lnTo>
                      <a:pt x="1469" y="3137"/>
                    </a:lnTo>
                    <a:lnTo>
                      <a:pt x="1540" y="3097"/>
                    </a:lnTo>
                    <a:lnTo>
                      <a:pt x="1608" y="3057"/>
                    </a:lnTo>
                    <a:lnTo>
                      <a:pt x="1670" y="3018"/>
                    </a:lnTo>
                    <a:lnTo>
                      <a:pt x="1678" y="3027"/>
                    </a:lnTo>
                    <a:lnTo>
                      <a:pt x="1709" y="3053"/>
                    </a:lnTo>
                    <a:lnTo>
                      <a:pt x="1741" y="3075"/>
                    </a:lnTo>
                    <a:lnTo>
                      <a:pt x="1777" y="3092"/>
                    </a:lnTo>
                    <a:lnTo>
                      <a:pt x="1814" y="3105"/>
                    </a:lnTo>
                    <a:lnTo>
                      <a:pt x="1853" y="3112"/>
                    </a:lnTo>
                    <a:lnTo>
                      <a:pt x="1893" y="3115"/>
                    </a:lnTo>
                    <a:lnTo>
                      <a:pt x="1924" y="3113"/>
                    </a:lnTo>
                    <a:lnTo>
                      <a:pt x="1956" y="3109"/>
                    </a:lnTo>
                    <a:lnTo>
                      <a:pt x="1986" y="3101"/>
                    </a:lnTo>
                    <a:lnTo>
                      <a:pt x="2025" y="3085"/>
                    </a:lnTo>
                    <a:lnTo>
                      <a:pt x="2061" y="3064"/>
                    </a:lnTo>
                    <a:lnTo>
                      <a:pt x="2094" y="3039"/>
                    </a:lnTo>
                    <a:lnTo>
                      <a:pt x="2122" y="3010"/>
                    </a:lnTo>
                    <a:lnTo>
                      <a:pt x="2147" y="2978"/>
                    </a:lnTo>
                    <a:lnTo>
                      <a:pt x="2167" y="2943"/>
                    </a:lnTo>
                    <a:lnTo>
                      <a:pt x="2182" y="2903"/>
                    </a:lnTo>
                    <a:lnTo>
                      <a:pt x="2192" y="2862"/>
                    </a:lnTo>
                    <a:lnTo>
                      <a:pt x="2348" y="1907"/>
                    </a:lnTo>
                    <a:lnTo>
                      <a:pt x="2351" y="1867"/>
                    </a:lnTo>
                    <a:lnTo>
                      <a:pt x="2350" y="1829"/>
                    </a:lnTo>
                    <a:lnTo>
                      <a:pt x="2344" y="1790"/>
                    </a:lnTo>
                    <a:lnTo>
                      <a:pt x="2333" y="1754"/>
                    </a:lnTo>
                    <a:lnTo>
                      <a:pt x="2317" y="1718"/>
                    </a:lnTo>
                    <a:lnTo>
                      <a:pt x="2296" y="1685"/>
                    </a:lnTo>
                    <a:lnTo>
                      <a:pt x="2272" y="1655"/>
                    </a:lnTo>
                    <a:lnTo>
                      <a:pt x="2272" y="1655"/>
                    </a:lnTo>
                    <a:lnTo>
                      <a:pt x="2270" y="1562"/>
                    </a:lnTo>
                    <a:lnTo>
                      <a:pt x="2266" y="1472"/>
                    </a:lnTo>
                    <a:lnTo>
                      <a:pt x="2258" y="1385"/>
                    </a:lnTo>
                    <a:lnTo>
                      <a:pt x="2151" y="1405"/>
                    </a:lnTo>
                    <a:lnTo>
                      <a:pt x="2043" y="1422"/>
                    </a:lnTo>
                    <a:lnTo>
                      <a:pt x="1931" y="1436"/>
                    </a:lnTo>
                    <a:lnTo>
                      <a:pt x="1817" y="1443"/>
                    </a:lnTo>
                    <a:lnTo>
                      <a:pt x="1817" y="1592"/>
                    </a:lnTo>
                    <a:lnTo>
                      <a:pt x="1514" y="1639"/>
                    </a:lnTo>
                    <a:lnTo>
                      <a:pt x="1514" y="1443"/>
                    </a:lnTo>
                    <a:lnTo>
                      <a:pt x="1401" y="1436"/>
                    </a:lnTo>
                    <a:lnTo>
                      <a:pt x="1289" y="1422"/>
                    </a:lnTo>
                    <a:lnTo>
                      <a:pt x="1180" y="1405"/>
                    </a:lnTo>
                    <a:lnTo>
                      <a:pt x="1073" y="1385"/>
                    </a:lnTo>
                    <a:lnTo>
                      <a:pt x="1066" y="1472"/>
                    </a:lnTo>
                    <a:lnTo>
                      <a:pt x="1062" y="1562"/>
                    </a:lnTo>
                    <a:lnTo>
                      <a:pt x="1061" y="1655"/>
                    </a:lnTo>
                    <a:lnTo>
                      <a:pt x="1061" y="1684"/>
                    </a:lnTo>
                    <a:lnTo>
                      <a:pt x="1062" y="1713"/>
                    </a:lnTo>
                    <a:lnTo>
                      <a:pt x="1039" y="1716"/>
                    </a:lnTo>
                    <a:lnTo>
                      <a:pt x="997" y="1727"/>
                    </a:lnTo>
                    <a:lnTo>
                      <a:pt x="958" y="1741"/>
                    </a:lnTo>
                    <a:lnTo>
                      <a:pt x="922" y="1761"/>
                    </a:lnTo>
                    <a:lnTo>
                      <a:pt x="890" y="1785"/>
                    </a:lnTo>
                    <a:lnTo>
                      <a:pt x="861" y="1814"/>
                    </a:lnTo>
                    <a:lnTo>
                      <a:pt x="835" y="1846"/>
                    </a:lnTo>
                    <a:lnTo>
                      <a:pt x="814" y="1882"/>
                    </a:lnTo>
                    <a:lnTo>
                      <a:pt x="799" y="1921"/>
                    </a:lnTo>
                    <a:lnTo>
                      <a:pt x="788" y="1962"/>
                    </a:lnTo>
                    <a:lnTo>
                      <a:pt x="784" y="2002"/>
                    </a:lnTo>
                    <a:lnTo>
                      <a:pt x="785" y="2044"/>
                    </a:lnTo>
                    <a:lnTo>
                      <a:pt x="793" y="2083"/>
                    </a:lnTo>
                    <a:lnTo>
                      <a:pt x="805" y="2122"/>
                    </a:lnTo>
                    <a:lnTo>
                      <a:pt x="822" y="2159"/>
                    </a:lnTo>
                    <a:lnTo>
                      <a:pt x="845" y="2194"/>
                    </a:lnTo>
                    <a:lnTo>
                      <a:pt x="872" y="2225"/>
                    </a:lnTo>
                    <a:lnTo>
                      <a:pt x="835" y="2267"/>
                    </a:lnTo>
                    <a:lnTo>
                      <a:pt x="801" y="2305"/>
                    </a:lnTo>
                    <a:lnTo>
                      <a:pt x="765" y="2341"/>
                    </a:lnTo>
                    <a:lnTo>
                      <a:pt x="695" y="2377"/>
                    </a:lnTo>
                    <a:lnTo>
                      <a:pt x="629" y="2414"/>
                    </a:lnTo>
                    <a:lnTo>
                      <a:pt x="568" y="2454"/>
                    </a:lnTo>
                    <a:lnTo>
                      <a:pt x="585" y="2475"/>
                    </a:lnTo>
                    <a:lnTo>
                      <a:pt x="603" y="2495"/>
                    </a:lnTo>
                    <a:lnTo>
                      <a:pt x="564" y="2527"/>
                    </a:lnTo>
                    <a:lnTo>
                      <a:pt x="529" y="2555"/>
                    </a:lnTo>
                    <a:lnTo>
                      <a:pt x="494" y="2579"/>
                    </a:lnTo>
                    <a:lnTo>
                      <a:pt x="463" y="2599"/>
                    </a:lnTo>
                    <a:lnTo>
                      <a:pt x="434" y="2616"/>
                    </a:lnTo>
                    <a:lnTo>
                      <a:pt x="408" y="2629"/>
                    </a:lnTo>
                    <a:lnTo>
                      <a:pt x="385" y="2639"/>
                    </a:lnTo>
                    <a:lnTo>
                      <a:pt x="365" y="2645"/>
                    </a:lnTo>
                    <a:lnTo>
                      <a:pt x="349" y="2648"/>
                    </a:lnTo>
                    <a:lnTo>
                      <a:pt x="339" y="2645"/>
                    </a:lnTo>
                    <a:lnTo>
                      <a:pt x="331" y="2642"/>
                    </a:lnTo>
                    <a:lnTo>
                      <a:pt x="276" y="2565"/>
                    </a:lnTo>
                    <a:lnTo>
                      <a:pt x="226" y="2486"/>
                    </a:lnTo>
                    <a:lnTo>
                      <a:pt x="180" y="2403"/>
                    </a:lnTo>
                    <a:lnTo>
                      <a:pt x="139" y="2317"/>
                    </a:lnTo>
                    <a:lnTo>
                      <a:pt x="104" y="2229"/>
                    </a:lnTo>
                    <a:lnTo>
                      <a:pt x="73" y="2139"/>
                    </a:lnTo>
                    <a:lnTo>
                      <a:pt x="47" y="2045"/>
                    </a:lnTo>
                    <a:lnTo>
                      <a:pt x="27" y="1950"/>
                    </a:lnTo>
                    <a:lnTo>
                      <a:pt x="13" y="1854"/>
                    </a:lnTo>
                    <a:lnTo>
                      <a:pt x="3" y="1755"/>
                    </a:lnTo>
                    <a:lnTo>
                      <a:pt x="0" y="1655"/>
                    </a:lnTo>
                    <a:lnTo>
                      <a:pt x="3" y="1550"/>
                    </a:lnTo>
                    <a:lnTo>
                      <a:pt x="14" y="1447"/>
                    </a:lnTo>
                    <a:lnTo>
                      <a:pt x="29" y="1346"/>
                    </a:lnTo>
                    <a:lnTo>
                      <a:pt x="51" y="1247"/>
                    </a:lnTo>
                    <a:lnTo>
                      <a:pt x="80" y="1152"/>
                    </a:lnTo>
                    <a:lnTo>
                      <a:pt x="113" y="1057"/>
                    </a:lnTo>
                    <a:lnTo>
                      <a:pt x="152" y="965"/>
                    </a:lnTo>
                    <a:lnTo>
                      <a:pt x="196" y="877"/>
                    </a:lnTo>
                    <a:lnTo>
                      <a:pt x="245" y="792"/>
                    </a:lnTo>
                    <a:lnTo>
                      <a:pt x="299" y="710"/>
                    </a:lnTo>
                    <a:lnTo>
                      <a:pt x="358" y="632"/>
                    </a:lnTo>
                    <a:lnTo>
                      <a:pt x="421" y="557"/>
                    </a:lnTo>
                    <a:lnTo>
                      <a:pt x="489" y="485"/>
                    </a:lnTo>
                    <a:lnTo>
                      <a:pt x="560" y="418"/>
                    </a:lnTo>
                    <a:lnTo>
                      <a:pt x="635" y="355"/>
                    </a:lnTo>
                    <a:lnTo>
                      <a:pt x="715" y="297"/>
                    </a:lnTo>
                    <a:lnTo>
                      <a:pt x="798" y="244"/>
                    </a:lnTo>
                    <a:lnTo>
                      <a:pt x="884" y="195"/>
                    </a:lnTo>
                    <a:lnTo>
                      <a:pt x="973" y="150"/>
                    </a:lnTo>
                    <a:lnTo>
                      <a:pt x="1065" y="112"/>
                    </a:lnTo>
                    <a:lnTo>
                      <a:pt x="1159" y="78"/>
                    </a:lnTo>
                    <a:lnTo>
                      <a:pt x="1256" y="51"/>
                    </a:lnTo>
                    <a:lnTo>
                      <a:pt x="1356" y="29"/>
                    </a:lnTo>
                    <a:lnTo>
                      <a:pt x="1457" y="13"/>
                    </a:lnTo>
                    <a:lnTo>
                      <a:pt x="1561" y="3"/>
                    </a:lnTo>
                    <a:lnTo>
                      <a:pt x="1666" y="0"/>
                    </a:lnTo>
                    <a:close/>
                  </a:path>
                </a:pathLst>
              </a:custGeom>
              <a:solidFill>
                <a:schemeClr val="accent1"/>
              </a:solidFill>
              <a:ln w="0">
                <a:noFill/>
                <a:prstDash val="solid"/>
                <a:round/>
                <a:headEnd/>
                <a:tailEnd/>
              </a:ln>
            </p:spPr>
            <p:txBody>
              <a:bodyPr/>
              <a:lstStyle/>
              <a:p>
                <a:pPr eaLnBrk="1" fontAlgn="auto" hangingPunct="1">
                  <a:spcBef>
                    <a:spcPts val="0"/>
                  </a:spcBef>
                  <a:spcAft>
                    <a:spcPts val="0"/>
                  </a:spcAft>
                  <a:defRPr/>
                </a:pPr>
                <a:endParaRPr lang="en-US" kern="0" dirty="0">
                  <a:solidFill>
                    <a:prstClr val="black"/>
                  </a:solidFill>
                  <a:latin typeface="Calibri" panose="020F0502020204030204"/>
                </a:endParaRPr>
              </a:p>
            </p:txBody>
          </p:sp>
          <p:sp>
            <p:nvSpPr>
              <p:cNvPr id="46" name="Freeform 153">
                <a:extLst>
                  <a:ext uri="{FF2B5EF4-FFF2-40B4-BE49-F238E27FC236}">
                    <a16:creationId xmlns:a16="http://schemas.microsoft.com/office/drawing/2014/main" id="{354299E1-6153-A946-AE12-A3F781789F90}"/>
                  </a:ext>
                </a:extLst>
              </p:cNvPr>
              <p:cNvSpPr>
                <a:spLocks noEditPoints="1"/>
              </p:cNvSpPr>
              <p:nvPr/>
            </p:nvSpPr>
            <p:spPr bwMode="auto">
              <a:xfrm>
                <a:off x="6383" y="3134"/>
                <a:ext cx="193" cy="139"/>
              </a:xfrm>
              <a:custGeom>
                <a:avLst/>
                <a:gdLst>
                  <a:gd name="T0" fmla="*/ 1200 w 2125"/>
                  <a:gd name="T1" fmla="*/ 494 h 1526"/>
                  <a:gd name="T2" fmla="*/ 1133 w 2125"/>
                  <a:gd name="T3" fmla="*/ 582 h 1526"/>
                  <a:gd name="T4" fmla="*/ 1068 w 2125"/>
                  <a:gd name="T5" fmla="*/ 663 h 1526"/>
                  <a:gd name="T6" fmla="*/ 979 w 2125"/>
                  <a:gd name="T7" fmla="*/ 765 h 1526"/>
                  <a:gd name="T8" fmla="*/ 871 w 2125"/>
                  <a:gd name="T9" fmla="*/ 879 h 1526"/>
                  <a:gd name="T10" fmla="*/ 751 w 2125"/>
                  <a:gd name="T11" fmla="*/ 993 h 1526"/>
                  <a:gd name="T12" fmla="*/ 621 w 2125"/>
                  <a:gd name="T13" fmla="*/ 1097 h 1526"/>
                  <a:gd name="T14" fmla="*/ 487 w 2125"/>
                  <a:gd name="T15" fmla="*/ 1179 h 1526"/>
                  <a:gd name="T16" fmla="*/ 354 w 2125"/>
                  <a:gd name="T17" fmla="*/ 1230 h 1526"/>
                  <a:gd name="T18" fmla="*/ 238 w 2125"/>
                  <a:gd name="T19" fmla="*/ 1240 h 1526"/>
                  <a:gd name="T20" fmla="*/ 151 w 2125"/>
                  <a:gd name="T21" fmla="*/ 1216 h 1526"/>
                  <a:gd name="T22" fmla="*/ 285 w 2125"/>
                  <a:gd name="T23" fmla="*/ 1313 h 1526"/>
                  <a:gd name="T24" fmla="*/ 444 w 2125"/>
                  <a:gd name="T25" fmla="*/ 1366 h 1526"/>
                  <a:gd name="T26" fmla="*/ 623 w 2125"/>
                  <a:gd name="T27" fmla="*/ 1373 h 1526"/>
                  <a:gd name="T28" fmla="*/ 801 w 2125"/>
                  <a:gd name="T29" fmla="*/ 1344 h 1526"/>
                  <a:gd name="T30" fmla="*/ 978 w 2125"/>
                  <a:gd name="T31" fmla="*/ 1289 h 1526"/>
                  <a:gd name="T32" fmla="*/ 1147 w 2125"/>
                  <a:gd name="T33" fmla="*/ 1216 h 1526"/>
                  <a:gd name="T34" fmla="*/ 1300 w 2125"/>
                  <a:gd name="T35" fmla="*/ 1136 h 1526"/>
                  <a:gd name="T36" fmla="*/ 1429 w 2125"/>
                  <a:gd name="T37" fmla="*/ 1058 h 1526"/>
                  <a:gd name="T38" fmla="*/ 1529 w 2125"/>
                  <a:gd name="T39" fmla="*/ 991 h 1526"/>
                  <a:gd name="T40" fmla="*/ 1628 w 2125"/>
                  <a:gd name="T41" fmla="*/ 919 h 1526"/>
                  <a:gd name="T42" fmla="*/ 1979 w 2125"/>
                  <a:gd name="T43" fmla="*/ 0 h 1526"/>
                  <a:gd name="T44" fmla="*/ 2059 w 2125"/>
                  <a:gd name="T45" fmla="*/ 26 h 1526"/>
                  <a:gd name="T46" fmla="*/ 2112 w 2125"/>
                  <a:gd name="T47" fmla="*/ 92 h 1526"/>
                  <a:gd name="T48" fmla="*/ 2123 w 2125"/>
                  <a:gd name="T49" fmla="*/ 175 h 1526"/>
                  <a:gd name="T50" fmla="*/ 1948 w 2125"/>
                  <a:gd name="T51" fmla="*/ 1183 h 1526"/>
                  <a:gd name="T52" fmla="*/ 1889 w 2125"/>
                  <a:gd name="T53" fmla="*/ 1239 h 1526"/>
                  <a:gd name="T54" fmla="*/ 1817 w 2125"/>
                  <a:gd name="T55" fmla="*/ 1256 h 1526"/>
                  <a:gd name="T56" fmla="*/ 1748 w 2125"/>
                  <a:gd name="T57" fmla="*/ 1241 h 1526"/>
                  <a:gd name="T58" fmla="*/ 1614 w 2125"/>
                  <a:gd name="T59" fmla="*/ 1116 h 1526"/>
                  <a:gd name="T60" fmla="*/ 1472 w 2125"/>
                  <a:gd name="T61" fmla="*/ 1209 h 1526"/>
                  <a:gd name="T62" fmla="*/ 1295 w 2125"/>
                  <a:gd name="T63" fmla="*/ 1310 h 1526"/>
                  <a:gd name="T64" fmla="*/ 1091 w 2125"/>
                  <a:gd name="T65" fmla="*/ 1407 h 1526"/>
                  <a:gd name="T66" fmla="*/ 869 w 2125"/>
                  <a:gd name="T67" fmla="*/ 1483 h 1526"/>
                  <a:gd name="T68" fmla="*/ 640 w 2125"/>
                  <a:gd name="T69" fmla="*/ 1523 h 1526"/>
                  <a:gd name="T70" fmla="*/ 430 w 2125"/>
                  <a:gd name="T71" fmla="*/ 1515 h 1526"/>
                  <a:gd name="T72" fmla="*/ 249 w 2125"/>
                  <a:gd name="T73" fmla="*/ 1462 h 1526"/>
                  <a:gd name="T74" fmla="*/ 91 w 2125"/>
                  <a:gd name="T75" fmla="*/ 1365 h 1526"/>
                  <a:gd name="T76" fmla="*/ 14 w 2125"/>
                  <a:gd name="T77" fmla="*/ 1278 h 1526"/>
                  <a:gd name="T78" fmla="*/ 0 w 2125"/>
                  <a:gd name="T79" fmla="*/ 1203 h 1526"/>
                  <a:gd name="T80" fmla="*/ 28 w 2125"/>
                  <a:gd name="T81" fmla="*/ 1129 h 1526"/>
                  <a:gd name="T82" fmla="*/ 87 w 2125"/>
                  <a:gd name="T83" fmla="*/ 1081 h 1526"/>
                  <a:gd name="T84" fmla="*/ 165 w 2125"/>
                  <a:gd name="T85" fmla="*/ 1066 h 1526"/>
                  <a:gd name="T86" fmla="*/ 232 w 2125"/>
                  <a:gd name="T87" fmla="*/ 1086 h 1526"/>
                  <a:gd name="T88" fmla="*/ 302 w 2125"/>
                  <a:gd name="T89" fmla="*/ 1088 h 1526"/>
                  <a:gd name="T90" fmla="*/ 411 w 2125"/>
                  <a:gd name="T91" fmla="*/ 1050 h 1526"/>
                  <a:gd name="T92" fmla="*/ 533 w 2125"/>
                  <a:gd name="T93" fmla="*/ 975 h 1526"/>
                  <a:gd name="T94" fmla="*/ 663 w 2125"/>
                  <a:gd name="T95" fmla="*/ 869 h 1526"/>
                  <a:gd name="T96" fmla="*/ 794 w 2125"/>
                  <a:gd name="T97" fmla="*/ 744 h 1526"/>
                  <a:gd name="T98" fmla="*/ 921 w 2125"/>
                  <a:gd name="T99" fmla="*/ 603 h 1526"/>
                  <a:gd name="T100" fmla="*/ 904 w 2125"/>
                  <a:gd name="T101" fmla="*/ 412 h 1526"/>
                  <a:gd name="T102" fmla="*/ 864 w 2125"/>
                  <a:gd name="T103" fmla="*/ 341 h 1526"/>
                  <a:gd name="T104" fmla="*/ 867 w 2125"/>
                  <a:gd name="T105" fmla="*/ 259 h 1526"/>
                  <a:gd name="T106" fmla="*/ 912 w 2125"/>
                  <a:gd name="T107" fmla="*/ 191 h 1526"/>
                  <a:gd name="T108" fmla="*/ 987 w 2125"/>
                  <a:gd name="T109" fmla="*/ 157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5" h="1526">
                    <a:moveTo>
                      <a:pt x="1973" y="151"/>
                    </a:moveTo>
                    <a:lnTo>
                      <a:pt x="1012" y="306"/>
                    </a:lnTo>
                    <a:lnTo>
                      <a:pt x="1200" y="494"/>
                    </a:lnTo>
                    <a:lnTo>
                      <a:pt x="1161" y="546"/>
                    </a:lnTo>
                    <a:lnTo>
                      <a:pt x="1149" y="563"/>
                    </a:lnTo>
                    <a:lnTo>
                      <a:pt x="1133" y="582"/>
                    </a:lnTo>
                    <a:lnTo>
                      <a:pt x="1114" y="606"/>
                    </a:lnTo>
                    <a:lnTo>
                      <a:pt x="1092" y="633"/>
                    </a:lnTo>
                    <a:lnTo>
                      <a:pt x="1068" y="663"/>
                    </a:lnTo>
                    <a:lnTo>
                      <a:pt x="1041" y="695"/>
                    </a:lnTo>
                    <a:lnTo>
                      <a:pt x="1011" y="729"/>
                    </a:lnTo>
                    <a:lnTo>
                      <a:pt x="979" y="765"/>
                    </a:lnTo>
                    <a:lnTo>
                      <a:pt x="945" y="803"/>
                    </a:lnTo>
                    <a:lnTo>
                      <a:pt x="909" y="840"/>
                    </a:lnTo>
                    <a:lnTo>
                      <a:pt x="871" y="879"/>
                    </a:lnTo>
                    <a:lnTo>
                      <a:pt x="833" y="917"/>
                    </a:lnTo>
                    <a:lnTo>
                      <a:pt x="792" y="956"/>
                    </a:lnTo>
                    <a:lnTo>
                      <a:pt x="751" y="993"/>
                    </a:lnTo>
                    <a:lnTo>
                      <a:pt x="708" y="1030"/>
                    </a:lnTo>
                    <a:lnTo>
                      <a:pt x="665" y="1064"/>
                    </a:lnTo>
                    <a:lnTo>
                      <a:pt x="621" y="1097"/>
                    </a:lnTo>
                    <a:lnTo>
                      <a:pt x="576" y="1127"/>
                    </a:lnTo>
                    <a:lnTo>
                      <a:pt x="531" y="1155"/>
                    </a:lnTo>
                    <a:lnTo>
                      <a:pt x="487" y="1179"/>
                    </a:lnTo>
                    <a:lnTo>
                      <a:pt x="442" y="1200"/>
                    </a:lnTo>
                    <a:lnTo>
                      <a:pt x="398" y="1218"/>
                    </a:lnTo>
                    <a:lnTo>
                      <a:pt x="354" y="1230"/>
                    </a:lnTo>
                    <a:lnTo>
                      <a:pt x="311" y="1239"/>
                    </a:lnTo>
                    <a:lnTo>
                      <a:pt x="269" y="1241"/>
                    </a:lnTo>
                    <a:lnTo>
                      <a:pt x="238" y="1240"/>
                    </a:lnTo>
                    <a:lnTo>
                      <a:pt x="208" y="1235"/>
                    </a:lnTo>
                    <a:lnTo>
                      <a:pt x="179" y="1227"/>
                    </a:lnTo>
                    <a:lnTo>
                      <a:pt x="151" y="1216"/>
                    </a:lnTo>
                    <a:lnTo>
                      <a:pt x="193" y="1253"/>
                    </a:lnTo>
                    <a:lnTo>
                      <a:pt x="237" y="1285"/>
                    </a:lnTo>
                    <a:lnTo>
                      <a:pt x="285" y="1313"/>
                    </a:lnTo>
                    <a:lnTo>
                      <a:pt x="335" y="1335"/>
                    </a:lnTo>
                    <a:lnTo>
                      <a:pt x="388" y="1353"/>
                    </a:lnTo>
                    <a:lnTo>
                      <a:pt x="444" y="1366"/>
                    </a:lnTo>
                    <a:lnTo>
                      <a:pt x="503" y="1373"/>
                    </a:lnTo>
                    <a:lnTo>
                      <a:pt x="564" y="1375"/>
                    </a:lnTo>
                    <a:lnTo>
                      <a:pt x="623" y="1373"/>
                    </a:lnTo>
                    <a:lnTo>
                      <a:pt x="682" y="1367"/>
                    </a:lnTo>
                    <a:lnTo>
                      <a:pt x="742" y="1357"/>
                    </a:lnTo>
                    <a:lnTo>
                      <a:pt x="801" y="1344"/>
                    </a:lnTo>
                    <a:lnTo>
                      <a:pt x="861" y="1328"/>
                    </a:lnTo>
                    <a:lnTo>
                      <a:pt x="921" y="1309"/>
                    </a:lnTo>
                    <a:lnTo>
                      <a:pt x="978" y="1289"/>
                    </a:lnTo>
                    <a:lnTo>
                      <a:pt x="1036" y="1266"/>
                    </a:lnTo>
                    <a:lnTo>
                      <a:pt x="1092" y="1242"/>
                    </a:lnTo>
                    <a:lnTo>
                      <a:pt x="1147" y="1216"/>
                    </a:lnTo>
                    <a:lnTo>
                      <a:pt x="1199" y="1190"/>
                    </a:lnTo>
                    <a:lnTo>
                      <a:pt x="1250" y="1163"/>
                    </a:lnTo>
                    <a:lnTo>
                      <a:pt x="1300" y="1136"/>
                    </a:lnTo>
                    <a:lnTo>
                      <a:pt x="1346" y="1110"/>
                    </a:lnTo>
                    <a:lnTo>
                      <a:pt x="1389" y="1084"/>
                    </a:lnTo>
                    <a:lnTo>
                      <a:pt x="1429" y="1058"/>
                    </a:lnTo>
                    <a:lnTo>
                      <a:pt x="1466" y="1034"/>
                    </a:lnTo>
                    <a:lnTo>
                      <a:pt x="1500" y="1012"/>
                    </a:lnTo>
                    <a:lnTo>
                      <a:pt x="1529" y="991"/>
                    </a:lnTo>
                    <a:lnTo>
                      <a:pt x="1555" y="973"/>
                    </a:lnTo>
                    <a:lnTo>
                      <a:pt x="1576" y="958"/>
                    </a:lnTo>
                    <a:lnTo>
                      <a:pt x="1628" y="919"/>
                    </a:lnTo>
                    <a:lnTo>
                      <a:pt x="1817" y="1107"/>
                    </a:lnTo>
                    <a:lnTo>
                      <a:pt x="1973" y="151"/>
                    </a:lnTo>
                    <a:close/>
                    <a:moveTo>
                      <a:pt x="1979" y="0"/>
                    </a:moveTo>
                    <a:lnTo>
                      <a:pt x="2007" y="4"/>
                    </a:lnTo>
                    <a:lnTo>
                      <a:pt x="2035" y="13"/>
                    </a:lnTo>
                    <a:lnTo>
                      <a:pt x="2059" y="26"/>
                    </a:lnTo>
                    <a:lnTo>
                      <a:pt x="2081" y="45"/>
                    </a:lnTo>
                    <a:lnTo>
                      <a:pt x="2099" y="67"/>
                    </a:lnTo>
                    <a:lnTo>
                      <a:pt x="2112" y="92"/>
                    </a:lnTo>
                    <a:lnTo>
                      <a:pt x="2120" y="119"/>
                    </a:lnTo>
                    <a:lnTo>
                      <a:pt x="2125" y="147"/>
                    </a:lnTo>
                    <a:lnTo>
                      <a:pt x="2123" y="175"/>
                    </a:lnTo>
                    <a:lnTo>
                      <a:pt x="1967" y="1131"/>
                    </a:lnTo>
                    <a:lnTo>
                      <a:pt x="1959" y="1158"/>
                    </a:lnTo>
                    <a:lnTo>
                      <a:pt x="1948" y="1183"/>
                    </a:lnTo>
                    <a:lnTo>
                      <a:pt x="1932" y="1204"/>
                    </a:lnTo>
                    <a:lnTo>
                      <a:pt x="1912" y="1223"/>
                    </a:lnTo>
                    <a:lnTo>
                      <a:pt x="1889" y="1239"/>
                    </a:lnTo>
                    <a:lnTo>
                      <a:pt x="1864" y="1249"/>
                    </a:lnTo>
                    <a:lnTo>
                      <a:pt x="1841" y="1255"/>
                    </a:lnTo>
                    <a:lnTo>
                      <a:pt x="1817" y="1256"/>
                    </a:lnTo>
                    <a:lnTo>
                      <a:pt x="1793" y="1255"/>
                    </a:lnTo>
                    <a:lnTo>
                      <a:pt x="1770" y="1249"/>
                    </a:lnTo>
                    <a:lnTo>
                      <a:pt x="1748" y="1241"/>
                    </a:lnTo>
                    <a:lnTo>
                      <a:pt x="1728" y="1228"/>
                    </a:lnTo>
                    <a:lnTo>
                      <a:pt x="1710" y="1213"/>
                    </a:lnTo>
                    <a:lnTo>
                      <a:pt x="1614" y="1116"/>
                    </a:lnTo>
                    <a:lnTo>
                      <a:pt x="1571" y="1145"/>
                    </a:lnTo>
                    <a:lnTo>
                      <a:pt x="1524" y="1176"/>
                    </a:lnTo>
                    <a:lnTo>
                      <a:pt x="1472" y="1209"/>
                    </a:lnTo>
                    <a:lnTo>
                      <a:pt x="1417" y="1243"/>
                    </a:lnTo>
                    <a:lnTo>
                      <a:pt x="1358" y="1277"/>
                    </a:lnTo>
                    <a:lnTo>
                      <a:pt x="1295" y="1310"/>
                    </a:lnTo>
                    <a:lnTo>
                      <a:pt x="1230" y="1344"/>
                    </a:lnTo>
                    <a:lnTo>
                      <a:pt x="1161" y="1376"/>
                    </a:lnTo>
                    <a:lnTo>
                      <a:pt x="1091" y="1407"/>
                    </a:lnTo>
                    <a:lnTo>
                      <a:pt x="1018" y="1435"/>
                    </a:lnTo>
                    <a:lnTo>
                      <a:pt x="945" y="1460"/>
                    </a:lnTo>
                    <a:lnTo>
                      <a:pt x="869" y="1483"/>
                    </a:lnTo>
                    <a:lnTo>
                      <a:pt x="793" y="1501"/>
                    </a:lnTo>
                    <a:lnTo>
                      <a:pt x="717" y="1514"/>
                    </a:lnTo>
                    <a:lnTo>
                      <a:pt x="640" y="1523"/>
                    </a:lnTo>
                    <a:lnTo>
                      <a:pt x="564" y="1526"/>
                    </a:lnTo>
                    <a:lnTo>
                      <a:pt x="496" y="1524"/>
                    </a:lnTo>
                    <a:lnTo>
                      <a:pt x="430" y="1515"/>
                    </a:lnTo>
                    <a:lnTo>
                      <a:pt x="367" y="1503"/>
                    </a:lnTo>
                    <a:lnTo>
                      <a:pt x="306" y="1485"/>
                    </a:lnTo>
                    <a:lnTo>
                      <a:pt x="249" y="1462"/>
                    </a:lnTo>
                    <a:lnTo>
                      <a:pt x="193" y="1435"/>
                    </a:lnTo>
                    <a:lnTo>
                      <a:pt x="141" y="1402"/>
                    </a:lnTo>
                    <a:lnTo>
                      <a:pt x="91" y="1365"/>
                    </a:lnTo>
                    <a:lnTo>
                      <a:pt x="44" y="1322"/>
                    </a:lnTo>
                    <a:lnTo>
                      <a:pt x="27" y="1301"/>
                    </a:lnTo>
                    <a:lnTo>
                      <a:pt x="14" y="1278"/>
                    </a:lnTo>
                    <a:lnTo>
                      <a:pt x="5" y="1254"/>
                    </a:lnTo>
                    <a:lnTo>
                      <a:pt x="0" y="1229"/>
                    </a:lnTo>
                    <a:lnTo>
                      <a:pt x="0" y="1203"/>
                    </a:lnTo>
                    <a:lnTo>
                      <a:pt x="5" y="1177"/>
                    </a:lnTo>
                    <a:lnTo>
                      <a:pt x="14" y="1152"/>
                    </a:lnTo>
                    <a:lnTo>
                      <a:pt x="28" y="1129"/>
                    </a:lnTo>
                    <a:lnTo>
                      <a:pt x="44" y="1110"/>
                    </a:lnTo>
                    <a:lnTo>
                      <a:pt x="65" y="1093"/>
                    </a:lnTo>
                    <a:lnTo>
                      <a:pt x="87" y="1081"/>
                    </a:lnTo>
                    <a:lnTo>
                      <a:pt x="112" y="1071"/>
                    </a:lnTo>
                    <a:lnTo>
                      <a:pt x="138" y="1067"/>
                    </a:lnTo>
                    <a:lnTo>
                      <a:pt x="165" y="1066"/>
                    </a:lnTo>
                    <a:lnTo>
                      <a:pt x="190" y="1070"/>
                    </a:lnTo>
                    <a:lnTo>
                      <a:pt x="215" y="1080"/>
                    </a:lnTo>
                    <a:lnTo>
                      <a:pt x="232" y="1086"/>
                    </a:lnTo>
                    <a:lnTo>
                      <a:pt x="250" y="1089"/>
                    </a:lnTo>
                    <a:lnTo>
                      <a:pt x="269" y="1090"/>
                    </a:lnTo>
                    <a:lnTo>
                      <a:pt x="302" y="1088"/>
                    </a:lnTo>
                    <a:lnTo>
                      <a:pt x="336" y="1080"/>
                    </a:lnTo>
                    <a:lnTo>
                      <a:pt x="372" y="1067"/>
                    </a:lnTo>
                    <a:lnTo>
                      <a:pt x="411" y="1050"/>
                    </a:lnTo>
                    <a:lnTo>
                      <a:pt x="451" y="1029"/>
                    </a:lnTo>
                    <a:lnTo>
                      <a:pt x="491" y="1004"/>
                    </a:lnTo>
                    <a:lnTo>
                      <a:pt x="533" y="975"/>
                    </a:lnTo>
                    <a:lnTo>
                      <a:pt x="576" y="942"/>
                    </a:lnTo>
                    <a:lnTo>
                      <a:pt x="619" y="908"/>
                    </a:lnTo>
                    <a:lnTo>
                      <a:pt x="663" y="869"/>
                    </a:lnTo>
                    <a:lnTo>
                      <a:pt x="707" y="830"/>
                    </a:lnTo>
                    <a:lnTo>
                      <a:pt x="750" y="787"/>
                    </a:lnTo>
                    <a:lnTo>
                      <a:pt x="794" y="744"/>
                    </a:lnTo>
                    <a:lnTo>
                      <a:pt x="837" y="698"/>
                    </a:lnTo>
                    <a:lnTo>
                      <a:pt x="879" y="651"/>
                    </a:lnTo>
                    <a:lnTo>
                      <a:pt x="921" y="603"/>
                    </a:lnTo>
                    <a:lnTo>
                      <a:pt x="960" y="555"/>
                    </a:lnTo>
                    <a:lnTo>
                      <a:pt x="1000" y="508"/>
                    </a:lnTo>
                    <a:lnTo>
                      <a:pt x="904" y="412"/>
                    </a:lnTo>
                    <a:lnTo>
                      <a:pt x="886" y="391"/>
                    </a:lnTo>
                    <a:lnTo>
                      <a:pt x="873" y="367"/>
                    </a:lnTo>
                    <a:lnTo>
                      <a:pt x="864" y="341"/>
                    </a:lnTo>
                    <a:lnTo>
                      <a:pt x="860" y="314"/>
                    </a:lnTo>
                    <a:lnTo>
                      <a:pt x="861" y="287"/>
                    </a:lnTo>
                    <a:lnTo>
                      <a:pt x="867" y="259"/>
                    </a:lnTo>
                    <a:lnTo>
                      <a:pt x="878" y="234"/>
                    </a:lnTo>
                    <a:lnTo>
                      <a:pt x="893" y="211"/>
                    </a:lnTo>
                    <a:lnTo>
                      <a:pt x="912" y="191"/>
                    </a:lnTo>
                    <a:lnTo>
                      <a:pt x="934" y="176"/>
                    </a:lnTo>
                    <a:lnTo>
                      <a:pt x="959" y="164"/>
                    </a:lnTo>
                    <a:lnTo>
                      <a:pt x="987" y="157"/>
                    </a:lnTo>
                    <a:lnTo>
                      <a:pt x="1949" y="2"/>
                    </a:lnTo>
                    <a:lnTo>
                      <a:pt x="1979" y="0"/>
                    </a:lnTo>
                    <a:close/>
                  </a:path>
                </a:pathLst>
              </a:custGeom>
              <a:solidFill>
                <a:schemeClr val="accent1"/>
              </a:solidFill>
              <a:ln w="0">
                <a:solidFill>
                  <a:schemeClr val="tx2"/>
                </a:solidFill>
                <a:prstDash val="solid"/>
                <a:round/>
                <a:headEnd/>
                <a:tailEnd/>
              </a:ln>
            </p:spPr>
            <p:txBody>
              <a:bodyPr/>
              <a:lstStyle/>
              <a:p>
                <a:pPr eaLnBrk="1" fontAlgn="auto" hangingPunct="1">
                  <a:spcBef>
                    <a:spcPts val="0"/>
                  </a:spcBef>
                  <a:spcAft>
                    <a:spcPts val="0"/>
                  </a:spcAft>
                  <a:defRPr/>
                </a:pPr>
                <a:endParaRPr lang="en-US" kern="0" dirty="0">
                  <a:solidFill>
                    <a:prstClr val="black"/>
                  </a:solidFill>
                  <a:latin typeface="Calibri" panose="020F0502020204030204"/>
                </a:endParaRPr>
              </a:p>
            </p:txBody>
          </p:sp>
        </p:grpSp>
      </p:gr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CDF8DA-03EA-47DC-81C9-13AD4B325745}"/>
              </a:ext>
            </a:extLst>
          </p:cNvPr>
          <p:cNvSpPr txBox="1"/>
          <p:nvPr/>
        </p:nvSpPr>
        <p:spPr>
          <a:xfrm>
            <a:off x="3351711" y="1495108"/>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r>
              <a:rPr lang="ru-RU" sz="1600" dirty="0">
                <a:solidFill>
                  <a:schemeClr val="tx1">
                    <a:lumMod val="75000"/>
                    <a:lumOff val="25000"/>
                  </a:schemeClr>
                </a:solidFill>
              </a:rPr>
              <a:t>………………………………………………………………………………………………………………………………………………………………………………………………………………………………………………………………………………………………………………………………………………………………………………………………………………………………………………….......</a:t>
            </a:r>
            <a:endParaRPr lang="en-US" sz="1600" dirty="0">
              <a:solidFill>
                <a:schemeClr val="tx1">
                  <a:lumMod val="75000"/>
                  <a:lumOff val="25000"/>
                </a:schemeClr>
              </a:solidFill>
            </a:endParaRPr>
          </a:p>
        </p:txBody>
      </p:sp>
      <p:cxnSp>
        <p:nvCxnSpPr>
          <p:cNvPr id="5" name="Straight Connector 2">
            <a:extLst>
              <a:ext uri="{FF2B5EF4-FFF2-40B4-BE49-F238E27FC236}">
                <a16:creationId xmlns:a16="http://schemas.microsoft.com/office/drawing/2014/main" id="{38393150-E721-41A2-960B-3CB1E118EB73}"/>
              </a:ext>
            </a:extLst>
          </p:cNvPr>
          <p:cNvCxnSpPr/>
          <p:nvPr/>
        </p:nvCxnSpPr>
        <p:spPr>
          <a:xfrm>
            <a:off x="3086822" y="1312636"/>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255A7A-8CAE-4192-93E8-8B0EB02D1BDF}"/>
              </a:ext>
            </a:extLst>
          </p:cNvPr>
          <p:cNvSpPr txBox="1"/>
          <p:nvPr/>
        </p:nvSpPr>
        <p:spPr>
          <a:xfrm>
            <a:off x="726804" y="1802884"/>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7" name="TextBox 6">
            <a:extLst>
              <a:ext uri="{FF2B5EF4-FFF2-40B4-BE49-F238E27FC236}">
                <a16:creationId xmlns:a16="http://schemas.microsoft.com/office/drawing/2014/main" id="{3B437AAC-FC5B-4B02-B573-2EBB4FEBBC33}"/>
              </a:ext>
            </a:extLst>
          </p:cNvPr>
          <p:cNvSpPr txBox="1"/>
          <p:nvPr/>
        </p:nvSpPr>
        <p:spPr>
          <a:xfrm>
            <a:off x="3351711" y="3152712"/>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p>
        </p:txBody>
      </p:sp>
      <p:cxnSp>
        <p:nvCxnSpPr>
          <p:cNvPr id="8" name="Straight Connector 43">
            <a:extLst>
              <a:ext uri="{FF2B5EF4-FFF2-40B4-BE49-F238E27FC236}">
                <a16:creationId xmlns:a16="http://schemas.microsoft.com/office/drawing/2014/main" id="{D2312AE1-41E1-4859-B864-E6C890E8B991}"/>
              </a:ext>
            </a:extLst>
          </p:cNvPr>
          <p:cNvCxnSpPr/>
          <p:nvPr/>
        </p:nvCxnSpPr>
        <p:spPr>
          <a:xfrm>
            <a:off x="3086822" y="2970240"/>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CCD7F3-1364-40B8-BE98-5F37567BA3AF}"/>
              </a:ext>
            </a:extLst>
          </p:cNvPr>
          <p:cNvSpPr txBox="1"/>
          <p:nvPr/>
        </p:nvSpPr>
        <p:spPr>
          <a:xfrm>
            <a:off x="726804" y="3460488"/>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2" name="TextBox 11">
            <a:extLst>
              <a:ext uri="{FF2B5EF4-FFF2-40B4-BE49-F238E27FC236}">
                <a16:creationId xmlns:a16="http://schemas.microsoft.com/office/drawing/2014/main" id="{E5318693-9D79-49D8-AD06-A15070515D52}"/>
              </a:ext>
            </a:extLst>
          </p:cNvPr>
          <p:cNvSpPr txBox="1"/>
          <p:nvPr/>
        </p:nvSpPr>
        <p:spPr>
          <a:xfrm>
            <a:off x="726804" y="5014682"/>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3" name="Rectangle 3">
            <a:extLst>
              <a:ext uri="{FF2B5EF4-FFF2-40B4-BE49-F238E27FC236}">
                <a16:creationId xmlns:a16="http://schemas.microsoft.com/office/drawing/2014/main" id="{28C25A7B-BB71-43DB-93F1-AF5E86154D3E}"/>
              </a:ext>
            </a:extLst>
          </p:cNvPr>
          <p:cNvSpPr/>
          <p:nvPr/>
        </p:nvSpPr>
        <p:spPr>
          <a:xfrm>
            <a:off x="0" y="1485692"/>
            <a:ext cx="12192000" cy="388703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4">
            <a:extLst>
              <a:ext uri="{FF2B5EF4-FFF2-40B4-BE49-F238E27FC236}">
                <a16:creationId xmlns:a16="http://schemas.microsoft.com/office/drawing/2014/main" id="{FF05D100-F2A3-449C-93C1-CA8CE47C58BE}"/>
              </a:ext>
            </a:extLst>
          </p:cNvPr>
          <p:cNvSpPr/>
          <p:nvPr/>
        </p:nvSpPr>
        <p:spPr>
          <a:xfrm>
            <a:off x="863600" y="1017191"/>
            <a:ext cx="3949700" cy="4800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5">
            <a:extLst>
              <a:ext uri="{FF2B5EF4-FFF2-40B4-BE49-F238E27FC236}">
                <a16:creationId xmlns:a16="http://schemas.microsoft.com/office/drawing/2014/main" id="{0855C668-8C02-4A46-BA15-963918700C50}"/>
              </a:ext>
            </a:extLst>
          </p:cNvPr>
          <p:cNvSpPr/>
          <p:nvPr/>
        </p:nvSpPr>
        <p:spPr>
          <a:xfrm flipV="1">
            <a:off x="4813300" y="5372308"/>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8">
            <a:extLst>
              <a:ext uri="{FF2B5EF4-FFF2-40B4-BE49-F238E27FC236}">
                <a16:creationId xmlns:a16="http://schemas.microsoft.com/office/drawing/2014/main" id="{030AA280-BCE5-4413-84E6-9A2E45064006}"/>
              </a:ext>
            </a:extLst>
          </p:cNvPr>
          <p:cNvSpPr/>
          <p:nvPr/>
        </p:nvSpPr>
        <p:spPr>
          <a:xfrm>
            <a:off x="4813300" y="1028492"/>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08D74EF-3B0E-449A-93B9-100E38C5E83E}"/>
              </a:ext>
            </a:extLst>
          </p:cNvPr>
          <p:cNvSpPr txBox="1"/>
          <p:nvPr/>
        </p:nvSpPr>
        <p:spPr>
          <a:xfrm>
            <a:off x="5308600" y="3141421"/>
            <a:ext cx="6388100" cy="615553"/>
          </a:xfrm>
          <a:prstGeom prst="rect">
            <a:avLst/>
          </a:prstGeom>
          <a:noFill/>
        </p:spPr>
        <p:txBody>
          <a:bodyPr wrap="square" lIns="0" tIns="0" rIns="0" bIns="0" rtlCol="0">
            <a:spAutoFit/>
          </a:bodyPr>
          <a:lstStyle/>
          <a:p>
            <a:r>
              <a:rPr lang="ru-RU" sz="4000" b="1" dirty="0">
                <a:solidFill>
                  <a:schemeClr val="bg1"/>
                </a:solidFill>
                <a:latin typeface="+mj-lt"/>
              </a:rPr>
              <a:t>Точки приложения ресурсов</a:t>
            </a:r>
            <a:endParaRPr lang="id-ID" sz="4000" b="1" dirty="0">
              <a:solidFill>
                <a:schemeClr val="bg1"/>
              </a:solidFill>
              <a:latin typeface="+mj-lt"/>
            </a:endParaRPr>
          </a:p>
        </p:txBody>
      </p:sp>
      <p:sp>
        <p:nvSpPr>
          <p:cNvPr id="18" name="TextBox 17">
            <a:extLst>
              <a:ext uri="{FF2B5EF4-FFF2-40B4-BE49-F238E27FC236}">
                <a16:creationId xmlns:a16="http://schemas.microsoft.com/office/drawing/2014/main" id="{CB8899AF-744F-46D8-BE4B-4F46C8DA985E}"/>
              </a:ext>
            </a:extLst>
          </p:cNvPr>
          <p:cNvSpPr txBox="1"/>
          <p:nvPr/>
        </p:nvSpPr>
        <p:spPr>
          <a:xfrm>
            <a:off x="5308600" y="4360560"/>
            <a:ext cx="6388100" cy="307777"/>
          </a:xfrm>
          <a:prstGeom prst="rect">
            <a:avLst/>
          </a:prstGeom>
          <a:noFill/>
        </p:spPr>
        <p:txBody>
          <a:bodyPr wrap="square" lIns="0" tIns="0" rIns="0" bIns="0" rtlCol="0">
            <a:spAutoFit/>
          </a:bodyPr>
          <a:lstStyle/>
          <a:p>
            <a:r>
              <a:rPr lang="ru-RU" sz="2000" dirty="0">
                <a:solidFill>
                  <a:schemeClr val="bg1"/>
                </a:solidFill>
                <a:latin typeface="+mj-lt"/>
              </a:rPr>
              <a:t>Места принятия решений</a:t>
            </a:r>
            <a:endParaRPr lang="id-ID" sz="2000" dirty="0">
              <a:solidFill>
                <a:schemeClr val="bg1"/>
              </a:solidFill>
              <a:latin typeface="+mj-lt"/>
            </a:endParaRPr>
          </a:p>
        </p:txBody>
      </p:sp>
      <p:pic>
        <p:nvPicPr>
          <p:cNvPr id="157" name="Рисунок 1">
            <a:extLst>
              <a:ext uri="{FF2B5EF4-FFF2-40B4-BE49-F238E27FC236}">
                <a16:creationId xmlns:a16="http://schemas.microsoft.com/office/drawing/2014/main" id="{E71966DA-A7BB-46EE-BCDB-B8E13E4E1459}"/>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699552" y="2379287"/>
            <a:ext cx="2093185" cy="23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Прямоугольник 157">
            <a:extLst>
              <a:ext uri="{FF2B5EF4-FFF2-40B4-BE49-F238E27FC236}">
                <a16:creationId xmlns:a16="http://schemas.microsoft.com/office/drawing/2014/main" id="{4F5DA51B-BBD8-46C8-B022-2D54DC7DF899}"/>
              </a:ext>
            </a:extLst>
          </p:cNvPr>
          <p:cNvSpPr/>
          <p:nvPr/>
        </p:nvSpPr>
        <p:spPr>
          <a:xfrm>
            <a:off x="5240865" y="5502670"/>
            <a:ext cx="6752169" cy="338554"/>
          </a:xfrm>
          <a:prstGeom prst="rect">
            <a:avLst/>
          </a:prstGeom>
        </p:spPr>
        <p:txBody>
          <a:bodyPr wrap="none">
            <a:spAutoFit/>
          </a:bodyPr>
          <a:lstStyle/>
          <a:p>
            <a:r>
              <a:rPr lang="ru-RU" sz="1600" dirty="0"/>
              <a:t>ПРОДАЖИ – ЭТО НАУКА СО СВОИМИ ПРАВИЛАМИ И ЗАКОНОМЕРНОСТЯМИ</a:t>
            </a:r>
          </a:p>
        </p:txBody>
      </p:sp>
    </p:spTree>
    <p:extLst>
      <p:ext uri="{BB962C8B-B14F-4D97-AF65-F5344CB8AC3E}">
        <p14:creationId xmlns:p14="http://schemas.microsoft.com/office/powerpoint/2010/main" val="402740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Номер слайда 1">
            <a:extLst>
              <a:ext uri="{FF2B5EF4-FFF2-40B4-BE49-F238E27FC236}">
                <a16:creationId xmlns:a16="http://schemas.microsoft.com/office/drawing/2014/main" id="{6EF61917-7C81-4CC1-86DC-D764B90F55FB}"/>
              </a:ext>
            </a:extLst>
          </p:cNvPr>
          <p:cNvSpPr>
            <a:spLocks noGrp="1"/>
          </p:cNvSpPr>
          <p:nvPr>
            <p:ph type="sldNum" sz="quarter" idx="12"/>
          </p:nvPr>
        </p:nvSpPr>
        <p:spPr bwMode="auto">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 typeface="Wingdings" panose="05000000000000000000" pitchFamily="2" charset="2"/>
              <a:buNone/>
              <a:defRPr/>
            </a:pPr>
            <a:fld id="{BCFEBEE7-BFB2-42C9-8751-4532EF6A88E6}" type="slidenum">
              <a:rPr lang="en-US" smtClean="0"/>
              <a:pPr algn="ctr">
                <a:spcBef>
                  <a:spcPct val="0"/>
                </a:spcBef>
                <a:buFont typeface="Wingdings" panose="05000000000000000000" pitchFamily="2" charset="2"/>
                <a:buNone/>
                <a:defRPr/>
              </a:pPr>
              <a:t>51</a:t>
            </a:fld>
            <a:endParaRPr lang="en-GB" altLang="ru-RU">
              <a:solidFill>
                <a:schemeClr val="accent1">
                  <a:lumMod val="75000"/>
                </a:schemeClr>
              </a:solidFill>
              <a:latin typeface="Arial" panose="020B0604020202020204" pitchFamily="34" charset="0"/>
            </a:endParaRPr>
          </a:p>
        </p:txBody>
      </p:sp>
      <p:sp>
        <p:nvSpPr>
          <p:cNvPr id="103427" name="Text Box 5">
            <a:extLst>
              <a:ext uri="{FF2B5EF4-FFF2-40B4-BE49-F238E27FC236}">
                <a16:creationId xmlns:a16="http://schemas.microsoft.com/office/drawing/2014/main" id="{89F7FC2B-BA17-4B04-8C13-8B9C1DF766B9}"/>
              </a:ext>
            </a:extLst>
          </p:cNvPr>
          <p:cNvSpPr txBox="1">
            <a:spLocks noChangeArrowheads="1"/>
          </p:cNvSpPr>
          <p:nvPr/>
        </p:nvSpPr>
        <p:spPr bwMode="auto">
          <a:xfrm>
            <a:off x="711200" y="423724"/>
            <a:ext cx="92373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sz="2800" dirty="0">
                <a:solidFill>
                  <a:schemeClr val="accent1">
                    <a:lumMod val="75000"/>
                  </a:schemeClr>
                </a:solidFill>
                <a:latin typeface="Tahoma" panose="020B0604030504040204" pitchFamily="34" charset="0"/>
              </a:rPr>
              <a:t>Структура клиентуры товарного направления</a:t>
            </a:r>
            <a:endParaRPr lang="en-US" altLang="ru-RU" sz="1600" dirty="0">
              <a:solidFill>
                <a:schemeClr val="accent1">
                  <a:lumMod val="75000"/>
                </a:schemeClr>
              </a:solidFill>
              <a:latin typeface="Tahoma" panose="020B0604030504040204" pitchFamily="34" charset="0"/>
            </a:endParaRPr>
          </a:p>
        </p:txBody>
      </p:sp>
      <p:sp>
        <p:nvSpPr>
          <p:cNvPr id="1060878" name="Text Box 14">
            <a:extLst>
              <a:ext uri="{FF2B5EF4-FFF2-40B4-BE49-F238E27FC236}">
                <a16:creationId xmlns:a16="http://schemas.microsoft.com/office/drawing/2014/main" id="{26B4BE19-5674-4A70-98EE-EF1437B61B86}"/>
              </a:ext>
            </a:extLst>
          </p:cNvPr>
          <p:cNvSpPr txBox="1">
            <a:spLocks noChangeArrowheads="1"/>
          </p:cNvSpPr>
          <p:nvPr/>
        </p:nvSpPr>
        <p:spPr bwMode="auto">
          <a:xfrm>
            <a:off x="2308577" y="1710267"/>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ru-RU" altLang="ru-RU" sz="2800" dirty="0">
                <a:solidFill>
                  <a:schemeClr val="accent1">
                    <a:lumMod val="75000"/>
                  </a:schemeClr>
                </a:solidFill>
                <a:latin typeface="Franklin Gothic Book" panose="020B0503020102020204" pitchFamily="34" charset="0"/>
              </a:rPr>
              <a:t>Кто Ваши клиенты сегодня?</a:t>
            </a:r>
            <a:endParaRPr lang="en-GB" altLang="ru-RU" sz="2800" dirty="0">
              <a:solidFill>
                <a:schemeClr val="accent1">
                  <a:lumMod val="75000"/>
                </a:schemeClr>
              </a:solidFill>
              <a:latin typeface="Franklin Gothic Book" panose="020B0503020102020204" pitchFamily="34" charset="0"/>
            </a:endParaRPr>
          </a:p>
        </p:txBody>
      </p:sp>
      <p:sp>
        <p:nvSpPr>
          <p:cNvPr id="1060879" name="Text Box 15">
            <a:extLst>
              <a:ext uri="{FF2B5EF4-FFF2-40B4-BE49-F238E27FC236}">
                <a16:creationId xmlns:a16="http://schemas.microsoft.com/office/drawing/2014/main" id="{0E328F1C-B5E7-4CCB-B84D-B19355A3C45B}"/>
              </a:ext>
            </a:extLst>
          </p:cNvPr>
          <p:cNvSpPr txBox="1">
            <a:spLocks noChangeArrowheads="1"/>
          </p:cNvSpPr>
          <p:nvPr/>
        </p:nvSpPr>
        <p:spPr bwMode="auto">
          <a:xfrm>
            <a:off x="2308577" y="4175656"/>
            <a:ext cx="88358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ru-RU" altLang="ru-RU" sz="2800" dirty="0">
                <a:solidFill>
                  <a:schemeClr val="accent1">
                    <a:lumMod val="75000"/>
                  </a:schemeClr>
                </a:solidFill>
                <a:latin typeface="Franklin Gothic Book" panose="020B0503020102020204" pitchFamily="34" charset="0"/>
              </a:rPr>
              <a:t>Какая структура клиентуры должна быть /будет завтра?</a:t>
            </a:r>
            <a:endParaRPr lang="en-GB" altLang="ru-RU" sz="2800" dirty="0">
              <a:solidFill>
                <a:schemeClr val="accent1">
                  <a:lumMod val="75000"/>
                </a:schemeClr>
              </a:solidFill>
              <a:latin typeface="Franklin Gothic Book" panose="020B0503020102020204" pitchFamily="34" charset="0"/>
            </a:endParaRPr>
          </a:p>
        </p:txBody>
      </p:sp>
      <p:sp>
        <p:nvSpPr>
          <p:cNvPr id="1060880" name="Text Box 16">
            <a:extLst>
              <a:ext uri="{FF2B5EF4-FFF2-40B4-BE49-F238E27FC236}">
                <a16:creationId xmlns:a16="http://schemas.microsoft.com/office/drawing/2014/main" id="{501D4D7A-CFCF-41BB-ABE3-9C1F6EB45B47}"/>
              </a:ext>
            </a:extLst>
          </p:cNvPr>
          <p:cNvSpPr txBox="1">
            <a:spLocks noChangeArrowheads="1"/>
          </p:cNvSpPr>
          <p:nvPr/>
        </p:nvSpPr>
        <p:spPr bwMode="auto">
          <a:xfrm>
            <a:off x="2308577" y="2859618"/>
            <a:ext cx="60896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ru-RU" altLang="ru-RU" sz="2800" dirty="0">
                <a:solidFill>
                  <a:schemeClr val="accent1">
                    <a:lumMod val="75000"/>
                  </a:schemeClr>
                </a:solidFill>
                <a:latin typeface="Franklin Gothic Book" panose="020B0503020102020204" pitchFamily="34" charset="0"/>
              </a:rPr>
              <a:t>Какова структура клиентуры сегодня?</a:t>
            </a:r>
            <a:endParaRPr lang="en-GB" altLang="ru-RU" sz="2800" dirty="0">
              <a:solidFill>
                <a:schemeClr val="accent1">
                  <a:lumMod val="75000"/>
                </a:schemeClr>
              </a:solidFill>
              <a:latin typeface="Franklin Gothic Book" panose="020B0503020102020204" pitchFamily="34" charset="0"/>
            </a:endParaRPr>
          </a:p>
        </p:txBody>
      </p:sp>
    </p:spTree>
    <p:extLst>
      <p:ext uri="{BB962C8B-B14F-4D97-AF65-F5344CB8AC3E}">
        <p14:creationId xmlns:p14="http://schemas.microsoft.com/office/powerpoint/2010/main" val="1623420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60878"/>
                                        </p:tgtEl>
                                        <p:attrNameLst>
                                          <p:attrName>style.visibility</p:attrName>
                                        </p:attrNameLst>
                                      </p:cBhvr>
                                      <p:to>
                                        <p:strVal val="visible"/>
                                      </p:to>
                                    </p:set>
                                    <p:animEffect transition="in" filter="strips(downRight)">
                                      <p:cBhvr>
                                        <p:cTn id="7" dur="500"/>
                                        <p:tgtEl>
                                          <p:spTgt spid="1060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60880"/>
                                        </p:tgtEl>
                                        <p:attrNameLst>
                                          <p:attrName>style.visibility</p:attrName>
                                        </p:attrNameLst>
                                      </p:cBhvr>
                                      <p:to>
                                        <p:strVal val="visible"/>
                                      </p:to>
                                    </p:set>
                                    <p:animEffect transition="in" filter="strips(downRight)">
                                      <p:cBhvr>
                                        <p:cTn id="12" dur="500"/>
                                        <p:tgtEl>
                                          <p:spTgt spid="10608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60879"/>
                                        </p:tgtEl>
                                        <p:attrNameLst>
                                          <p:attrName>style.visibility</p:attrName>
                                        </p:attrNameLst>
                                      </p:cBhvr>
                                      <p:to>
                                        <p:strVal val="visible"/>
                                      </p:to>
                                    </p:set>
                                    <p:animEffect transition="in" filter="strips(downRight)">
                                      <p:cBhvr>
                                        <p:cTn id="17" dur="500"/>
                                        <p:tgtEl>
                                          <p:spTgt spid="1060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78" grpId="0" autoUpdateAnimBg="0"/>
      <p:bldP spid="1060879" grpId="0" autoUpdateAnimBg="0"/>
      <p:bldP spid="1060880"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 9">
            <a:extLst>
              <a:ext uri="{FF2B5EF4-FFF2-40B4-BE49-F238E27FC236}">
                <a16:creationId xmlns:a16="http://schemas.microsoft.com/office/drawing/2014/main" id="{5C058B8D-29D4-4FD2-BEFF-D73298D91A55}"/>
              </a:ext>
            </a:extLst>
          </p:cNvPr>
          <p:cNvSpPr/>
          <p:nvPr/>
        </p:nvSpPr>
        <p:spPr>
          <a:xfrm>
            <a:off x="533577" y="1565276"/>
            <a:ext cx="4705350" cy="4210050"/>
          </a:xfrm>
          <a:prstGeom prst="ellipse">
            <a:avLst/>
          </a:prstGeom>
          <a:solidFill>
            <a:srgbClr val="FFC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a:p>
            <a:pPr algn="ctr">
              <a:spcBef>
                <a:spcPct val="50000"/>
              </a:spcBef>
              <a:defRPr/>
            </a:pPr>
            <a:r>
              <a:rPr lang="ru-RU" sz="2000" b="1" dirty="0">
                <a:solidFill>
                  <a:schemeClr val="accent1">
                    <a:lumMod val="75000"/>
                  </a:schemeClr>
                </a:solidFill>
              </a:rPr>
              <a:t>Клиенты 50%</a:t>
            </a: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p:txBody>
      </p:sp>
      <p:sp>
        <p:nvSpPr>
          <p:cNvPr id="9" name="Овал 8">
            <a:extLst>
              <a:ext uri="{FF2B5EF4-FFF2-40B4-BE49-F238E27FC236}">
                <a16:creationId xmlns:a16="http://schemas.microsoft.com/office/drawing/2014/main" id="{84635C49-E2FB-4BD4-A767-301D920D30ED}"/>
              </a:ext>
            </a:extLst>
          </p:cNvPr>
          <p:cNvSpPr/>
          <p:nvPr/>
        </p:nvSpPr>
        <p:spPr>
          <a:xfrm>
            <a:off x="1308278" y="2319340"/>
            <a:ext cx="3265487" cy="2871787"/>
          </a:xfrm>
          <a:prstGeom prst="ellipse">
            <a:avLst/>
          </a:prstGeom>
          <a:solidFill>
            <a:srgbClr val="92D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ru-RU" sz="2000" b="1" dirty="0">
              <a:solidFill>
                <a:schemeClr val="accent1">
                  <a:lumMod val="75000"/>
                </a:schemeClr>
              </a:solidFill>
            </a:endParaRPr>
          </a:p>
          <a:p>
            <a:pPr algn="ctr">
              <a:spcBef>
                <a:spcPct val="50000"/>
              </a:spcBef>
              <a:defRPr/>
            </a:pPr>
            <a:r>
              <a:rPr lang="ru-RU" sz="2000" b="1" dirty="0">
                <a:solidFill>
                  <a:schemeClr val="accent1">
                    <a:lumMod val="75000"/>
                  </a:schemeClr>
                </a:solidFill>
              </a:rPr>
              <a:t>Клиенты 60%</a:t>
            </a: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a:p>
            <a:pPr algn="ctr">
              <a:spcBef>
                <a:spcPct val="50000"/>
              </a:spcBef>
              <a:defRPr/>
            </a:pPr>
            <a:endParaRPr lang="ru-RU" sz="2000" b="1" dirty="0">
              <a:solidFill>
                <a:schemeClr val="accent1">
                  <a:lumMod val="75000"/>
                </a:schemeClr>
              </a:solidFill>
            </a:endParaRPr>
          </a:p>
        </p:txBody>
      </p:sp>
      <p:sp>
        <p:nvSpPr>
          <p:cNvPr id="7" name="Овал 6">
            <a:extLst>
              <a:ext uri="{FF2B5EF4-FFF2-40B4-BE49-F238E27FC236}">
                <a16:creationId xmlns:a16="http://schemas.microsoft.com/office/drawing/2014/main" id="{2A0A19A6-62A1-4287-B797-806ACA81AC5A}"/>
              </a:ext>
            </a:extLst>
          </p:cNvPr>
          <p:cNvSpPr/>
          <p:nvPr/>
        </p:nvSpPr>
        <p:spPr>
          <a:xfrm>
            <a:off x="1911527" y="3049589"/>
            <a:ext cx="1981200" cy="1662112"/>
          </a:xfrm>
          <a:prstGeom prst="ellipse">
            <a:avLst/>
          </a:prstGeom>
          <a:solidFill>
            <a:srgbClr val="00B0F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ru-RU" sz="2400" b="1" dirty="0">
                <a:solidFill>
                  <a:schemeClr val="accent1">
                    <a:lumMod val="75000"/>
                  </a:schemeClr>
                </a:solidFill>
              </a:rPr>
              <a:t>Клиенты 75%</a:t>
            </a:r>
          </a:p>
        </p:txBody>
      </p:sp>
      <p:sp>
        <p:nvSpPr>
          <p:cNvPr id="36869" name="Заголовок 1">
            <a:extLst>
              <a:ext uri="{FF2B5EF4-FFF2-40B4-BE49-F238E27FC236}">
                <a16:creationId xmlns:a16="http://schemas.microsoft.com/office/drawing/2014/main" id="{8B8046E6-5F7E-42DD-8BD5-5442CFD5683D}"/>
              </a:ext>
            </a:extLst>
          </p:cNvPr>
          <p:cNvSpPr>
            <a:spLocks noGrp="1"/>
          </p:cNvSpPr>
          <p:nvPr>
            <p:ph type="title"/>
          </p:nvPr>
        </p:nvSpPr>
        <p:spPr bwMode="auto">
          <a:xfrm>
            <a:off x="813506" y="380210"/>
            <a:ext cx="8420100" cy="598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ru-RU" altLang="ru-RU" b="0" dirty="0">
                <a:solidFill>
                  <a:schemeClr val="accent1">
                    <a:lumMod val="75000"/>
                  </a:schemeClr>
                </a:solidFill>
                <a:latin typeface="Arial" panose="020B0604020202020204" pitchFamily="34" charset="0"/>
                <a:cs typeface="Arial" panose="020B0604020202020204" pitchFamily="34" charset="0"/>
              </a:rPr>
              <a:t>Ореол клиентов</a:t>
            </a:r>
          </a:p>
        </p:txBody>
      </p:sp>
      <p:sp>
        <p:nvSpPr>
          <p:cNvPr id="6" name="Выноска 2 5">
            <a:extLst>
              <a:ext uri="{FF2B5EF4-FFF2-40B4-BE49-F238E27FC236}">
                <a16:creationId xmlns:a16="http://schemas.microsoft.com/office/drawing/2014/main" id="{005815EF-F477-41B1-9E58-7C7F9AE96D08}"/>
              </a:ext>
            </a:extLst>
          </p:cNvPr>
          <p:cNvSpPr/>
          <p:nvPr/>
        </p:nvSpPr>
        <p:spPr bwMode="auto">
          <a:xfrm>
            <a:off x="7012164" y="1565277"/>
            <a:ext cx="1627188" cy="493713"/>
          </a:xfrm>
          <a:prstGeom prst="borderCallout2">
            <a:avLst>
              <a:gd name="adj1" fmla="val 18750"/>
              <a:gd name="adj2" fmla="val -8333"/>
              <a:gd name="adj3" fmla="val 18750"/>
              <a:gd name="adj4" fmla="val -16667"/>
              <a:gd name="adj5" fmla="val 424017"/>
              <a:gd name="adj6" fmla="val -220051"/>
            </a:avLst>
          </a:prstGeom>
          <a:noFill/>
          <a:ln w="38100" cap="flat" cmpd="sng" algn="ctr">
            <a:solidFill>
              <a:schemeClr val="accent1">
                <a:shade val="50000"/>
              </a:schemeClr>
            </a:solidFill>
            <a:prstDash val="solid"/>
            <a:round/>
            <a:headEnd type="none" w="med" len="med"/>
            <a:tailEnd type="none" w="med" len="med"/>
          </a:ln>
          <a:effectLst/>
        </p:spPr>
        <p:txBody>
          <a:bodyPr lIns="92067" tIns="46034" rIns="92067" bIns="46034" anchor="ctr"/>
          <a:lstStyle/>
          <a:p>
            <a:pPr marL="263525" indent="-263525" algn="ctr" defTabSz="561975">
              <a:spcBef>
                <a:spcPct val="20000"/>
              </a:spcBef>
              <a:spcAft>
                <a:spcPts val="888"/>
              </a:spcAft>
              <a:buClr>
                <a:srgbClr val="282832"/>
              </a:buClr>
              <a:buSzPct val="80000"/>
              <a:defRPr/>
            </a:pPr>
            <a:r>
              <a:rPr lang="en-US" sz="2400" b="1" dirty="0"/>
              <a:t>USP</a:t>
            </a:r>
            <a:endParaRPr lang="ru-RU" sz="2400" b="1" dirty="0"/>
          </a:p>
        </p:txBody>
      </p:sp>
      <p:sp>
        <p:nvSpPr>
          <p:cNvPr id="8" name="Скругленный прямоугольник 7">
            <a:extLst>
              <a:ext uri="{FF2B5EF4-FFF2-40B4-BE49-F238E27FC236}">
                <a16:creationId xmlns:a16="http://schemas.microsoft.com/office/drawing/2014/main" id="{7B328E2D-F58F-403D-A4C6-C3AF22CF8329}"/>
              </a:ext>
            </a:extLst>
          </p:cNvPr>
          <p:cNvSpPr/>
          <p:nvPr/>
        </p:nvSpPr>
        <p:spPr bwMode="auto">
          <a:xfrm>
            <a:off x="5798609" y="2890838"/>
            <a:ext cx="5859814" cy="538162"/>
          </a:xfrm>
          <a:prstGeom prst="roundRect">
            <a:avLst/>
          </a:prstGeom>
          <a:noFill/>
          <a:ln w="25400" cap="flat" cmpd="sng" algn="ctr">
            <a:solidFill>
              <a:schemeClr val="accent1">
                <a:shade val="50000"/>
              </a:schemeClr>
            </a:solidFill>
            <a:prstDash val="solid"/>
            <a:round/>
            <a:headEnd type="none" w="med" len="med"/>
            <a:tailEnd type="none" w="med" len="med"/>
          </a:ln>
          <a:effectLst/>
        </p:spPr>
        <p:txBody>
          <a:bodyPr lIns="92067" tIns="46034" rIns="92067" bIns="46034" anchor="ctr"/>
          <a:lstStyle/>
          <a:p>
            <a:pPr marL="263525" indent="-263525" algn="ctr" defTabSz="561975">
              <a:spcBef>
                <a:spcPct val="20000"/>
              </a:spcBef>
              <a:spcAft>
                <a:spcPts val="888"/>
              </a:spcAft>
              <a:buClr>
                <a:srgbClr val="282832"/>
              </a:buClr>
              <a:buSzPct val="80000"/>
              <a:defRPr/>
            </a:pPr>
            <a:r>
              <a:rPr lang="en-US" b="1" dirty="0"/>
              <a:t>V = </a:t>
            </a:r>
            <a:r>
              <a:rPr lang="ru-RU" b="1" dirty="0"/>
              <a:t>Клиенты * Средний чек * Вероятность / </a:t>
            </a:r>
            <a:r>
              <a:rPr lang="en-US" b="1" dirty="0"/>
              <a:t>T</a:t>
            </a:r>
            <a:endParaRPr lang="ru-RU" b="1" dirty="0"/>
          </a:p>
        </p:txBody>
      </p:sp>
      <p:sp>
        <p:nvSpPr>
          <p:cNvPr id="11" name="Скругленный прямоугольник 10">
            <a:extLst>
              <a:ext uri="{FF2B5EF4-FFF2-40B4-BE49-F238E27FC236}">
                <a16:creationId xmlns:a16="http://schemas.microsoft.com/office/drawing/2014/main" id="{FA27C3D8-F987-4D28-8540-7853A00B845A}"/>
              </a:ext>
            </a:extLst>
          </p:cNvPr>
          <p:cNvSpPr/>
          <p:nvPr/>
        </p:nvSpPr>
        <p:spPr bwMode="auto">
          <a:xfrm>
            <a:off x="5798609" y="4044681"/>
            <a:ext cx="5859814" cy="598488"/>
          </a:xfrm>
          <a:prstGeom prst="roundRect">
            <a:avLst/>
          </a:prstGeom>
          <a:noFill/>
          <a:ln w="25400" cap="flat" cmpd="sng" algn="ctr">
            <a:solidFill>
              <a:schemeClr val="accent1">
                <a:shade val="50000"/>
              </a:schemeClr>
            </a:solidFill>
            <a:prstDash val="solid"/>
            <a:round/>
            <a:headEnd type="none" w="med" len="med"/>
            <a:tailEnd type="none" w="med" len="med"/>
          </a:ln>
          <a:effectLst/>
        </p:spPr>
        <p:txBody>
          <a:bodyPr lIns="92067" tIns="46034" rIns="92067" bIns="46034" anchor="ctr"/>
          <a:lstStyle/>
          <a:p>
            <a:pPr marL="263525" indent="-263525" algn="ctr" defTabSz="561975">
              <a:spcBef>
                <a:spcPct val="20000"/>
              </a:spcBef>
              <a:spcAft>
                <a:spcPts val="888"/>
              </a:spcAft>
              <a:buClr>
                <a:srgbClr val="282832"/>
              </a:buClr>
              <a:buSzPct val="80000"/>
              <a:defRPr/>
            </a:pPr>
            <a:r>
              <a:rPr lang="ru-RU" b="1" dirty="0"/>
              <a:t>Ресурсы  людские = Клиенты * Встречи * Конверсия </a:t>
            </a:r>
          </a:p>
        </p:txBody>
      </p:sp>
      <p:sp>
        <p:nvSpPr>
          <p:cNvPr id="36873" name="Номер слайда 1">
            <a:extLst>
              <a:ext uri="{FF2B5EF4-FFF2-40B4-BE49-F238E27FC236}">
                <a16:creationId xmlns:a16="http://schemas.microsoft.com/office/drawing/2014/main" id="{81AAB40F-2FB4-424A-9EA3-9B8678542CD3}"/>
              </a:ext>
            </a:extLst>
          </p:cNvPr>
          <p:cNvSpPr>
            <a:spLocks noGrp="1"/>
          </p:cNvSpPr>
          <p:nvPr>
            <p:ph type="sldNum" sz="quarter" idx="10"/>
          </p:nvPr>
        </p:nvSpPr>
        <p:spPr bwMode="auto">
          <a:xfrm>
            <a:off x="11269926" y="6384921"/>
            <a:ext cx="6175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600" kern="1200">
                <a:solidFill>
                  <a:schemeClr val="bg1"/>
                </a:solidFill>
                <a:latin typeface="Arial" panose="020B0604020202020204" pitchFamily="34" charset="0"/>
                <a:ea typeface="Osaka"/>
                <a:cs typeface="Osaka"/>
              </a:defRPr>
            </a:lvl1pPr>
            <a:lvl2pPr marL="457200" algn="l" rtl="0" eaLnBrk="0" fontAlgn="base" hangingPunct="0">
              <a:spcBef>
                <a:spcPct val="0"/>
              </a:spcBef>
              <a:spcAft>
                <a:spcPct val="0"/>
              </a:spcAft>
              <a:defRPr sz="2100" kern="1200">
                <a:solidFill>
                  <a:srgbClr val="000000"/>
                </a:solidFill>
                <a:latin typeface="Arial" panose="020B0604020202020204" pitchFamily="34" charset="0"/>
                <a:ea typeface="Osaka"/>
                <a:cs typeface="Osaka"/>
              </a:defRPr>
            </a:lvl2pPr>
            <a:lvl3pPr marL="914400" algn="l" rtl="0" eaLnBrk="0" fontAlgn="base" hangingPunct="0">
              <a:spcBef>
                <a:spcPct val="0"/>
              </a:spcBef>
              <a:spcAft>
                <a:spcPct val="0"/>
              </a:spcAft>
              <a:defRPr sz="2100" kern="1200">
                <a:solidFill>
                  <a:srgbClr val="000000"/>
                </a:solidFill>
                <a:latin typeface="Arial" panose="020B0604020202020204" pitchFamily="34" charset="0"/>
                <a:ea typeface="Osaka"/>
                <a:cs typeface="Osaka"/>
              </a:defRPr>
            </a:lvl3pPr>
            <a:lvl4pPr marL="1371600" algn="l" rtl="0" eaLnBrk="0" fontAlgn="base" hangingPunct="0">
              <a:spcBef>
                <a:spcPct val="0"/>
              </a:spcBef>
              <a:spcAft>
                <a:spcPct val="0"/>
              </a:spcAft>
              <a:defRPr sz="2100" kern="1200">
                <a:solidFill>
                  <a:srgbClr val="000000"/>
                </a:solidFill>
                <a:latin typeface="Arial" panose="020B0604020202020204" pitchFamily="34" charset="0"/>
                <a:ea typeface="Osaka"/>
                <a:cs typeface="Osaka"/>
              </a:defRPr>
            </a:lvl4pPr>
            <a:lvl5pPr marL="1828800" algn="l" rtl="0" eaLnBrk="0" fontAlgn="base" hangingPunct="0">
              <a:spcBef>
                <a:spcPct val="0"/>
              </a:spcBef>
              <a:spcAft>
                <a:spcPct val="0"/>
              </a:spcAft>
              <a:defRPr sz="2100" kern="1200">
                <a:solidFill>
                  <a:srgbClr val="000000"/>
                </a:solidFill>
                <a:latin typeface="Arial" panose="020B0604020202020204" pitchFamily="34" charset="0"/>
                <a:ea typeface="Osaka"/>
                <a:cs typeface="Osaka"/>
              </a:defRPr>
            </a:lvl5pPr>
            <a:lvl6pPr marL="2286000" algn="l" defTabSz="914400" rtl="0" eaLnBrk="1" latinLnBrk="0" hangingPunct="1">
              <a:defRPr sz="2100" kern="1200">
                <a:solidFill>
                  <a:srgbClr val="000000"/>
                </a:solidFill>
                <a:latin typeface="Arial" panose="020B0604020202020204" pitchFamily="34" charset="0"/>
                <a:ea typeface="Osaka"/>
                <a:cs typeface="Osaka"/>
              </a:defRPr>
            </a:lvl6pPr>
            <a:lvl7pPr marL="2743200" algn="l" defTabSz="914400" rtl="0" eaLnBrk="1" latinLnBrk="0" hangingPunct="1">
              <a:defRPr sz="2100" kern="1200">
                <a:solidFill>
                  <a:srgbClr val="000000"/>
                </a:solidFill>
                <a:latin typeface="Arial" panose="020B0604020202020204" pitchFamily="34" charset="0"/>
                <a:ea typeface="Osaka"/>
                <a:cs typeface="Osaka"/>
              </a:defRPr>
            </a:lvl7pPr>
            <a:lvl8pPr marL="3200400" algn="l" defTabSz="914400" rtl="0" eaLnBrk="1" latinLnBrk="0" hangingPunct="1">
              <a:defRPr sz="2100" kern="1200">
                <a:solidFill>
                  <a:srgbClr val="000000"/>
                </a:solidFill>
                <a:latin typeface="Arial" panose="020B0604020202020204" pitchFamily="34" charset="0"/>
                <a:ea typeface="Osaka"/>
                <a:cs typeface="Osaka"/>
              </a:defRPr>
            </a:lvl8pPr>
            <a:lvl9pPr marL="3657600" algn="l" defTabSz="914400" rtl="0" eaLnBrk="1" latinLnBrk="0" hangingPunct="1">
              <a:defRPr sz="2100" kern="1200">
                <a:solidFill>
                  <a:srgbClr val="000000"/>
                </a:solidFill>
                <a:latin typeface="Arial" panose="020B0604020202020204" pitchFamily="34" charset="0"/>
                <a:ea typeface="Osaka"/>
                <a:cs typeface="Osaka"/>
              </a:defRPr>
            </a:lvl9pPr>
          </a:lstStyle>
          <a:p>
            <a:pPr>
              <a:defRPr/>
            </a:pPr>
            <a:fld id="{9E5B1F9E-9F1F-4FA7-98A8-B546E7CFB1FC}" type="slidenum">
              <a:rPr lang="ru-RU" smtClean="0">
                <a:solidFill>
                  <a:schemeClr val="accent1">
                    <a:lumMod val="75000"/>
                  </a:schemeClr>
                </a:solidFill>
              </a:rPr>
              <a:pPr>
                <a:defRPr/>
              </a:pPr>
              <a:t>52</a:t>
            </a:fld>
            <a:endParaRPr lang="ru-RU" altLang="ru-RU" sz="1600">
              <a:solidFill>
                <a:schemeClr val="accent1">
                  <a:lumMod val="75000"/>
                </a:schemeClr>
              </a:solidFill>
            </a:endParaRPr>
          </a:p>
        </p:txBody>
      </p:sp>
    </p:spTree>
    <p:extLst>
      <p:ext uri="{BB962C8B-B14F-4D97-AF65-F5344CB8AC3E}">
        <p14:creationId xmlns:p14="http://schemas.microsoft.com/office/powerpoint/2010/main" val="1358613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20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20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7" grpId="0" animBg="1"/>
      <p:bldP spid="6"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Прямоугольник 1">
            <a:extLst>
              <a:ext uri="{FF2B5EF4-FFF2-40B4-BE49-F238E27FC236}">
                <a16:creationId xmlns:a16="http://schemas.microsoft.com/office/drawing/2014/main" id="{89AC3C9C-12CD-3849-8F30-32E0DD4758B9}"/>
              </a:ext>
            </a:extLst>
          </p:cNvPr>
          <p:cNvSpPr>
            <a:spLocks noChangeArrowheads="1"/>
          </p:cNvSpPr>
          <p:nvPr/>
        </p:nvSpPr>
        <p:spPr bwMode="auto">
          <a:xfrm>
            <a:off x="4349750" y="1938338"/>
            <a:ext cx="4627563"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2067" tIns="46034" rIns="92067" bIns="46034"/>
          <a:lstStyle>
            <a:lvl1pPr marL="263525" indent="-263525" defTabSz="561975">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defTabSz="561975">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defTabSz="561975">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defTabSz="561975"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eaLnBrk="1" hangingPunct="1">
              <a:lnSpc>
                <a:spcPct val="100000"/>
              </a:lnSpc>
              <a:spcBef>
                <a:spcPct val="20000"/>
              </a:spcBef>
              <a:spcAft>
                <a:spcPts val="888"/>
              </a:spcAft>
              <a:buClr>
                <a:srgbClr val="282832"/>
              </a:buClr>
              <a:buSzPct val="80000"/>
              <a:buFont typeface="Wingdings" pitchFamily="2" charset="2"/>
              <a:buChar char="§"/>
            </a:pPr>
            <a:endParaRPr lang="en-GB" altLang="ru-RU" sz="2100">
              <a:solidFill>
                <a:srgbClr val="000000"/>
              </a:solidFill>
              <a:latin typeface="Arial" panose="020B0604020202020204" pitchFamily="34" charset="0"/>
              <a:ea typeface="Osaka"/>
              <a:cs typeface="Arial" panose="020B0604020202020204" pitchFamily="34" charset="0"/>
            </a:endParaRPr>
          </a:p>
        </p:txBody>
      </p:sp>
      <p:sp>
        <p:nvSpPr>
          <p:cNvPr id="26627" name="Заголовок 2">
            <a:extLst>
              <a:ext uri="{FF2B5EF4-FFF2-40B4-BE49-F238E27FC236}">
                <a16:creationId xmlns:a16="http://schemas.microsoft.com/office/drawing/2014/main" id="{2718456C-70C2-954E-996F-98B9E4D28B19}"/>
              </a:ext>
            </a:extLst>
          </p:cNvPr>
          <p:cNvSpPr>
            <a:spLocks noGrp="1"/>
          </p:cNvSpPr>
          <p:nvPr>
            <p:ph type="title"/>
          </p:nvPr>
        </p:nvSpPr>
        <p:spPr>
          <a:xfrm>
            <a:off x="690563" y="387350"/>
            <a:ext cx="8915400" cy="530225"/>
          </a:xfrm>
        </p:spPr>
        <p:txBody>
          <a:bodyPr anchor="t"/>
          <a:lstStyle/>
          <a:p>
            <a:pPr>
              <a:defRPr/>
            </a:pPr>
            <a:r>
              <a:rPr lang="ru-RU" altLang="ru-RU" sz="3200">
                <a:solidFill>
                  <a:schemeClr val="accent3">
                    <a:lumMod val="75000"/>
                  </a:schemeClr>
                </a:solidFill>
              </a:rPr>
              <a:t>Дифференциация</a:t>
            </a:r>
            <a:endParaRPr lang="en-GB" altLang="ru-RU" sz="3200">
              <a:solidFill>
                <a:schemeClr val="accent3">
                  <a:lumMod val="75000"/>
                </a:schemeClr>
              </a:solidFill>
            </a:endParaRPr>
          </a:p>
        </p:txBody>
      </p:sp>
      <p:sp>
        <p:nvSpPr>
          <p:cNvPr id="22532" name="Содержимое 3">
            <a:extLst>
              <a:ext uri="{FF2B5EF4-FFF2-40B4-BE49-F238E27FC236}">
                <a16:creationId xmlns:a16="http://schemas.microsoft.com/office/drawing/2014/main" id="{6C0DCDAE-E179-1548-BABF-6DF68D770719}"/>
              </a:ext>
            </a:extLst>
          </p:cNvPr>
          <p:cNvSpPr>
            <a:spLocks noGrp="1"/>
          </p:cNvSpPr>
          <p:nvPr>
            <p:ph idx="1"/>
          </p:nvPr>
        </p:nvSpPr>
        <p:spPr>
          <a:xfrm>
            <a:off x="1063625" y="1166813"/>
            <a:ext cx="10094913" cy="4524375"/>
          </a:xfrm>
          <a:ln>
            <a:miter lim="800000"/>
            <a:headEnd/>
            <a:tailEnd/>
          </a:ln>
        </p:spPr>
        <p:txBody>
          <a:bodyPr/>
          <a:lstStyle/>
          <a:p>
            <a:pPr>
              <a:buFontTx/>
              <a:buNone/>
              <a:defRPr/>
            </a:pPr>
            <a:endParaRPr lang="ru-RU" b="1" dirty="0">
              <a:solidFill>
                <a:schemeClr val="accent3">
                  <a:lumMod val="75000"/>
                </a:schemeClr>
              </a:solidFill>
            </a:endParaRPr>
          </a:p>
          <a:p>
            <a:pPr marL="457200" indent="-457200">
              <a:buFont typeface="Arial" panose="020B0604020202020204" pitchFamily="34" charset="0"/>
              <a:buNone/>
              <a:defRPr/>
            </a:pPr>
            <a:endParaRPr lang="ru-RU" dirty="0">
              <a:solidFill>
                <a:schemeClr val="accent3">
                  <a:lumMod val="75000"/>
                </a:schemeClr>
              </a:solidFill>
            </a:endParaRPr>
          </a:p>
          <a:p>
            <a:pPr marL="457200" indent="-457200">
              <a:buFont typeface="Arial" panose="020B0604020202020204" pitchFamily="34" charset="0"/>
              <a:buNone/>
              <a:defRPr/>
            </a:pPr>
            <a:r>
              <a:rPr lang="ru-RU" dirty="0">
                <a:solidFill>
                  <a:schemeClr val="accent3">
                    <a:lumMod val="75000"/>
                  </a:schemeClr>
                </a:solidFill>
              </a:rPr>
              <a:t>Различные клиенты/каналы дают компании различные отдачи на инвестиции в сотрудничество с ними.  </a:t>
            </a:r>
          </a:p>
          <a:p>
            <a:pPr marL="457200" indent="-457200">
              <a:buFont typeface="Arial" panose="020B0604020202020204" pitchFamily="34" charset="0"/>
              <a:buNone/>
              <a:defRPr/>
            </a:pPr>
            <a:endParaRPr lang="ru-RU" dirty="0">
              <a:solidFill>
                <a:schemeClr val="accent3">
                  <a:lumMod val="75000"/>
                </a:schemeClr>
              </a:solidFill>
            </a:endParaRPr>
          </a:p>
          <a:p>
            <a:pPr marL="457200" indent="-457200">
              <a:buFont typeface="Arial" panose="020B0604020202020204" pitchFamily="34" charset="0"/>
              <a:buNone/>
              <a:defRPr/>
            </a:pPr>
            <a:endParaRPr lang="ru-RU" dirty="0">
              <a:solidFill>
                <a:schemeClr val="accent3">
                  <a:lumMod val="75000"/>
                </a:schemeClr>
              </a:solidFill>
            </a:endParaRPr>
          </a:p>
          <a:p>
            <a:pPr marL="457200" indent="-457200">
              <a:buFont typeface="Arial" panose="020B0604020202020204" pitchFamily="34" charset="0"/>
              <a:buNone/>
              <a:defRPr/>
            </a:pPr>
            <a:r>
              <a:rPr lang="ru-RU" dirty="0">
                <a:solidFill>
                  <a:schemeClr val="accent3">
                    <a:lumMod val="75000"/>
                  </a:schemeClr>
                </a:solidFill>
              </a:rPr>
              <a:t>Дифференциация клиентов/каналов позволяет компании рациональнее распределять ресурсы между своими клиентами.</a:t>
            </a:r>
          </a:p>
          <a:p>
            <a:pPr>
              <a:buFontTx/>
              <a:buNone/>
              <a:defRPr/>
            </a:pPr>
            <a:endParaRPr lang="ru-RU" dirty="0">
              <a:solidFill>
                <a:schemeClr val="accent3">
                  <a:lumMod val="75000"/>
                </a:schemeClr>
              </a:solidFill>
            </a:endParaRPr>
          </a:p>
          <a:p>
            <a:pPr>
              <a:buFontTx/>
              <a:buNone/>
              <a:defRPr/>
            </a:pPr>
            <a:endParaRPr lang="ru-RU" dirty="0">
              <a:solidFill>
                <a:schemeClr val="accent3">
                  <a:lumMod val="75000"/>
                </a:schemeClr>
              </a:solidFill>
            </a:endParaRPr>
          </a:p>
          <a:p>
            <a:pPr>
              <a:buFontTx/>
              <a:buNone/>
              <a:defRPr/>
            </a:pPr>
            <a:endParaRPr lang="en-GB" dirty="0">
              <a:solidFill>
                <a:schemeClr val="accent3">
                  <a:lumMod val="75000"/>
                </a:schemeClr>
              </a:solidFill>
            </a:endParaRPr>
          </a:p>
        </p:txBody>
      </p:sp>
      <p:sp>
        <p:nvSpPr>
          <p:cNvPr id="26629" name="Номер слайда 1">
            <a:extLst>
              <a:ext uri="{FF2B5EF4-FFF2-40B4-BE49-F238E27FC236}">
                <a16:creationId xmlns:a16="http://schemas.microsoft.com/office/drawing/2014/main" id="{CFB7A150-D139-E144-81C8-42FD881FB718}"/>
              </a:ext>
            </a:extLst>
          </p:cNvPr>
          <p:cNvSpPr>
            <a:spLocks noGrp="1"/>
          </p:cNvSpPr>
          <p:nvPr>
            <p:ph type="sldNum" sz="quarter" idx="10"/>
          </p:nvPr>
        </p:nvSpPr>
        <p:spPr bwMode="auto"/>
        <p:txBody>
          <a:bodyPr/>
          <a:lstStyle>
            <a:lvl1pPr>
              <a:defRPr sz="2100">
                <a:solidFill>
                  <a:srgbClr val="000000"/>
                </a:solidFill>
                <a:latin typeface="Arial" panose="020B0604020202020204" pitchFamily="34" charset="0"/>
                <a:ea typeface="Osaka"/>
                <a:cs typeface="Osaka"/>
              </a:defRPr>
            </a:lvl1pPr>
            <a:lvl2pPr marL="742950" indent="-285750">
              <a:defRPr sz="2100">
                <a:solidFill>
                  <a:srgbClr val="000000"/>
                </a:solidFill>
                <a:latin typeface="Arial" panose="020B0604020202020204" pitchFamily="34" charset="0"/>
                <a:ea typeface="Osaka"/>
                <a:cs typeface="Osaka"/>
              </a:defRPr>
            </a:lvl2pPr>
            <a:lvl3pPr marL="1143000" indent="-228600">
              <a:defRPr sz="2100">
                <a:solidFill>
                  <a:srgbClr val="000000"/>
                </a:solidFill>
                <a:latin typeface="Arial" panose="020B0604020202020204" pitchFamily="34" charset="0"/>
                <a:ea typeface="Osaka"/>
                <a:cs typeface="Osaka"/>
              </a:defRPr>
            </a:lvl3pPr>
            <a:lvl4pPr marL="1600200" indent="-228600">
              <a:defRPr sz="2100">
                <a:solidFill>
                  <a:srgbClr val="000000"/>
                </a:solidFill>
                <a:latin typeface="Arial" panose="020B0604020202020204" pitchFamily="34" charset="0"/>
                <a:ea typeface="Osaka"/>
                <a:cs typeface="Osaka"/>
              </a:defRPr>
            </a:lvl4pPr>
            <a:lvl5pPr marL="2057400" indent="-228600">
              <a:defRPr sz="2100">
                <a:solidFill>
                  <a:srgbClr val="000000"/>
                </a:solidFill>
                <a:latin typeface="Arial" panose="020B0604020202020204" pitchFamily="34" charset="0"/>
                <a:ea typeface="Osaka"/>
                <a:cs typeface="Osaka"/>
              </a:defRPr>
            </a:lvl5pPr>
            <a:lvl6pPr marL="25146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a:defRPr/>
            </a:pPr>
            <a:fld id="{DE829E7E-B35D-1846-B1D0-396972B00A7D}" type="slidenum">
              <a:rPr lang="ru-RU" altLang="ru-RU" sz="1400">
                <a:solidFill>
                  <a:schemeClr val="accent3">
                    <a:lumMod val="75000"/>
                  </a:schemeClr>
                </a:solidFill>
              </a:rPr>
              <a:pPr>
                <a:defRPr/>
              </a:pPr>
              <a:t>53</a:t>
            </a:fld>
            <a:endParaRPr lang="ru-RU" altLang="ru-RU" sz="1400">
              <a:solidFill>
                <a:schemeClr val="accent3">
                  <a:lumMod val="75000"/>
                </a:schemeClr>
              </a:solidFill>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Номер слайда 1">
            <a:extLst>
              <a:ext uri="{FF2B5EF4-FFF2-40B4-BE49-F238E27FC236}">
                <a16:creationId xmlns:a16="http://schemas.microsoft.com/office/drawing/2014/main" id="{1D5C161B-8B1C-4E67-B2A7-405A2F3C3B29}"/>
              </a:ext>
            </a:extLst>
          </p:cNvPr>
          <p:cNvSpPr>
            <a:spLocks noGrp="1"/>
          </p:cNvSpPr>
          <p:nvPr>
            <p:ph type="sldNum" sz="quarter" idx="12"/>
          </p:nvPr>
        </p:nvSpPr>
        <p:spPr bwMode="auto">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BCFEBEE7-BFB2-42C9-8751-4532EF6A88E6}" type="slidenum">
              <a:rPr lang="en-US" smtClean="0"/>
              <a:pPr algn="l">
                <a:defRPr/>
              </a:pPr>
              <a:t>54</a:t>
            </a:fld>
            <a:endParaRPr lang="ru-RU" altLang="ru-RU" sz="1100">
              <a:solidFill>
                <a:schemeClr val="accent1">
                  <a:lumMod val="75000"/>
                </a:schemeClr>
              </a:solidFill>
              <a:latin typeface="Arial" panose="020B0604020202020204" pitchFamily="34" charset="0"/>
              <a:ea typeface="Osaka"/>
              <a:cs typeface="Osaka"/>
            </a:endParaRPr>
          </a:p>
        </p:txBody>
      </p:sp>
      <p:sp>
        <p:nvSpPr>
          <p:cNvPr id="24580" name="Содержимое 3">
            <a:extLst>
              <a:ext uri="{FF2B5EF4-FFF2-40B4-BE49-F238E27FC236}">
                <a16:creationId xmlns:a16="http://schemas.microsoft.com/office/drawing/2014/main" id="{5DDEFA27-E441-4224-9058-ED11D2F79B9D}"/>
              </a:ext>
            </a:extLst>
          </p:cNvPr>
          <p:cNvSpPr>
            <a:spLocks noGrp="1"/>
          </p:cNvSpPr>
          <p:nvPr>
            <p:ph idx="4294967295"/>
          </p:nvPr>
        </p:nvSpPr>
        <p:spPr>
          <a:xfrm>
            <a:off x="1749777" y="1392944"/>
            <a:ext cx="8985956" cy="4702175"/>
          </a:xfrm>
        </p:spPr>
        <p:txBody>
          <a:bodyPr lIns="84406" tIns="42203" rIns="84406" bIns="42203" rtlCol="0">
            <a:normAutofit/>
          </a:bodyPr>
          <a:lstStyle/>
          <a:p>
            <a:pPr eaLnBrk="1" fontAlgn="auto" hangingPunct="1">
              <a:spcAft>
                <a:spcPts val="0"/>
              </a:spcAft>
              <a:buFontTx/>
              <a:buNone/>
              <a:defRPr/>
            </a:pPr>
            <a:r>
              <a:rPr lang="ru-RU" altLang="ru-RU" sz="1800" u="sng" dirty="0">
                <a:solidFill>
                  <a:schemeClr val="accent3">
                    <a:lumMod val="75000"/>
                  </a:schemeClr>
                </a:solidFill>
              </a:rPr>
              <a:t>Канал сбыта </a:t>
            </a:r>
            <a:r>
              <a:rPr lang="ru-RU" altLang="ru-RU" sz="1800" dirty="0">
                <a:solidFill>
                  <a:schemeClr val="accent3">
                    <a:lumMod val="75000"/>
                  </a:schemeClr>
                </a:solidFill>
              </a:rPr>
              <a:t>-  цепь компаний, участвующих в покупке и продаже товаров по мере их продвижения от изготовителя к потребителю.</a:t>
            </a:r>
          </a:p>
          <a:p>
            <a:pPr eaLnBrk="1" fontAlgn="auto" hangingPunct="1">
              <a:spcAft>
                <a:spcPts val="0"/>
              </a:spcAft>
              <a:buFontTx/>
              <a:buNone/>
              <a:defRPr/>
            </a:pPr>
            <a:endParaRPr lang="ru-RU" altLang="ru-RU" sz="1800" dirty="0">
              <a:solidFill>
                <a:schemeClr val="accent3">
                  <a:lumMod val="75000"/>
                </a:schemeClr>
              </a:solidFill>
            </a:endParaRPr>
          </a:p>
          <a:p>
            <a:pPr eaLnBrk="1" fontAlgn="auto" hangingPunct="1">
              <a:spcAft>
                <a:spcPts val="0"/>
              </a:spcAft>
              <a:buFontTx/>
              <a:buNone/>
              <a:defRPr/>
            </a:pPr>
            <a:r>
              <a:rPr lang="ru-RU" altLang="ru-RU" sz="1800" u="sng" dirty="0">
                <a:solidFill>
                  <a:schemeClr val="accent3">
                    <a:lumMod val="75000"/>
                  </a:schemeClr>
                </a:solidFill>
              </a:rPr>
              <a:t>Каналы сбыта</a:t>
            </a:r>
            <a:r>
              <a:rPr lang="ru-RU" altLang="ru-RU" sz="1800" dirty="0">
                <a:solidFill>
                  <a:schemeClr val="accent3">
                    <a:lumMod val="75000"/>
                  </a:schemeClr>
                </a:solidFill>
              </a:rPr>
              <a:t> – система взаимосвязанных компаний, делающих товар или услугу доступными для потребления или использования.</a:t>
            </a:r>
            <a:br>
              <a:rPr lang="ru-RU" altLang="ru-RU" sz="1800" dirty="0">
                <a:solidFill>
                  <a:schemeClr val="accent3">
                    <a:lumMod val="75000"/>
                  </a:schemeClr>
                </a:solidFill>
              </a:rPr>
            </a:br>
            <a:endParaRPr lang="ru-RU" altLang="ru-RU" sz="1800" dirty="0">
              <a:solidFill>
                <a:schemeClr val="accent3">
                  <a:lumMod val="75000"/>
                </a:schemeClr>
              </a:solidFill>
            </a:endParaRPr>
          </a:p>
          <a:p>
            <a:pPr eaLnBrk="1" fontAlgn="auto" hangingPunct="1">
              <a:spcAft>
                <a:spcPts val="0"/>
              </a:spcAft>
              <a:buFontTx/>
              <a:buNone/>
              <a:defRPr/>
            </a:pPr>
            <a:endParaRPr lang="ru-RU" altLang="ru-RU" sz="1800" dirty="0">
              <a:solidFill>
                <a:schemeClr val="accent3">
                  <a:lumMod val="75000"/>
                </a:schemeClr>
              </a:solidFill>
            </a:endParaRPr>
          </a:p>
          <a:p>
            <a:pPr eaLnBrk="1" fontAlgn="auto" hangingPunct="1">
              <a:spcAft>
                <a:spcPts val="0"/>
              </a:spcAft>
              <a:buFontTx/>
              <a:buNone/>
              <a:defRPr/>
            </a:pPr>
            <a:r>
              <a:rPr lang="ru-RU" altLang="ru-RU" sz="1800" u="sng" dirty="0">
                <a:solidFill>
                  <a:schemeClr val="accent3">
                    <a:lumMod val="75000"/>
                  </a:schemeClr>
                </a:solidFill>
              </a:rPr>
              <a:t> Каналы сбыта бывают:</a:t>
            </a:r>
          </a:p>
          <a:p>
            <a:pPr eaLnBrk="1" fontAlgn="auto" hangingPunct="1">
              <a:spcAft>
                <a:spcPts val="0"/>
              </a:spcAft>
              <a:buFont typeface="Wingdings" panose="05000000000000000000" pitchFamily="2" charset="2"/>
              <a:buChar char="Ø"/>
              <a:defRPr/>
            </a:pPr>
            <a:r>
              <a:rPr lang="ru-RU" altLang="ru-RU" sz="1800" dirty="0">
                <a:solidFill>
                  <a:schemeClr val="accent3">
                    <a:lumMod val="75000"/>
                  </a:schemeClr>
                </a:solidFill>
              </a:rPr>
              <a:t>Дистрибьюторские</a:t>
            </a:r>
          </a:p>
          <a:p>
            <a:pPr eaLnBrk="1" fontAlgn="auto" hangingPunct="1">
              <a:spcAft>
                <a:spcPts val="0"/>
              </a:spcAft>
              <a:buFont typeface="Wingdings" panose="05000000000000000000" pitchFamily="2" charset="2"/>
              <a:buChar char="Ø"/>
              <a:defRPr/>
            </a:pPr>
            <a:r>
              <a:rPr lang="ru-RU" altLang="ru-RU" sz="1800" dirty="0">
                <a:solidFill>
                  <a:schemeClr val="accent3">
                    <a:lumMod val="75000"/>
                  </a:schemeClr>
                </a:solidFill>
              </a:rPr>
              <a:t>Розничные</a:t>
            </a:r>
          </a:p>
          <a:p>
            <a:pPr eaLnBrk="1" fontAlgn="auto" hangingPunct="1">
              <a:spcAft>
                <a:spcPts val="0"/>
              </a:spcAft>
              <a:buFont typeface="Wingdings" panose="05000000000000000000" pitchFamily="2" charset="2"/>
              <a:buChar char="Ø"/>
              <a:defRPr/>
            </a:pPr>
            <a:r>
              <a:rPr lang="ru-RU" altLang="ru-RU" sz="1800" dirty="0">
                <a:solidFill>
                  <a:schemeClr val="accent3">
                    <a:lumMod val="75000"/>
                  </a:schemeClr>
                </a:solidFill>
              </a:rPr>
              <a:t>Оптовые</a:t>
            </a:r>
          </a:p>
          <a:p>
            <a:pPr eaLnBrk="1" fontAlgn="auto" hangingPunct="1">
              <a:spcAft>
                <a:spcPts val="0"/>
              </a:spcAft>
              <a:buFont typeface="Wingdings" panose="05000000000000000000" pitchFamily="2" charset="2"/>
              <a:buChar char="Ø"/>
              <a:defRPr/>
            </a:pPr>
            <a:r>
              <a:rPr lang="ru-RU" altLang="ru-RU" sz="1800" dirty="0">
                <a:solidFill>
                  <a:schemeClr val="accent3">
                    <a:lumMod val="75000"/>
                  </a:schemeClr>
                </a:solidFill>
              </a:rPr>
              <a:t>Корпоративные</a:t>
            </a:r>
          </a:p>
          <a:p>
            <a:pPr eaLnBrk="1" fontAlgn="auto" hangingPunct="1">
              <a:spcAft>
                <a:spcPts val="0"/>
              </a:spcAft>
              <a:buFont typeface="Wingdings" panose="05000000000000000000" pitchFamily="2" charset="2"/>
              <a:buChar char="Ø"/>
              <a:defRPr/>
            </a:pPr>
            <a:r>
              <a:rPr lang="ru-RU" altLang="ru-RU" sz="1800" dirty="0">
                <a:solidFill>
                  <a:schemeClr val="accent3">
                    <a:lumMod val="75000"/>
                  </a:schemeClr>
                </a:solidFill>
              </a:rPr>
              <a:t>Нерегулярные</a:t>
            </a:r>
          </a:p>
          <a:p>
            <a:pPr eaLnBrk="1" fontAlgn="auto" hangingPunct="1">
              <a:spcAft>
                <a:spcPts val="0"/>
              </a:spcAft>
              <a:buFontTx/>
              <a:buNone/>
              <a:defRPr/>
            </a:pPr>
            <a:endParaRPr lang="en-GB" altLang="ru-RU" sz="1800" dirty="0">
              <a:solidFill>
                <a:schemeClr val="accent3">
                  <a:lumMod val="75000"/>
                </a:schemeClr>
              </a:solidFill>
            </a:endParaRPr>
          </a:p>
        </p:txBody>
      </p:sp>
      <p:sp>
        <p:nvSpPr>
          <p:cNvPr id="24579" name="Заголовок 2">
            <a:extLst>
              <a:ext uri="{FF2B5EF4-FFF2-40B4-BE49-F238E27FC236}">
                <a16:creationId xmlns:a16="http://schemas.microsoft.com/office/drawing/2014/main" id="{1DC3A16C-B14D-4F95-9C2F-E6339ADD6638}"/>
              </a:ext>
            </a:extLst>
          </p:cNvPr>
          <p:cNvSpPr>
            <a:spLocks noGrp="1"/>
          </p:cNvSpPr>
          <p:nvPr>
            <p:ph type="title" idx="4294967295"/>
          </p:nvPr>
        </p:nvSpPr>
        <p:spPr>
          <a:xfrm>
            <a:off x="722489" y="433564"/>
            <a:ext cx="8229600" cy="490538"/>
          </a:xfrm>
        </p:spPr>
        <p:txBody>
          <a:bodyPr lIns="84406" tIns="42203" rIns="84406" bIns="42203" rtlCol="0">
            <a:normAutofit/>
          </a:bodyPr>
          <a:lstStyle/>
          <a:p>
            <a:pPr eaLnBrk="1" fontAlgn="auto" hangingPunct="1">
              <a:spcAft>
                <a:spcPts val="0"/>
              </a:spcAft>
              <a:defRPr/>
            </a:pPr>
            <a:r>
              <a:rPr lang="ru-RU" altLang="ru-RU" sz="2800" b="1" dirty="0">
                <a:solidFill>
                  <a:schemeClr val="accent3">
                    <a:lumMod val="75000"/>
                  </a:schemeClr>
                </a:solidFill>
              </a:rPr>
              <a:t>Определение</a:t>
            </a:r>
            <a:endParaRPr lang="en-GB" altLang="ru-RU" sz="2800" b="1" dirty="0">
              <a:solidFill>
                <a:schemeClr val="accent3">
                  <a:lumMod val="75000"/>
                </a:schemeClr>
              </a:solidFill>
            </a:endParaRPr>
          </a:p>
        </p:txBody>
      </p:sp>
    </p:spTree>
    <p:extLst>
      <p:ext uri="{BB962C8B-B14F-4D97-AF65-F5344CB8AC3E}">
        <p14:creationId xmlns:p14="http://schemas.microsoft.com/office/powerpoint/2010/main" val="64177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1">
            <a:extLst>
              <a:ext uri="{FF2B5EF4-FFF2-40B4-BE49-F238E27FC236}">
                <a16:creationId xmlns:a16="http://schemas.microsoft.com/office/drawing/2014/main" id="{7D2D0F54-277D-43AF-AFB3-03E399E81367}"/>
              </a:ext>
            </a:extLst>
          </p:cNvPr>
          <p:cNvSpPr>
            <a:spLocks noChangeArrowheads="1"/>
          </p:cNvSpPr>
          <p:nvPr/>
        </p:nvSpPr>
        <p:spPr bwMode="auto">
          <a:xfrm>
            <a:off x="4484688" y="2052638"/>
            <a:ext cx="42703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84985" tIns="42493" rIns="84985" bIns="42493"/>
          <a:lstStyle>
            <a:lvl1pPr marL="263525" indent="-263525" defTabSz="561975">
              <a:defRPr sz="2100">
                <a:solidFill>
                  <a:srgbClr val="000000"/>
                </a:solidFill>
                <a:latin typeface="Arial" panose="020B0604020202020204" pitchFamily="34" charset="0"/>
                <a:ea typeface="Osaka"/>
                <a:cs typeface="Osaka"/>
              </a:defRPr>
            </a:lvl1pPr>
            <a:lvl2pPr marL="742950" indent="-285750" defTabSz="561975">
              <a:defRPr sz="2100">
                <a:solidFill>
                  <a:srgbClr val="000000"/>
                </a:solidFill>
                <a:latin typeface="Arial" panose="020B0604020202020204" pitchFamily="34" charset="0"/>
                <a:ea typeface="Osaka"/>
                <a:cs typeface="Osaka"/>
              </a:defRPr>
            </a:lvl2pPr>
            <a:lvl3pPr marL="1143000" indent="-228600" defTabSz="561975">
              <a:defRPr sz="2100">
                <a:solidFill>
                  <a:srgbClr val="000000"/>
                </a:solidFill>
                <a:latin typeface="Arial" panose="020B0604020202020204" pitchFamily="34" charset="0"/>
                <a:ea typeface="Osaka"/>
                <a:cs typeface="Osaka"/>
              </a:defRPr>
            </a:lvl3pPr>
            <a:lvl4pPr marL="1600200" indent="-228600" defTabSz="561975">
              <a:defRPr sz="2100">
                <a:solidFill>
                  <a:srgbClr val="000000"/>
                </a:solidFill>
                <a:latin typeface="Arial" panose="020B0604020202020204" pitchFamily="34" charset="0"/>
                <a:ea typeface="Osaka"/>
                <a:cs typeface="Osaka"/>
              </a:defRPr>
            </a:lvl4pPr>
            <a:lvl5pPr marL="2057400" indent="-228600" defTabSz="561975">
              <a:defRPr sz="2100">
                <a:solidFill>
                  <a:srgbClr val="000000"/>
                </a:solidFill>
                <a:latin typeface="Arial" panose="020B0604020202020204" pitchFamily="34" charset="0"/>
                <a:ea typeface="Osaka"/>
                <a:cs typeface="Osaka"/>
              </a:defRPr>
            </a:lvl5pPr>
            <a:lvl6pPr marL="2514600" indent="-228600" defTabSz="561975" eaLnBrk="0" fontAlgn="base" hangingPunct="0">
              <a:spcBef>
                <a:spcPct val="0"/>
              </a:spcBef>
              <a:spcAft>
                <a:spcPct val="0"/>
              </a:spcAft>
              <a:defRPr sz="2100">
                <a:solidFill>
                  <a:srgbClr val="000000"/>
                </a:solidFill>
                <a:latin typeface="Arial" panose="020B0604020202020204" pitchFamily="34" charset="0"/>
                <a:ea typeface="Osaka"/>
                <a:cs typeface="Osaka"/>
              </a:defRPr>
            </a:lvl6pPr>
            <a:lvl7pPr marL="2971800" indent="-228600" defTabSz="561975" eaLnBrk="0" fontAlgn="base" hangingPunct="0">
              <a:spcBef>
                <a:spcPct val="0"/>
              </a:spcBef>
              <a:spcAft>
                <a:spcPct val="0"/>
              </a:spcAft>
              <a:defRPr sz="2100">
                <a:solidFill>
                  <a:srgbClr val="000000"/>
                </a:solidFill>
                <a:latin typeface="Arial" panose="020B0604020202020204" pitchFamily="34" charset="0"/>
                <a:ea typeface="Osaka"/>
                <a:cs typeface="Osaka"/>
              </a:defRPr>
            </a:lvl7pPr>
            <a:lvl8pPr marL="3429000" indent="-228600" defTabSz="561975" eaLnBrk="0" fontAlgn="base" hangingPunct="0">
              <a:spcBef>
                <a:spcPct val="0"/>
              </a:spcBef>
              <a:spcAft>
                <a:spcPct val="0"/>
              </a:spcAft>
              <a:defRPr sz="2100">
                <a:solidFill>
                  <a:srgbClr val="000000"/>
                </a:solidFill>
                <a:latin typeface="Arial" panose="020B0604020202020204" pitchFamily="34" charset="0"/>
                <a:ea typeface="Osaka"/>
                <a:cs typeface="Osaka"/>
              </a:defRPr>
            </a:lvl8pPr>
            <a:lvl9pPr marL="3886200" indent="-228600" defTabSz="561975" eaLnBrk="0" fontAlgn="base" hangingPunct="0">
              <a:spcBef>
                <a:spcPct val="0"/>
              </a:spcBef>
              <a:spcAft>
                <a:spcPct val="0"/>
              </a:spcAft>
              <a:defRPr sz="2100">
                <a:solidFill>
                  <a:srgbClr val="000000"/>
                </a:solidFill>
                <a:latin typeface="Arial" panose="020B0604020202020204" pitchFamily="34" charset="0"/>
                <a:ea typeface="Osaka"/>
                <a:cs typeface="Osaka"/>
              </a:defRPr>
            </a:lvl9pPr>
          </a:lstStyle>
          <a:p>
            <a:pPr eaLnBrk="1" fontAlgn="auto" hangingPunct="1">
              <a:spcBef>
                <a:spcPct val="20000"/>
              </a:spcBef>
              <a:spcAft>
                <a:spcPts val="820"/>
              </a:spcAft>
              <a:buClr>
                <a:srgbClr val="282832"/>
              </a:buClr>
              <a:buSzPct val="80000"/>
              <a:buFont typeface="Wingdings" panose="05000000000000000000" pitchFamily="2" charset="2"/>
              <a:buChar char="§"/>
              <a:defRPr/>
            </a:pPr>
            <a:endParaRPr lang="en-GB" altLang="ru-RU" sz="1939">
              <a:cs typeface="Arial" panose="020B0604020202020204" pitchFamily="34" charset="0"/>
            </a:endParaRPr>
          </a:p>
        </p:txBody>
      </p:sp>
      <p:sp>
        <p:nvSpPr>
          <p:cNvPr id="58371" name="Номер слайда 1">
            <a:extLst>
              <a:ext uri="{FF2B5EF4-FFF2-40B4-BE49-F238E27FC236}">
                <a16:creationId xmlns:a16="http://schemas.microsoft.com/office/drawing/2014/main" id="{20BFBA98-E9DB-41EC-8991-13C516FF9C5A}"/>
              </a:ext>
            </a:extLst>
          </p:cNvPr>
          <p:cNvSpPr>
            <a:spLocks noGrp="1"/>
          </p:cNvSpPr>
          <p:nvPr>
            <p:ph type="sldNum" sz="quarter" idx="12"/>
          </p:nvPr>
        </p:nvSpPr>
        <p:spPr bwMode="auto">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BCFEBEE7-BFB2-42C9-8751-4532EF6A88E6}" type="slidenum">
              <a:rPr lang="en-US" smtClean="0"/>
              <a:pPr algn="l">
                <a:defRPr/>
              </a:pPr>
              <a:t>55</a:t>
            </a:fld>
            <a:endParaRPr lang="ru-RU" altLang="ru-RU" sz="1400">
              <a:solidFill>
                <a:schemeClr val="accent1">
                  <a:lumMod val="75000"/>
                </a:schemeClr>
              </a:solidFill>
              <a:latin typeface="Arial" panose="020B0604020202020204" pitchFamily="34" charset="0"/>
              <a:ea typeface="Osaka"/>
              <a:cs typeface="Osaka"/>
            </a:endParaRPr>
          </a:p>
        </p:txBody>
      </p:sp>
      <p:sp>
        <p:nvSpPr>
          <p:cNvPr id="58372" name="Заголовок 2">
            <a:extLst>
              <a:ext uri="{FF2B5EF4-FFF2-40B4-BE49-F238E27FC236}">
                <a16:creationId xmlns:a16="http://schemas.microsoft.com/office/drawing/2014/main" id="{7203FE4C-B3B7-49EB-9B46-B1E17B0BEA2A}"/>
              </a:ext>
            </a:extLst>
          </p:cNvPr>
          <p:cNvSpPr>
            <a:spLocks noGrp="1"/>
          </p:cNvSpPr>
          <p:nvPr>
            <p:ph type="title" idx="4294967295"/>
          </p:nvPr>
        </p:nvSpPr>
        <p:spPr>
          <a:xfrm>
            <a:off x="756355" y="405341"/>
            <a:ext cx="8229600" cy="488950"/>
          </a:xfrm>
        </p:spPr>
        <p:txBody>
          <a:bodyPr lIns="84406" tIns="42203" rIns="84406" bIns="42203">
            <a:normAutofit fontScale="90000"/>
          </a:bodyPr>
          <a:lstStyle/>
          <a:p>
            <a:pPr eaLnBrk="1" hangingPunct="1"/>
            <a:r>
              <a:rPr lang="ru-RU" altLang="ru-RU" sz="3200" b="1" dirty="0">
                <a:solidFill>
                  <a:schemeClr val="accent3">
                    <a:lumMod val="75000"/>
                  </a:schemeClr>
                </a:solidFill>
              </a:rPr>
              <a:t>Определение</a:t>
            </a:r>
            <a:endParaRPr lang="en-GB" altLang="ru-RU" sz="3200" b="1" dirty="0">
              <a:solidFill>
                <a:schemeClr val="accent3">
                  <a:lumMod val="75000"/>
                </a:schemeClr>
              </a:solidFill>
            </a:endParaRPr>
          </a:p>
        </p:txBody>
      </p:sp>
      <p:sp>
        <p:nvSpPr>
          <p:cNvPr id="16388" name="Содержимое 3">
            <a:extLst>
              <a:ext uri="{FF2B5EF4-FFF2-40B4-BE49-F238E27FC236}">
                <a16:creationId xmlns:a16="http://schemas.microsoft.com/office/drawing/2014/main" id="{E481A500-07B7-41E7-A698-0FAFEFE1A0D2}"/>
              </a:ext>
            </a:extLst>
          </p:cNvPr>
          <p:cNvSpPr>
            <a:spLocks noGrp="1"/>
          </p:cNvSpPr>
          <p:nvPr>
            <p:ph idx="4294967295"/>
          </p:nvPr>
        </p:nvSpPr>
        <p:spPr>
          <a:xfrm>
            <a:off x="933450" y="1474655"/>
            <a:ext cx="10366728" cy="4395567"/>
          </a:xfrm>
          <a:ln>
            <a:miter lim="800000"/>
            <a:headEnd/>
            <a:tailEnd/>
          </a:ln>
        </p:spPr>
        <p:txBody>
          <a:bodyPr lIns="84406" tIns="42203" rIns="84406" bIns="42203" rtlCol="0">
            <a:normAutofit lnSpcReduction="10000"/>
          </a:bodyPr>
          <a:lstStyle/>
          <a:p>
            <a:pPr eaLnBrk="1" fontAlgn="auto" hangingPunct="1">
              <a:spcBef>
                <a:spcPts val="0"/>
              </a:spcBef>
              <a:spcAft>
                <a:spcPts val="0"/>
              </a:spcAft>
              <a:buFont typeface="Arial" panose="020B0604020202020204" pitchFamily="34" charset="0"/>
              <a:buNone/>
              <a:defRPr/>
            </a:pPr>
            <a:r>
              <a:rPr lang="ru-RU" sz="1800" b="1" dirty="0">
                <a:solidFill>
                  <a:schemeClr val="accent3">
                    <a:lumMod val="75000"/>
                  </a:schemeClr>
                </a:solidFill>
              </a:rPr>
              <a:t>Оптовый канал – </a:t>
            </a:r>
          </a:p>
          <a:p>
            <a:pPr eaLnBrk="1" fontAlgn="auto" hangingPunct="1">
              <a:spcBef>
                <a:spcPts val="0"/>
              </a:spcBef>
              <a:spcAft>
                <a:spcPts val="0"/>
              </a:spcAft>
              <a:buFont typeface="Arial" panose="020B0604020202020204" pitchFamily="34" charset="0"/>
              <a:buNone/>
              <a:defRPr/>
            </a:pPr>
            <a:r>
              <a:rPr lang="ru-RU" sz="1400" dirty="0">
                <a:solidFill>
                  <a:schemeClr val="accent3">
                    <a:lumMod val="75000"/>
                  </a:schemeClr>
                </a:solidFill>
              </a:rPr>
              <a:t>объединяет в себе оптовые компании осуществляющие перепродажу закупленного товара с ограниченным контролем  дальнейшего его распространения.</a:t>
            </a:r>
          </a:p>
          <a:p>
            <a:pPr eaLnBrk="1" fontAlgn="auto" hangingPunct="1">
              <a:spcBef>
                <a:spcPts val="0"/>
              </a:spcBef>
              <a:spcAft>
                <a:spcPts val="0"/>
              </a:spcAft>
              <a:buFont typeface="Arial" panose="020B0604020202020204" pitchFamily="34" charset="0"/>
              <a:buNone/>
              <a:defRPr/>
            </a:pPr>
            <a:endParaRPr lang="ru-RU" sz="1600" dirty="0">
              <a:solidFill>
                <a:schemeClr val="accent3">
                  <a:lumMod val="75000"/>
                </a:schemeClr>
              </a:solidFill>
            </a:endParaRPr>
          </a:p>
          <a:p>
            <a:pPr eaLnBrk="1" fontAlgn="auto" hangingPunct="1">
              <a:spcBef>
                <a:spcPts val="0"/>
              </a:spcBef>
              <a:spcAft>
                <a:spcPts val="0"/>
              </a:spcAft>
              <a:buFont typeface="Arial" panose="020B0604020202020204" pitchFamily="34" charset="0"/>
              <a:buNone/>
              <a:defRPr/>
            </a:pPr>
            <a:r>
              <a:rPr lang="ru-RU" sz="2400" b="1" i="1" dirty="0">
                <a:solidFill>
                  <a:schemeClr val="accent3">
                    <a:lumMod val="75000"/>
                  </a:schemeClr>
                </a:solidFill>
              </a:rPr>
              <a:t>Дистрибьюторский канал – </a:t>
            </a:r>
          </a:p>
          <a:p>
            <a:pPr eaLnBrk="1" fontAlgn="auto" hangingPunct="1">
              <a:spcBef>
                <a:spcPts val="0"/>
              </a:spcBef>
              <a:spcAft>
                <a:spcPts val="0"/>
              </a:spcAft>
              <a:buFont typeface="Arial" panose="020B0604020202020204" pitchFamily="34" charset="0"/>
              <a:buNone/>
              <a:defRPr/>
            </a:pPr>
            <a:r>
              <a:rPr lang="ru-RU" sz="1800" i="1" dirty="0">
                <a:solidFill>
                  <a:schemeClr val="accent3">
                    <a:lumMod val="75000"/>
                  </a:schemeClr>
                </a:solidFill>
              </a:rPr>
              <a:t>объединяющие дистрибьюторов и состоящий из них. Данные компании занимаются распространением продукции и контролируют потоки информации связанные с ними.</a:t>
            </a:r>
          </a:p>
          <a:p>
            <a:pPr eaLnBrk="1" fontAlgn="auto" hangingPunct="1">
              <a:spcBef>
                <a:spcPts val="0"/>
              </a:spcBef>
              <a:spcAft>
                <a:spcPts val="0"/>
              </a:spcAft>
              <a:buFont typeface="Wingdings" pitchFamily="2" charset="2"/>
              <a:buChar char="Ø"/>
              <a:defRPr/>
            </a:pPr>
            <a:endParaRPr lang="ru-RU" sz="2400" i="1" dirty="0">
              <a:solidFill>
                <a:schemeClr val="accent3">
                  <a:lumMod val="75000"/>
                </a:schemeClr>
              </a:solidFill>
            </a:endParaRPr>
          </a:p>
          <a:p>
            <a:pPr eaLnBrk="1" fontAlgn="auto" hangingPunct="1">
              <a:spcBef>
                <a:spcPts val="0"/>
              </a:spcBef>
              <a:spcAft>
                <a:spcPts val="0"/>
              </a:spcAft>
              <a:buFont typeface="Arial" panose="020B0604020202020204" pitchFamily="34" charset="0"/>
              <a:buNone/>
              <a:defRPr/>
            </a:pPr>
            <a:r>
              <a:rPr lang="ru-RU" sz="2400" b="1" i="1" dirty="0">
                <a:solidFill>
                  <a:schemeClr val="accent3">
                    <a:lumMod val="75000"/>
                  </a:schemeClr>
                </a:solidFill>
              </a:rPr>
              <a:t>Корпоративный канал - </a:t>
            </a:r>
          </a:p>
          <a:p>
            <a:pPr eaLnBrk="1" fontAlgn="auto" hangingPunct="1">
              <a:spcBef>
                <a:spcPts val="0"/>
              </a:spcBef>
              <a:spcAft>
                <a:spcPts val="0"/>
              </a:spcAft>
              <a:buFont typeface="Arial" panose="020B0604020202020204" pitchFamily="34" charset="0"/>
              <a:buNone/>
              <a:defRPr/>
            </a:pPr>
            <a:r>
              <a:rPr lang="ru-RU" sz="1800" i="1" dirty="0">
                <a:solidFill>
                  <a:schemeClr val="accent3">
                    <a:lumMod val="75000"/>
                  </a:schemeClr>
                </a:solidFill>
              </a:rPr>
              <a:t>Создается для обслуживания специфических покупателей – компаний закупающих товары для собственного пользования либо для производства изделий/услуг на их основе.</a:t>
            </a:r>
          </a:p>
          <a:p>
            <a:pPr eaLnBrk="1" fontAlgn="auto" hangingPunct="1">
              <a:spcBef>
                <a:spcPts val="0"/>
              </a:spcBef>
              <a:spcAft>
                <a:spcPts val="0"/>
              </a:spcAft>
              <a:buFont typeface="Arial" panose="020B0604020202020204" pitchFamily="34" charset="0"/>
              <a:buNone/>
              <a:defRPr/>
            </a:pPr>
            <a:endParaRPr lang="ru-RU" sz="2400" dirty="0">
              <a:solidFill>
                <a:schemeClr val="accent3">
                  <a:lumMod val="75000"/>
                </a:schemeClr>
              </a:solidFill>
            </a:endParaRPr>
          </a:p>
          <a:p>
            <a:pPr eaLnBrk="1" fontAlgn="auto" hangingPunct="1">
              <a:spcBef>
                <a:spcPts val="0"/>
              </a:spcBef>
              <a:spcAft>
                <a:spcPts val="0"/>
              </a:spcAft>
              <a:buFont typeface="Arial" panose="020B0604020202020204" pitchFamily="34" charset="0"/>
              <a:buNone/>
              <a:defRPr/>
            </a:pPr>
            <a:r>
              <a:rPr lang="ru-RU" sz="1800" b="1" dirty="0">
                <a:solidFill>
                  <a:schemeClr val="accent3">
                    <a:lumMod val="75000"/>
                  </a:schemeClr>
                </a:solidFill>
              </a:rPr>
              <a:t>Розничный канал – </a:t>
            </a:r>
          </a:p>
          <a:p>
            <a:pPr eaLnBrk="1" fontAlgn="auto" hangingPunct="1">
              <a:spcBef>
                <a:spcPts val="0"/>
              </a:spcBef>
              <a:spcAft>
                <a:spcPts val="0"/>
              </a:spcAft>
              <a:buFont typeface="Arial" panose="020B0604020202020204" pitchFamily="34" charset="0"/>
              <a:buNone/>
              <a:defRPr/>
            </a:pPr>
            <a:r>
              <a:rPr lang="ru-RU" sz="1400" dirty="0">
                <a:solidFill>
                  <a:schemeClr val="accent3">
                    <a:lumMod val="75000"/>
                  </a:schemeClr>
                </a:solidFill>
              </a:rPr>
              <a:t>состоит из предприятий розничной торговли, осуществляющих продажу конечным потребителям – физическим лицам</a:t>
            </a:r>
          </a:p>
          <a:p>
            <a:pPr eaLnBrk="1" fontAlgn="auto" hangingPunct="1">
              <a:spcBef>
                <a:spcPts val="0"/>
              </a:spcBef>
              <a:spcAft>
                <a:spcPts val="0"/>
              </a:spcAft>
              <a:buFont typeface="Wingdings" pitchFamily="2" charset="2"/>
              <a:buChar char="Ø"/>
              <a:defRPr/>
            </a:pPr>
            <a:endParaRPr lang="ru-RU" sz="1800" dirty="0">
              <a:solidFill>
                <a:schemeClr val="accent3">
                  <a:lumMod val="75000"/>
                </a:schemeClr>
              </a:solidFill>
            </a:endParaRPr>
          </a:p>
          <a:p>
            <a:pPr eaLnBrk="1" fontAlgn="auto" hangingPunct="1">
              <a:spcBef>
                <a:spcPts val="0"/>
              </a:spcBef>
              <a:spcAft>
                <a:spcPts val="0"/>
              </a:spcAft>
              <a:buFont typeface="Arial" panose="020B0604020202020204" pitchFamily="34" charset="0"/>
              <a:buNone/>
              <a:defRPr/>
            </a:pPr>
            <a:r>
              <a:rPr lang="ru-RU" sz="1800" b="1" dirty="0">
                <a:solidFill>
                  <a:schemeClr val="accent3">
                    <a:lumMod val="75000"/>
                  </a:schemeClr>
                </a:solidFill>
              </a:rPr>
              <a:t>Нерегулярный канал – </a:t>
            </a:r>
          </a:p>
          <a:p>
            <a:pPr eaLnBrk="1" fontAlgn="auto" hangingPunct="1">
              <a:spcBef>
                <a:spcPts val="0"/>
              </a:spcBef>
              <a:spcAft>
                <a:spcPts val="0"/>
              </a:spcAft>
              <a:buFont typeface="Arial" panose="020B0604020202020204" pitchFamily="34" charset="0"/>
              <a:buNone/>
              <a:defRPr/>
            </a:pPr>
            <a:r>
              <a:rPr lang="ru-RU" sz="1400" dirty="0">
                <a:solidFill>
                  <a:schemeClr val="accent3">
                    <a:lumMod val="75000"/>
                  </a:schemeClr>
                </a:solidFill>
              </a:rPr>
              <a:t>Подразумевает наличие разовых сделок осуществляемые на нерегулярной основе с плохо предсказуемой динамикой и слабо прогнозируемым результатом, часто подразумевает разовые сделки.</a:t>
            </a:r>
          </a:p>
          <a:p>
            <a:pPr marL="422041" indent="-422041" eaLnBrk="1" fontAlgn="auto" hangingPunct="1">
              <a:spcAft>
                <a:spcPts val="0"/>
              </a:spcAft>
              <a:buFont typeface="Arial" panose="020B0604020202020204" pitchFamily="34" charset="0"/>
              <a:buNone/>
              <a:defRPr/>
            </a:pPr>
            <a:endParaRPr lang="en-GB" sz="1800" dirty="0">
              <a:solidFill>
                <a:schemeClr val="accent3">
                  <a:lumMod val="75000"/>
                </a:schemeClr>
              </a:solidFill>
            </a:endParaRPr>
          </a:p>
        </p:txBody>
      </p:sp>
    </p:spTree>
    <p:extLst>
      <p:ext uri="{BB962C8B-B14F-4D97-AF65-F5344CB8AC3E}">
        <p14:creationId xmlns:p14="http://schemas.microsoft.com/office/powerpoint/2010/main" val="163819690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a:extLst>
              <a:ext uri="{FF2B5EF4-FFF2-40B4-BE49-F238E27FC236}">
                <a16:creationId xmlns:a16="http://schemas.microsoft.com/office/drawing/2014/main" id="{C5B63D3C-E9AF-4B62-A0CC-B2C89125AC11}"/>
              </a:ext>
            </a:extLst>
          </p:cNvPr>
          <p:cNvSpPr>
            <a:spLocks noGrp="1"/>
          </p:cNvSpPr>
          <p:nvPr>
            <p:ph type="title"/>
          </p:nvPr>
        </p:nvSpPr>
        <p:spPr>
          <a:xfrm>
            <a:off x="795338" y="339550"/>
            <a:ext cx="8785225" cy="639762"/>
          </a:xfrm>
        </p:spPr>
        <p:txBody>
          <a:bodyPr>
            <a:normAutofit/>
          </a:bodyPr>
          <a:lstStyle/>
          <a:p>
            <a:r>
              <a:rPr lang="ru-RU" altLang="ru-RU" sz="3200" dirty="0">
                <a:solidFill>
                  <a:schemeClr val="accent3">
                    <a:lumMod val="75000"/>
                  </a:schemeClr>
                </a:solidFill>
              </a:rPr>
              <a:t>Места принятия решения (МПР)</a:t>
            </a:r>
          </a:p>
        </p:txBody>
      </p:sp>
      <p:sp>
        <p:nvSpPr>
          <p:cNvPr id="62468" name="Номер слайда 3">
            <a:extLst>
              <a:ext uri="{FF2B5EF4-FFF2-40B4-BE49-F238E27FC236}">
                <a16:creationId xmlns:a16="http://schemas.microsoft.com/office/drawing/2014/main" id="{9B6DE52C-92DA-4A36-8F95-58DA9E15A31E}"/>
              </a:ext>
            </a:extLst>
          </p:cNvPr>
          <p:cNvSpPr>
            <a:spLocks noGrp="1" noChangeArrowheads="1"/>
          </p:cNvSpPr>
          <p:nvPr>
            <p:ph type="sldNum" sz="quarter" idx="12"/>
          </p:nvPr>
        </p:nvSpPr>
        <p:spPr>
          <a:xfrm>
            <a:off x="11698820" y="6293239"/>
            <a:ext cx="405044"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 typeface="Wingdings" panose="05000000000000000000" pitchFamily="2" charset="2"/>
              <a:buNone/>
              <a:defRPr/>
            </a:pPr>
            <a:fld id="{E6BF4FF4-677D-4D1C-838B-58075806C2A8}" type="slidenum">
              <a:rPr lang="en-US" smtClean="0"/>
              <a:pPr>
                <a:spcBef>
                  <a:spcPct val="0"/>
                </a:spcBef>
                <a:buFont typeface="Wingdings" panose="05000000000000000000" pitchFamily="2" charset="2"/>
                <a:buNone/>
                <a:defRPr/>
              </a:pPr>
              <a:t>56</a:t>
            </a:fld>
            <a:endParaRPr lang="en-US" altLang="ru-RU">
              <a:solidFill>
                <a:schemeClr val="bg1"/>
              </a:solidFill>
              <a:latin typeface="Calibri" panose="020F0502020204030204" pitchFamily="34" charset="0"/>
            </a:endParaRPr>
          </a:p>
        </p:txBody>
      </p:sp>
      <p:sp>
        <p:nvSpPr>
          <p:cNvPr id="4" name="Прямоугольник 3">
            <a:extLst>
              <a:ext uri="{FF2B5EF4-FFF2-40B4-BE49-F238E27FC236}">
                <a16:creationId xmlns:a16="http://schemas.microsoft.com/office/drawing/2014/main" id="{2B16A058-20AD-4712-8C29-5177C0C4A696}"/>
              </a:ext>
            </a:extLst>
          </p:cNvPr>
          <p:cNvSpPr/>
          <p:nvPr/>
        </p:nvSpPr>
        <p:spPr>
          <a:xfrm>
            <a:off x="653451" y="3658542"/>
            <a:ext cx="2200580" cy="459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3">
                    <a:lumMod val="75000"/>
                  </a:schemeClr>
                </a:solidFill>
              </a:rPr>
              <a:t>Продажа дистрибьютору  - школа или посредник (МПР 1)</a:t>
            </a:r>
          </a:p>
        </p:txBody>
      </p:sp>
      <p:pic>
        <p:nvPicPr>
          <p:cNvPr id="6" name="Рисунок 5" descr="Грузовик">
            <a:extLst>
              <a:ext uri="{FF2B5EF4-FFF2-40B4-BE49-F238E27FC236}">
                <a16:creationId xmlns:a16="http://schemas.microsoft.com/office/drawing/2014/main" id="{5A8F8F30-1B6B-4BDF-A2E2-F2E6F122CD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36211" y="2552255"/>
            <a:ext cx="914400" cy="914400"/>
          </a:xfrm>
          <a:prstGeom prst="rect">
            <a:avLst/>
          </a:prstGeom>
        </p:spPr>
      </p:pic>
      <p:pic>
        <p:nvPicPr>
          <p:cNvPr id="38" name="Рисунок 37" descr="Школа">
            <a:extLst>
              <a:ext uri="{FF2B5EF4-FFF2-40B4-BE49-F238E27FC236}">
                <a16:creationId xmlns:a16="http://schemas.microsoft.com/office/drawing/2014/main" id="{E3C0B54D-60EE-459F-AFAF-BDF2BE9C5A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5338" y="1918182"/>
            <a:ext cx="914400" cy="914400"/>
          </a:xfrm>
          <a:prstGeom prst="rect">
            <a:avLst/>
          </a:prstGeom>
        </p:spPr>
      </p:pic>
      <p:sp>
        <p:nvSpPr>
          <p:cNvPr id="39" name="Прямоугольник: скругленные углы 38">
            <a:extLst>
              <a:ext uri="{FF2B5EF4-FFF2-40B4-BE49-F238E27FC236}">
                <a16:creationId xmlns:a16="http://schemas.microsoft.com/office/drawing/2014/main" id="{A8B6AE0D-010B-48A3-918F-D74F4D419E58}"/>
              </a:ext>
            </a:extLst>
          </p:cNvPr>
          <p:cNvSpPr/>
          <p:nvPr/>
        </p:nvSpPr>
        <p:spPr>
          <a:xfrm>
            <a:off x="1743733" y="1511393"/>
            <a:ext cx="2611564" cy="430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Через дистрибьютора</a:t>
            </a:r>
          </a:p>
        </p:txBody>
      </p:sp>
      <p:pic>
        <p:nvPicPr>
          <p:cNvPr id="30" name="Рисунок 29" descr="Пользователь">
            <a:extLst>
              <a:ext uri="{FF2B5EF4-FFF2-40B4-BE49-F238E27FC236}">
                <a16:creationId xmlns:a16="http://schemas.microsoft.com/office/drawing/2014/main" id="{7FB9792D-151E-48BC-976F-07D5EA8A98E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6856" y="2034709"/>
            <a:ext cx="914400" cy="914400"/>
          </a:xfrm>
          <a:prstGeom prst="rect">
            <a:avLst/>
          </a:prstGeom>
        </p:spPr>
      </p:pic>
      <p:pic>
        <p:nvPicPr>
          <p:cNvPr id="31" name="Рисунок 30" descr="Школа">
            <a:extLst>
              <a:ext uri="{FF2B5EF4-FFF2-40B4-BE49-F238E27FC236}">
                <a16:creationId xmlns:a16="http://schemas.microsoft.com/office/drawing/2014/main" id="{615AEE07-C57B-3B40-A6CE-45A8E0D891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9630" y="2594932"/>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Рисунок 33" descr="Семья с двумя детьми">
            <a:extLst>
              <a:ext uri="{FF2B5EF4-FFF2-40B4-BE49-F238E27FC236}">
                <a16:creationId xmlns:a16="http://schemas.microsoft.com/office/drawing/2014/main" id="{D333BC45-AD6E-144B-B001-17926A88EF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21602" y="149560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Прямоугольник 35">
            <a:extLst>
              <a:ext uri="{FF2B5EF4-FFF2-40B4-BE49-F238E27FC236}">
                <a16:creationId xmlns:a16="http://schemas.microsoft.com/office/drawing/2014/main" id="{B1E11BBC-362D-3B47-BBA0-342AAE80DD1C}"/>
              </a:ext>
            </a:extLst>
          </p:cNvPr>
          <p:cNvSpPr/>
          <p:nvPr/>
        </p:nvSpPr>
        <p:spPr>
          <a:xfrm>
            <a:off x="3423571" y="3289151"/>
            <a:ext cx="3256135" cy="459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3">
                    <a:lumMod val="75000"/>
                  </a:schemeClr>
                </a:solidFill>
              </a:rPr>
              <a:t>Школьник</a:t>
            </a:r>
          </a:p>
        </p:txBody>
      </p:sp>
      <p:pic>
        <p:nvPicPr>
          <p:cNvPr id="5" name="Рисунок 4" descr="Женщина">
            <a:extLst>
              <a:ext uri="{FF2B5EF4-FFF2-40B4-BE49-F238E27FC236}">
                <a16:creationId xmlns:a16="http://schemas.microsoft.com/office/drawing/2014/main" id="{413CB8EB-5326-7245-83C1-D0274BF8727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21602" y="2601490"/>
            <a:ext cx="914400" cy="914400"/>
          </a:xfrm>
          <a:prstGeom prst="rect">
            <a:avLst/>
          </a:prstGeom>
        </p:spPr>
      </p:pic>
      <p:pic>
        <p:nvPicPr>
          <p:cNvPr id="8" name="Рисунок 7" descr="Мужчина и женщина">
            <a:extLst>
              <a:ext uri="{FF2B5EF4-FFF2-40B4-BE49-F238E27FC236}">
                <a16:creationId xmlns:a16="http://schemas.microsoft.com/office/drawing/2014/main" id="{9B0FD53E-EFE0-744D-9E9C-E5594EF0C5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21602" y="3744801"/>
            <a:ext cx="914400" cy="914400"/>
          </a:xfrm>
          <a:prstGeom prst="rect">
            <a:avLst/>
          </a:prstGeom>
        </p:spPr>
      </p:pic>
      <p:sp>
        <p:nvSpPr>
          <p:cNvPr id="44" name="Прямоугольник 43">
            <a:extLst>
              <a:ext uri="{FF2B5EF4-FFF2-40B4-BE49-F238E27FC236}">
                <a16:creationId xmlns:a16="http://schemas.microsoft.com/office/drawing/2014/main" id="{BF70F38A-9E25-5E44-9919-2A68351102F3}"/>
              </a:ext>
            </a:extLst>
          </p:cNvPr>
          <p:cNvSpPr/>
          <p:nvPr/>
        </p:nvSpPr>
        <p:spPr>
          <a:xfrm>
            <a:off x="6759726" y="3563445"/>
            <a:ext cx="3256135" cy="459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3">
                    <a:lumMod val="75000"/>
                  </a:schemeClr>
                </a:solidFill>
              </a:rPr>
              <a:t>Продажа семье, маме, родителям (МПР 3)</a:t>
            </a:r>
          </a:p>
        </p:txBody>
      </p:sp>
      <p:sp>
        <p:nvSpPr>
          <p:cNvPr id="46" name="Прямоугольник 45">
            <a:extLst>
              <a:ext uri="{FF2B5EF4-FFF2-40B4-BE49-F238E27FC236}">
                <a16:creationId xmlns:a16="http://schemas.microsoft.com/office/drawing/2014/main" id="{A5807DED-AE74-BE43-ABFC-8539BC0D2E90}"/>
              </a:ext>
            </a:extLst>
          </p:cNvPr>
          <p:cNvSpPr/>
          <p:nvPr/>
        </p:nvSpPr>
        <p:spPr>
          <a:xfrm>
            <a:off x="2901097" y="3792988"/>
            <a:ext cx="2024385" cy="459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3">
                    <a:lumMod val="75000"/>
                  </a:schemeClr>
                </a:solidFill>
              </a:rPr>
              <a:t>Продажа дистрибьютора (МПР </a:t>
            </a:r>
            <a:r>
              <a:rPr lang="en-US" b="1" dirty="0">
                <a:solidFill>
                  <a:schemeClr val="accent3">
                    <a:lumMod val="75000"/>
                  </a:schemeClr>
                </a:solidFill>
              </a:rPr>
              <a:t>2</a:t>
            </a:r>
            <a:r>
              <a:rPr lang="ru-RU" b="1" dirty="0">
                <a:solidFill>
                  <a:schemeClr val="accent3">
                    <a:lumMod val="75000"/>
                  </a:schemeClr>
                </a:solidFill>
              </a:rPr>
              <a:t>)</a:t>
            </a:r>
          </a:p>
        </p:txBody>
      </p:sp>
      <p:sp>
        <p:nvSpPr>
          <p:cNvPr id="52" name="Прямоугольник: скругленные углы 38">
            <a:extLst>
              <a:ext uri="{FF2B5EF4-FFF2-40B4-BE49-F238E27FC236}">
                <a16:creationId xmlns:a16="http://schemas.microsoft.com/office/drawing/2014/main" id="{B3F750E6-936A-5E4D-B370-1BE038F56E56}"/>
              </a:ext>
            </a:extLst>
          </p:cNvPr>
          <p:cNvSpPr/>
          <p:nvPr/>
        </p:nvSpPr>
        <p:spPr>
          <a:xfrm>
            <a:off x="8020406" y="1005087"/>
            <a:ext cx="2611564" cy="430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Через дистрибьютора</a:t>
            </a:r>
          </a:p>
        </p:txBody>
      </p:sp>
      <p:cxnSp>
        <p:nvCxnSpPr>
          <p:cNvPr id="10" name="Прямая со стрелкой 9">
            <a:extLst>
              <a:ext uri="{FF2B5EF4-FFF2-40B4-BE49-F238E27FC236}">
                <a16:creationId xmlns:a16="http://schemas.microsoft.com/office/drawing/2014/main" id="{3C0B8931-22AA-B444-A2A9-C76D509B1378}"/>
              </a:ext>
            </a:extLst>
          </p:cNvPr>
          <p:cNvCxnSpPr>
            <a:cxnSpLocks/>
            <a:stCxn id="31" idx="3"/>
            <a:endCxn id="34" idx="1"/>
          </p:cNvCxnSpPr>
          <p:nvPr/>
        </p:nvCxnSpPr>
        <p:spPr>
          <a:xfrm flipV="1">
            <a:off x="8684030" y="1952808"/>
            <a:ext cx="1037572" cy="109932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a:extLst>
              <a:ext uri="{FF2B5EF4-FFF2-40B4-BE49-F238E27FC236}">
                <a16:creationId xmlns:a16="http://schemas.microsoft.com/office/drawing/2014/main" id="{3FAD0F82-1A75-AE43-A9A9-3D26CD3E3EA1}"/>
              </a:ext>
            </a:extLst>
          </p:cNvPr>
          <p:cNvCxnSpPr>
            <a:cxnSpLocks/>
            <a:stCxn id="31" idx="3"/>
            <a:endCxn id="5" idx="1"/>
          </p:cNvCxnSpPr>
          <p:nvPr/>
        </p:nvCxnSpPr>
        <p:spPr>
          <a:xfrm>
            <a:off x="8684030" y="3052132"/>
            <a:ext cx="1037572" cy="655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FA90CB75-58EB-B04F-9BF1-4DA9AEE66424}"/>
              </a:ext>
            </a:extLst>
          </p:cNvPr>
          <p:cNvCxnSpPr>
            <a:cxnSpLocks/>
            <a:stCxn id="31" idx="3"/>
            <a:endCxn id="8" idx="1"/>
          </p:cNvCxnSpPr>
          <p:nvPr/>
        </p:nvCxnSpPr>
        <p:spPr>
          <a:xfrm>
            <a:off x="8684030" y="3052132"/>
            <a:ext cx="1037572" cy="114986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22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animBg="1"/>
      <p:bldP spid="36" grpId="0"/>
      <p:bldP spid="44" grpId="0"/>
      <p:bldP spid="46" grpId="0"/>
      <p:bldP spid="5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a:extLst>
              <a:ext uri="{FF2B5EF4-FFF2-40B4-BE49-F238E27FC236}">
                <a16:creationId xmlns:a16="http://schemas.microsoft.com/office/drawing/2014/main" id="{A76E341C-F933-5843-9876-88804A903365}"/>
              </a:ext>
            </a:extLst>
          </p:cNvPr>
          <p:cNvSpPr>
            <a:spLocks noGrp="1"/>
          </p:cNvSpPr>
          <p:nvPr>
            <p:ph type="title"/>
          </p:nvPr>
        </p:nvSpPr>
        <p:spPr>
          <a:xfrm>
            <a:off x="795338" y="339725"/>
            <a:ext cx="8785225" cy="639763"/>
          </a:xfrm>
        </p:spPr>
        <p:txBody>
          <a:bodyPr>
            <a:normAutofit/>
          </a:bodyPr>
          <a:lstStyle/>
          <a:p>
            <a:pPr>
              <a:defRPr/>
            </a:pPr>
            <a:r>
              <a:rPr lang="ru-RU" altLang="ru-RU" sz="3200" dirty="0">
                <a:solidFill>
                  <a:schemeClr val="accent3">
                    <a:lumMod val="75000"/>
                  </a:schemeClr>
                </a:solidFill>
              </a:rPr>
              <a:t>Места принятия решения (МПР)</a:t>
            </a:r>
          </a:p>
        </p:txBody>
      </p:sp>
      <p:sp>
        <p:nvSpPr>
          <p:cNvPr id="62468" name="Номер слайда 3">
            <a:extLst>
              <a:ext uri="{FF2B5EF4-FFF2-40B4-BE49-F238E27FC236}">
                <a16:creationId xmlns:a16="http://schemas.microsoft.com/office/drawing/2014/main" id="{1BDF9B04-E306-E44B-876E-F8990EDF130C}"/>
              </a:ext>
            </a:extLst>
          </p:cNvPr>
          <p:cNvSpPr>
            <a:spLocks noGrp="1" noChangeArrowheads="1"/>
          </p:cNvSpPr>
          <p:nvPr>
            <p:ph type="sldNum" sz="quarter" idx="10"/>
          </p:nvPr>
        </p:nvSpPr>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defRPr/>
            </a:pPr>
            <a:fld id="{6937707A-4B79-8F41-84A3-645294C10A17}" type="slidenum">
              <a:rPr lang="en-US" altLang="ru-RU" smtClean="0">
                <a:solidFill>
                  <a:schemeClr val="accent3">
                    <a:lumMod val="75000"/>
                  </a:schemeClr>
                </a:solidFill>
                <a:latin typeface="Calibri" panose="020F0502020204030204" pitchFamily="34" charset="0"/>
              </a:rPr>
              <a:pPr>
                <a:spcBef>
                  <a:spcPct val="0"/>
                </a:spcBef>
                <a:buFont typeface="Wingdings" panose="05000000000000000000" pitchFamily="2" charset="2"/>
                <a:buNone/>
                <a:defRPr/>
              </a:pPr>
              <a:t>57</a:t>
            </a:fld>
            <a:endParaRPr lang="en-US" altLang="ru-RU">
              <a:solidFill>
                <a:schemeClr val="accent3">
                  <a:lumMod val="75000"/>
                </a:schemeClr>
              </a:solidFill>
              <a:latin typeface="Calibri" panose="020F0502020204030204" pitchFamily="34" charset="0"/>
            </a:endParaRPr>
          </a:p>
        </p:txBody>
      </p:sp>
      <p:sp>
        <p:nvSpPr>
          <p:cNvPr id="4" name="Прямоугольник 3">
            <a:extLst>
              <a:ext uri="{FF2B5EF4-FFF2-40B4-BE49-F238E27FC236}">
                <a16:creationId xmlns:a16="http://schemas.microsoft.com/office/drawing/2014/main" id="{AA319A4D-3DE5-0E42-8725-9D138BAA1AA1}"/>
              </a:ext>
            </a:extLst>
          </p:cNvPr>
          <p:cNvSpPr/>
          <p:nvPr/>
        </p:nvSpPr>
        <p:spPr>
          <a:xfrm>
            <a:off x="1400175" y="3835400"/>
            <a:ext cx="2574925" cy="45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3">
                    <a:lumMod val="75000"/>
                  </a:schemeClr>
                </a:solidFill>
              </a:rPr>
              <a:t>Продажа дистрибьютору (МПР 1)</a:t>
            </a:r>
          </a:p>
        </p:txBody>
      </p:sp>
      <p:sp>
        <p:nvSpPr>
          <p:cNvPr id="15" name="Прямоугольник 14">
            <a:extLst>
              <a:ext uri="{FF2B5EF4-FFF2-40B4-BE49-F238E27FC236}">
                <a16:creationId xmlns:a16="http://schemas.microsoft.com/office/drawing/2014/main" id="{B47E2882-8DEE-F54E-8993-A2EC2F0569E0}"/>
              </a:ext>
            </a:extLst>
          </p:cNvPr>
          <p:cNvSpPr/>
          <p:nvPr/>
        </p:nvSpPr>
        <p:spPr>
          <a:xfrm>
            <a:off x="476250" y="3643313"/>
            <a:ext cx="1125538" cy="460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3">
                    <a:lumMod val="75000"/>
                  </a:schemeClr>
                </a:solidFill>
              </a:rPr>
              <a:t>Вы</a:t>
            </a:r>
          </a:p>
        </p:txBody>
      </p:sp>
      <p:sp>
        <p:nvSpPr>
          <p:cNvPr id="16" name="Прямоугольник 15">
            <a:extLst>
              <a:ext uri="{FF2B5EF4-FFF2-40B4-BE49-F238E27FC236}">
                <a16:creationId xmlns:a16="http://schemas.microsoft.com/office/drawing/2014/main" id="{7882376B-3FC8-5543-AF0D-14C3B0129DF5}"/>
              </a:ext>
            </a:extLst>
          </p:cNvPr>
          <p:cNvSpPr/>
          <p:nvPr/>
        </p:nvSpPr>
        <p:spPr>
          <a:xfrm>
            <a:off x="9475788" y="3873500"/>
            <a:ext cx="2627312" cy="45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3">
                    <a:lumMod val="75000"/>
                  </a:schemeClr>
                </a:solidFill>
              </a:rPr>
              <a:t>Продажа из розничной сети (МПР 4)</a:t>
            </a:r>
          </a:p>
        </p:txBody>
      </p:sp>
      <p:pic>
        <p:nvPicPr>
          <p:cNvPr id="6" name="Рисунок 5" descr="Грузовик">
            <a:extLst>
              <a:ext uri="{FF2B5EF4-FFF2-40B4-BE49-F238E27FC236}">
                <a16:creationId xmlns:a16="http://schemas.microsoft.com/office/drawing/2014/main" id="{602192A4-C873-E940-A219-DEBE35FB7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30241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Рисунок 19" descr="Грузовик">
            <a:extLst>
              <a:ext uri="{FF2B5EF4-FFF2-40B4-BE49-F238E27FC236}">
                <a16:creationId xmlns:a16="http://schemas.microsoft.com/office/drawing/2014/main" id="{320D1659-82C4-ED4C-9AD3-C0B0823C7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775" y="30146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Рисунок 17" descr="Здание">
            <a:extLst>
              <a:ext uri="{FF2B5EF4-FFF2-40B4-BE49-F238E27FC236}">
                <a16:creationId xmlns:a16="http://schemas.microsoft.com/office/drawing/2014/main" id="{8DFAA38A-1AB4-AE43-9D0E-0543340EA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938" y="25225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Рисунок 22" descr="Пользователь">
            <a:extLst>
              <a:ext uri="{FF2B5EF4-FFF2-40B4-BE49-F238E27FC236}">
                <a16:creationId xmlns:a16="http://schemas.microsoft.com/office/drawing/2014/main" id="{C8043E59-7AC5-3645-8566-4CAAB391AE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3138" y="26003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Рисунок 24" descr="Семья с двумя детьми">
            <a:extLst>
              <a:ext uri="{FF2B5EF4-FFF2-40B4-BE49-F238E27FC236}">
                <a16:creationId xmlns:a16="http://schemas.microsoft.com/office/drawing/2014/main" id="{0C2B3434-7A46-354C-A8F7-DC06043D08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0188" y="24304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Рисунок 37" descr="Школа">
            <a:extLst>
              <a:ext uri="{FF2B5EF4-FFF2-40B4-BE49-F238E27FC236}">
                <a16:creationId xmlns:a16="http://schemas.microsoft.com/office/drawing/2014/main" id="{41DEC867-3AB3-7843-8DEC-61B303D513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2888" y="24304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Прямоугольник: скругленные углы 38">
            <a:extLst>
              <a:ext uri="{FF2B5EF4-FFF2-40B4-BE49-F238E27FC236}">
                <a16:creationId xmlns:a16="http://schemas.microsoft.com/office/drawing/2014/main" id="{E8C379AA-BA2C-484D-956E-EAA3A115AA21}"/>
              </a:ext>
            </a:extLst>
          </p:cNvPr>
          <p:cNvSpPr/>
          <p:nvPr/>
        </p:nvSpPr>
        <p:spPr>
          <a:xfrm>
            <a:off x="1839913" y="1957388"/>
            <a:ext cx="8070850" cy="4302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accent3">
                    <a:lumMod val="75000"/>
                  </a:schemeClr>
                </a:solidFill>
              </a:rPr>
              <a:t>Дистрибьюторский и оптовый каналы глубиной 2</a:t>
            </a:r>
          </a:p>
        </p:txBody>
      </p:sp>
      <p:sp>
        <p:nvSpPr>
          <p:cNvPr id="30" name="Прямоугольник 29">
            <a:extLst>
              <a:ext uri="{FF2B5EF4-FFF2-40B4-BE49-F238E27FC236}">
                <a16:creationId xmlns:a16="http://schemas.microsoft.com/office/drawing/2014/main" id="{A5125D12-C412-A74B-A3F3-E87854D6031C}"/>
              </a:ext>
            </a:extLst>
          </p:cNvPr>
          <p:cNvSpPr/>
          <p:nvPr/>
        </p:nvSpPr>
        <p:spPr>
          <a:xfrm>
            <a:off x="3937000" y="3841750"/>
            <a:ext cx="2574925" cy="45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3">
                    <a:lumMod val="75000"/>
                  </a:schemeClr>
                </a:solidFill>
              </a:rPr>
              <a:t>Продажа сотрудникам дистрибьютору (МПР 2)</a:t>
            </a:r>
          </a:p>
        </p:txBody>
      </p:sp>
      <p:sp>
        <p:nvSpPr>
          <p:cNvPr id="32" name="Прямоугольник 31">
            <a:extLst>
              <a:ext uri="{FF2B5EF4-FFF2-40B4-BE49-F238E27FC236}">
                <a16:creationId xmlns:a16="http://schemas.microsoft.com/office/drawing/2014/main" id="{1E5DD8A6-3CEB-8649-A15B-2396F2E84FCC}"/>
              </a:ext>
            </a:extLst>
          </p:cNvPr>
          <p:cNvSpPr/>
          <p:nvPr/>
        </p:nvSpPr>
        <p:spPr>
          <a:xfrm>
            <a:off x="6938963" y="3983038"/>
            <a:ext cx="2573337" cy="45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accent3">
                    <a:lumMod val="75000"/>
                  </a:schemeClr>
                </a:solidFill>
              </a:rPr>
              <a:t>Продажа дистрибьютором в сеть. (МПР 3)</a:t>
            </a:r>
          </a:p>
        </p:txBody>
      </p:sp>
      <p:pic>
        <p:nvPicPr>
          <p:cNvPr id="53263" name="Рисунок 2" descr="Банк">
            <a:extLst>
              <a:ext uri="{FF2B5EF4-FFF2-40B4-BE49-F238E27FC236}">
                <a16:creationId xmlns:a16="http://schemas.microsoft.com/office/drawing/2014/main" id="{D17DEB0E-E999-7445-9FA4-47A45E0985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388" y="26003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39" grpId="0" animBg="1"/>
      <p:bldP spid="30" grpId="0"/>
      <p:bldP spid="3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a:extLst>
              <a:ext uri="{FF2B5EF4-FFF2-40B4-BE49-F238E27FC236}">
                <a16:creationId xmlns:a16="http://schemas.microsoft.com/office/drawing/2014/main" id="{0FF09062-9937-5148-95E9-4C9AC7CE867F}"/>
              </a:ext>
            </a:extLst>
          </p:cNvPr>
          <p:cNvSpPr>
            <a:spLocks noGrp="1"/>
          </p:cNvSpPr>
          <p:nvPr>
            <p:ph type="title"/>
          </p:nvPr>
        </p:nvSpPr>
        <p:spPr>
          <a:xfrm>
            <a:off x="795338" y="339725"/>
            <a:ext cx="8785225" cy="639763"/>
          </a:xfrm>
        </p:spPr>
        <p:txBody>
          <a:bodyPr>
            <a:normAutofit/>
          </a:bodyPr>
          <a:lstStyle/>
          <a:p>
            <a:pPr>
              <a:defRPr/>
            </a:pPr>
            <a:r>
              <a:rPr lang="ru-RU" altLang="ru-RU" sz="3200" dirty="0">
                <a:solidFill>
                  <a:schemeClr val="accent3">
                    <a:lumMod val="75000"/>
                  </a:schemeClr>
                </a:solidFill>
              </a:rPr>
              <a:t>Места принятия решения (МПР)</a:t>
            </a:r>
          </a:p>
        </p:txBody>
      </p:sp>
      <p:sp>
        <p:nvSpPr>
          <p:cNvPr id="62468" name="Номер слайда 3">
            <a:extLst>
              <a:ext uri="{FF2B5EF4-FFF2-40B4-BE49-F238E27FC236}">
                <a16:creationId xmlns:a16="http://schemas.microsoft.com/office/drawing/2014/main" id="{0E797B9F-E320-324B-9260-21BCF2E1F79D}"/>
              </a:ext>
            </a:extLst>
          </p:cNvPr>
          <p:cNvSpPr>
            <a:spLocks noGrp="1" noChangeArrowheads="1"/>
          </p:cNvSpPr>
          <p:nvPr>
            <p:ph type="sldNum" sz="quarter" idx="10"/>
          </p:nvPr>
        </p:nvSpPr>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defRPr/>
            </a:pPr>
            <a:fld id="{8110D48B-A102-7B43-8565-A2B7E9A4EA44}" type="slidenum">
              <a:rPr lang="en-US" altLang="ru-RU" smtClean="0">
                <a:solidFill>
                  <a:schemeClr val="accent3">
                    <a:lumMod val="75000"/>
                  </a:schemeClr>
                </a:solidFill>
                <a:latin typeface="Calibri" panose="020F0502020204030204" pitchFamily="34" charset="0"/>
              </a:rPr>
              <a:pPr>
                <a:spcBef>
                  <a:spcPct val="0"/>
                </a:spcBef>
                <a:buFont typeface="Wingdings" panose="05000000000000000000" pitchFamily="2" charset="2"/>
                <a:buNone/>
                <a:defRPr/>
              </a:pPr>
              <a:t>58</a:t>
            </a:fld>
            <a:endParaRPr lang="en-US" altLang="ru-RU">
              <a:solidFill>
                <a:schemeClr val="accent3">
                  <a:lumMod val="75000"/>
                </a:schemeClr>
              </a:solidFill>
              <a:latin typeface="Calibri" panose="020F0502020204030204" pitchFamily="34" charset="0"/>
            </a:endParaRPr>
          </a:p>
        </p:txBody>
      </p:sp>
      <p:sp>
        <p:nvSpPr>
          <p:cNvPr id="34" name="Прямоугольник 33">
            <a:extLst>
              <a:ext uri="{FF2B5EF4-FFF2-40B4-BE49-F238E27FC236}">
                <a16:creationId xmlns:a16="http://schemas.microsoft.com/office/drawing/2014/main" id="{BAAA2687-6238-074B-8AB6-23945235B48B}"/>
              </a:ext>
            </a:extLst>
          </p:cNvPr>
          <p:cNvSpPr/>
          <p:nvPr/>
        </p:nvSpPr>
        <p:spPr>
          <a:xfrm>
            <a:off x="1400175" y="4049713"/>
            <a:ext cx="2574925" cy="45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C00000"/>
                </a:solidFill>
              </a:rPr>
              <a:t>Продажа в розничную сеть (МПР 1)</a:t>
            </a:r>
          </a:p>
        </p:txBody>
      </p:sp>
      <p:sp>
        <p:nvSpPr>
          <p:cNvPr id="35" name="Прямоугольник 34">
            <a:extLst>
              <a:ext uri="{FF2B5EF4-FFF2-40B4-BE49-F238E27FC236}">
                <a16:creationId xmlns:a16="http://schemas.microsoft.com/office/drawing/2014/main" id="{92C3E0C5-EB92-E045-825C-E78B8A42456B}"/>
              </a:ext>
            </a:extLst>
          </p:cNvPr>
          <p:cNvSpPr/>
          <p:nvPr/>
        </p:nvSpPr>
        <p:spPr>
          <a:xfrm>
            <a:off x="-266700" y="3922713"/>
            <a:ext cx="2378075" cy="45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C00000"/>
                </a:solidFill>
              </a:rPr>
              <a:t>Вы</a:t>
            </a:r>
          </a:p>
        </p:txBody>
      </p:sp>
      <p:sp>
        <p:nvSpPr>
          <p:cNvPr id="40" name="Прямоугольник 39">
            <a:extLst>
              <a:ext uri="{FF2B5EF4-FFF2-40B4-BE49-F238E27FC236}">
                <a16:creationId xmlns:a16="http://schemas.microsoft.com/office/drawing/2014/main" id="{392FAB3F-EE7A-C84A-8F75-804906585DC2}"/>
              </a:ext>
            </a:extLst>
          </p:cNvPr>
          <p:cNvSpPr/>
          <p:nvPr/>
        </p:nvSpPr>
        <p:spPr>
          <a:xfrm>
            <a:off x="6699250" y="4049713"/>
            <a:ext cx="2627313" cy="45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C00000"/>
                </a:solidFill>
              </a:rPr>
              <a:t>Продажа из розничной сети (МПР 4)</a:t>
            </a:r>
          </a:p>
        </p:txBody>
      </p:sp>
      <p:pic>
        <p:nvPicPr>
          <p:cNvPr id="41" name="Рисунок 40" descr="Грузовик">
            <a:extLst>
              <a:ext uri="{FF2B5EF4-FFF2-40B4-BE49-F238E27FC236}">
                <a16:creationId xmlns:a16="http://schemas.microsoft.com/office/drawing/2014/main" id="{1361EC20-614F-9B45-BD93-CA30CDF82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32385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Рисунок 52" descr="Семья с двумя детьми">
            <a:extLst>
              <a:ext uri="{FF2B5EF4-FFF2-40B4-BE49-F238E27FC236}">
                <a16:creationId xmlns:a16="http://schemas.microsoft.com/office/drawing/2014/main" id="{A34A626F-9544-6740-8DC5-64032C057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213" y="26971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Рисунок 53" descr="Школа">
            <a:extLst>
              <a:ext uri="{FF2B5EF4-FFF2-40B4-BE49-F238E27FC236}">
                <a16:creationId xmlns:a16="http://schemas.microsoft.com/office/drawing/2014/main" id="{2F74F85B-FCC6-2A47-890B-427EA4D82C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0" y="26971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Прямоугольник 55">
            <a:extLst>
              <a:ext uri="{FF2B5EF4-FFF2-40B4-BE49-F238E27FC236}">
                <a16:creationId xmlns:a16="http://schemas.microsoft.com/office/drawing/2014/main" id="{98A56A59-AA7E-464A-8FE2-8DA04D61B54B}"/>
              </a:ext>
            </a:extLst>
          </p:cNvPr>
          <p:cNvSpPr/>
          <p:nvPr/>
        </p:nvSpPr>
        <p:spPr>
          <a:xfrm>
            <a:off x="4125913" y="4152900"/>
            <a:ext cx="2573337" cy="45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C00000"/>
                </a:solidFill>
              </a:rPr>
              <a:t>Продажа дистрибьютором в сеть. (МПР 3)</a:t>
            </a:r>
          </a:p>
        </p:txBody>
      </p:sp>
      <p:pic>
        <p:nvPicPr>
          <p:cNvPr id="55306" name="Рисунок 56" descr="Банк">
            <a:extLst>
              <a:ext uri="{FF2B5EF4-FFF2-40B4-BE49-F238E27FC236}">
                <a16:creationId xmlns:a16="http://schemas.microsoft.com/office/drawing/2014/main" id="{457A245C-608D-0F47-AF22-DFC6721778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388" y="2814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Прямоугольник: скругленные углы 38">
            <a:extLst>
              <a:ext uri="{FF2B5EF4-FFF2-40B4-BE49-F238E27FC236}">
                <a16:creationId xmlns:a16="http://schemas.microsoft.com/office/drawing/2014/main" id="{3D5F1BB0-CB00-044E-AB4A-492EDC2FC7CF}"/>
              </a:ext>
            </a:extLst>
          </p:cNvPr>
          <p:cNvSpPr/>
          <p:nvPr/>
        </p:nvSpPr>
        <p:spPr>
          <a:xfrm>
            <a:off x="1773238" y="1670050"/>
            <a:ext cx="8070850" cy="431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accent3">
                    <a:lumMod val="75000"/>
                  </a:schemeClr>
                </a:solidFill>
              </a:rPr>
              <a:t>Дистрибьюторский и оптовый каналы глубиной 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ppt_x"/>
                                          </p:val>
                                        </p:tav>
                                        <p:tav tm="100000">
                                          <p:val>
                                            <p:strVal val="#ppt_x"/>
                                          </p:val>
                                        </p:tav>
                                      </p:tavLst>
                                    </p:anim>
                                    <p:anim calcmode="lin" valueType="num">
                                      <p:cBhvr additive="base">
                                        <p:cTn id="30" dur="500" fill="hold"/>
                                        <p:tgtEl>
                                          <p:spTgt spid="5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ppt_x"/>
                                          </p:val>
                                        </p:tav>
                                        <p:tav tm="100000">
                                          <p:val>
                                            <p:strVal val="#ppt_x"/>
                                          </p:val>
                                        </p:tav>
                                      </p:tavLst>
                                    </p:anim>
                                    <p:anim calcmode="lin" valueType="num">
                                      <p:cBhvr additive="base">
                                        <p:cTn id="3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ppt_x"/>
                                          </p:val>
                                        </p:tav>
                                        <p:tav tm="100000">
                                          <p:val>
                                            <p:strVal val="#ppt_x"/>
                                          </p:val>
                                        </p:tav>
                                      </p:tavLst>
                                    </p:anim>
                                    <p:anim calcmode="lin" valueType="num">
                                      <p:cBhvr additive="base">
                                        <p:cTn id="4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0" grpId="0"/>
      <p:bldP spid="56" grpId="0"/>
      <p:bldP spid="5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Стрелка вправо 60">
            <a:extLst>
              <a:ext uri="{FF2B5EF4-FFF2-40B4-BE49-F238E27FC236}">
                <a16:creationId xmlns:a16="http://schemas.microsoft.com/office/drawing/2014/main" id="{AE916460-5593-3546-9CB1-42CD838C24A8}"/>
              </a:ext>
            </a:extLst>
          </p:cNvPr>
          <p:cNvSpPr/>
          <p:nvPr/>
        </p:nvSpPr>
        <p:spPr>
          <a:xfrm>
            <a:off x="9113838" y="2789238"/>
            <a:ext cx="1643062" cy="492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Препарат</a:t>
            </a:r>
          </a:p>
        </p:txBody>
      </p:sp>
      <p:sp>
        <p:nvSpPr>
          <p:cNvPr id="50178" name="Номер слайда 3">
            <a:extLst>
              <a:ext uri="{FF2B5EF4-FFF2-40B4-BE49-F238E27FC236}">
                <a16:creationId xmlns:a16="http://schemas.microsoft.com/office/drawing/2014/main" id="{4D25F043-A31B-8C48-8084-D172EAA0E7B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nSpc>
                <a:spcPct val="100000"/>
              </a:lnSpc>
              <a:spcBef>
                <a:spcPct val="0"/>
              </a:spcBef>
              <a:buFontTx/>
              <a:buNone/>
            </a:pPr>
            <a:fld id="{965610BD-E15E-0642-8260-4DFEA9E53FE8}" type="slidenum">
              <a:rPr lang="ru-RU" altLang="ru-RU" sz="1400">
                <a:solidFill>
                  <a:srgbClr val="5C5C5C"/>
                </a:solidFill>
              </a:rPr>
              <a:pPr>
                <a:lnSpc>
                  <a:spcPct val="100000"/>
                </a:lnSpc>
                <a:spcBef>
                  <a:spcPct val="0"/>
                </a:spcBef>
                <a:buFontTx/>
                <a:buNone/>
              </a:pPr>
              <a:t>59</a:t>
            </a:fld>
            <a:endParaRPr lang="ru-RU" altLang="ru-RU" sz="1400">
              <a:solidFill>
                <a:srgbClr val="5C5C5C"/>
              </a:solidFill>
            </a:endParaRPr>
          </a:p>
        </p:txBody>
      </p:sp>
      <p:pic>
        <p:nvPicPr>
          <p:cNvPr id="6" name="Рисунок 5" descr="Собрание">
            <a:extLst>
              <a:ext uri="{FF2B5EF4-FFF2-40B4-BE49-F238E27FC236}">
                <a16:creationId xmlns:a16="http://schemas.microsoft.com/office/drawing/2014/main" id="{FBCA1DB3-1731-304A-B4DF-44BBC90AD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57816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Стетоскоп">
            <a:extLst>
              <a:ext uri="{FF2B5EF4-FFF2-40B4-BE49-F238E27FC236}">
                <a16:creationId xmlns:a16="http://schemas.microsoft.com/office/drawing/2014/main" id="{10867F43-93CF-A942-BA06-8664ABCE7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2713" y="45386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descr="Пользователь">
            <a:extLst>
              <a:ext uri="{FF2B5EF4-FFF2-40B4-BE49-F238E27FC236}">
                <a16:creationId xmlns:a16="http://schemas.microsoft.com/office/drawing/2014/main" id="{7439AD93-A0D2-8F42-9F68-4014D0333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6788" y="41783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descr="Лектор">
            <a:extLst>
              <a:ext uri="{FF2B5EF4-FFF2-40B4-BE49-F238E27FC236}">
                <a16:creationId xmlns:a16="http://schemas.microsoft.com/office/drawing/2014/main" id="{AB1DAC05-D87D-1B41-B085-497425558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025" y="52355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Прямоугольник 16">
            <a:extLst>
              <a:ext uri="{FF2B5EF4-FFF2-40B4-BE49-F238E27FC236}">
                <a16:creationId xmlns:a16="http://schemas.microsoft.com/office/drawing/2014/main" id="{BF3FB08B-664F-4141-91B3-1D62D1A9C7AC}"/>
              </a:ext>
            </a:extLst>
          </p:cNvPr>
          <p:cNvSpPr/>
          <p:nvPr/>
        </p:nvSpPr>
        <p:spPr>
          <a:xfrm>
            <a:off x="4227513" y="5767388"/>
            <a:ext cx="739775"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1600" b="1" dirty="0">
                <a:solidFill>
                  <a:schemeClr val="accent3">
                    <a:lumMod val="75000"/>
                  </a:schemeClr>
                </a:solidFill>
              </a:rPr>
              <a:t> </a:t>
            </a:r>
            <a:r>
              <a:rPr lang="en-US" sz="1600" b="1" dirty="0">
                <a:solidFill>
                  <a:schemeClr val="accent3">
                    <a:lumMod val="75000"/>
                  </a:schemeClr>
                </a:solidFill>
              </a:rPr>
              <a:t>L KOL</a:t>
            </a:r>
            <a:endParaRPr lang="ru-RU" sz="1600" b="1" dirty="0">
              <a:solidFill>
                <a:schemeClr val="accent3">
                  <a:lumMod val="75000"/>
                </a:schemeClr>
              </a:solidFill>
            </a:endParaRPr>
          </a:p>
        </p:txBody>
      </p:sp>
      <p:sp>
        <p:nvSpPr>
          <p:cNvPr id="18" name="Прямоугольник 17">
            <a:extLst>
              <a:ext uri="{FF2B5EF4-FFF2-40B4-BE49-F238E27FC236}">
                <a16:creationId xmlns:a16="http://schemas.microsoft.com/office/drawing/2014/main" id="{816DF567-7701-4E47-9C3A-48C28739CB53}"/>
              </a:ext>
            </a:extLst>
          </p:cNvPr>
          <p:cNvSpPr/>
          <p:nvPr/>
        </p:nvSpPr>
        <p:spPr>
          <a:xfrm>
            <a:off x="1227138" y="5621338"/>
            <a:ext cx="1328737"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err="1">
                <a:solidFill>
                  <a:schemeClr val="accent3">
                    <a:lumMod val="75000"/>
                  </a:schemeClr>
                </a:solidFill>
              </a:rPr>
              <a:t>Зак</a:t>
            </a:r>
            <a:r>
              <a:rPr lang="ru-RU" sz="2000" b="1" dirty="0">
                <a:solidFill>
                  <a:schemeClr val="accent3">
                    <a:lumMod val="75000"/>
                  </a:schemeClr>
                </a:solidFill>
              </a:rPr>
              <a:t>. </a:t>
            </a:r>
            <a:endParaRPr lang="en-US" sz="2000" b="1" dirty="0">
              <a:solidFill>
                <a:schemeClr val="accent3">
                  <a:lumMod val="75000"/>
                </a:schemeClr>
              </a:solidFill>
            </a:endParaRPr>
          </a:p>
          <a:p>
            <a:pPr>
              <a:defRPr/>
            </a:pPr>
            <a:r>
              <a:rPr lang="ru-RU" sz="2000" b="1" dirty="0">
                <a:solidFill>
                  <a:schemeClr val="accent3">
                    <a:lumMod val="75000"/>
                  </a:schemeClr>
                </a:solidFill>
              </a:rPr>
              <a:t>собрание</a:t>
            </a:r>
          </a:p>
        </p:txBody>
      </p:sp>
      <p:sp>
        <p:nvSpPr>
          <p:cNvPr id="19" name="Прямоугольник 18">
            <a:extLst>
              <a:ext uri="{FF2B5EF4-FFF2-40B4-BE49-F238E27FC236}">
                <a16:creationId xmlns:a16="http://schemas.microsoft.com/office/drawing/2014/main" id="{081D8704-F3FD-3748-867C-5E4AD4C93AC0}"/>
              </a:ext>
            </a:extLst>
          </p:cNvPr>
          <p:cNvSpPr/>
          <p:nvPr/>
        </p:nvSpPr>
        <p:spPr>
          <a:xfrm>
            <a:off x="9223375" y="4095750"/>
            <a:ext cx="1257300"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dirty="0">
                <a:solidFill>
                  <a:schemeClr val="accent3">
                    <a:lumMod val="75000"/>
                  </a:schemeClr>
                </a:solidFill>
              </a:rPr>
              <a:t>MSL</a:t>
            </a:r>
            <a:endParaRPr lang="ru-RU" sz="2000" b="1" dirty="0">
              <a:solidFill>
                <a:schemeClr val="accent3">
                  <a:lumMod val="75000"/>
                </a:schemeClr>
              </a:solidFill>
            </a:endParaRPr>
          </a:p>
        </p:txBody>
      </p:sp>
      <p:pic>
        <p:nvPicPr>
          <p:cNvPr id="21" name="Рисунок 20" descr="Мужской профиль">
            <a:extLst>
              <a:ext uri="{FF2B5EF4-FFF2-40B4-BE49-F238E27FC236}">
                <a16:creationId xmlns:a16="http://schemas.microsoft.com/office/drawing/2014/main" id="{19961B06-F2E5-864D-BBA0-4EFB06F846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463" y="-4763"/>
            <a:ext cx="9144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Прямоугольник 21">
            <a:extLst>
              <a:ext uri="{FF2B5EF4-FFF2-40B4-BE49-F238E27FC236}">
                <a16:creationId xmlns:a16="http://schemas.microsoft.com/office/drawing/2014/main" id="{4FD1E3E3-7598-D648-AB6C-B2EB66D824F3}"/>
              </a:ext>
            </a:extLst>
          </p:cNvPr>
          <p:cNvSpPr/>
          <p:nvPr/>
        </p:nvSpPr>
        <p:spPr>
          <a:xfrm>
            <a:off x="357188" y="3125788"/>
            <a:ext cx="822325" cy="606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МАМ</a:t>
            </a:r>
          </a:p>
        </p:txBody>
      </p:sp>
      <p:sp>
        <p:nvSpPr>
          <p:cNvPr id="23" name="Прямоугольник 22">
            <a:extLst>
              <a:ext uri="{FF2B5EF4-FFF2-40B4-BE49-F238E27FC236}">
                <a16:creationId xmlns:a16="http://schemas.microsoft.com/office/drawing/2014/main" id="{B4E915E1-9C83-224B-9CA7-9D02F46A23DE}"/>
              </a:ext>
            </a:extLst>
          </p:cNvPr>
          <p:cNvSpPr/>
          <p:nvPr/>
        </p:nvSpPr>
        <p:spPr>
          <a:xfrm>
            <a:off x="6913563" y="17463"/>
            <a:ext cx="1211262"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dirty="0">
                <a:solidFill>
                  <a:schemeClr val="accent3">
                    <a:lumMod val="75000"/>
                  </a:schemeClr>
                </a:solidFill>
              </a:rPr>
              <a:t>RAM/KAS</a:t>
            </a:r>
            <a:endParaRPr lang="ru-RU" sz="2000" b="1" dirty="0">
              <a:solidFill>
                <a:schemeClr val="accent3">
                  <a:lumMod val="75000"/>
                </a:schemeClr>
              </a:solidFill>
            </a:endParaRPr>
          </a:p>
        </p:txBody>
      </p:sp>
      <p:pic>
        <p:nvPicPr>
          <p:cNvPr id="24" name="Рисунок 23" descr="Банк">
            <a:extLst>
              <a:ext uri="{FF2B5EF4-FFF2-40B4-BE49-F238E27FC236}">
                <a16:creationId xmlns:a16="http://schemas.microsoft.com/office/drawing/2014/main" id="{13890330-62AD-564E-88CE-6CBCDB0A5A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1850" y="46037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Рисунок 25" descr="Врач">
            <a:extLst>
              <a:ext uri="{FF2B5EF4-FFF2-40B4-BE49-F238E27FC236}">
                <a16:creationId xmlns:a16="http://schemas.microsoft.com/office/drawing/2014/main" id="{BE82F175-6014-1B42-8061-3E3840EFE2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2850" y="28336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Рисунок 72" descr="Дом">
            <a:extLst>
              <a:ext uri="{FF2B5EF4-FFF2-40B4-BE49-F238E27FC236}">
                <a16:creationId xmlns:a16="http://schemas.microsoft.com/office/drawing/2014/main" id="{8ADA788A-CCBD-D542-87C4-9BF8312A5A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2638" y="2366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Рисунок 73" descr="Легкие">
            <a:extLst>
              <a:ext uri="{FF2B5EF4-FFF2-40B4-BE49-F238E27FC236}">
                <a16:creationId xmlns:a16="http://schemas.microsoft.com/office/drawing/2014/main" id="{63F08CDB-5EEC-1B40-8B81-B96C34CEDF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88613" y="2620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Прямоугольник 74">
            <a:extLst>
              <a:ext uri="{FF2B5EF4-FFF2-40B4-BE49-F238E27FC236}">
                <a16:creationId xmlns:a16="http://schemas.microsoft.com/office/drawing/2014/main" id="{89AFE51F-60D2-C94E-A5E5-B395B6277C42}"/>
              </a:ext>
            </a:extLst>
          </p:cNvPr>
          <p:cNvSpPr/>
          <p:nvPr/>
        </p:nvSpPr>
        <p:spPr>
          <a:xfrm>
            <a:off x="11064875" y="2381250"/>
            <a:ext cx="1257300"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Пациент</a:t>
            </a:r>
          </a:p>
        </p:txBody>
      </p:sp>
      <p:sp>
        <p:nvSpPr>
          <p:cNvPr id="76" name="Прямоугольник 75">
            <a:extLst>
              <a:ext uri="{FF2B5EF4-FFF2-40B4-BE49-F238E27FC236}">
                <a16:creationId xmlns:a16="http://schemas.microsoft.com/office/drawing/2014/main" id="{5A7AABC7-025B-564D-822B-0A2CAFC42E3A}"/>
              </a:ext>
            </a:extLst>
          </p:cNvPr>
          <p:cNvSpPr/>
          <p:nvPr/>
        </p:nvSpPr>
        <p:spPr>
          <a:xfrm>
            <a:off x="11064875" y="1519238"/>
            <a:ext cx="1257300"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Пациент</a:t>
            </a:r>
          </a:p>
        </p:txBody>
      </p:sp>
      <p:sp>
        <p:nvSpPr>
          <p:cNvPr id="89" name="Прямоугольник 88">
            <a:extLst>
              <a:ext uri="{FF2B5EF4-FFF2-40B4-BE49-F238E27FC236}">
                <a16:creationId xmlns:a16="http://schemas.microsoft.com/office/drawing/2014/main" id="{9615F61D-973A-FB4C-BACC-EEFC139AB43D}"/>
              </a:ext>
            </a:extLst>
          </p:cNvPr>
          <p:cNvSpPr/>
          <p:nvPr/>
        </p:nvSpPr>
        <p:spPr>
          <a:xfrm>
            <a:off x="8991600" y="2251075"/>
            <a:ext cx="1257300"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Аптека</a:t>
            </a:r>
          </a:p>
        </p:txBody>
      </p:sp>
      <p:pic>
        <p:nvPicPr>
          <p:cNvPr id="100" name="Рисунок 99" descr="Лектор">
            <a:extLst>
              <a:ext uri="{FF2B5EF4-FFF2-40B4-BE49-F238E27FC236}">
                <a16:creationId xmlns:a16="http://schemas.microsoft.com/office/drawing/2014/main" id="{D835EAFB-DB62-A74E-B267-922C820D32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113" y="52482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Прямоугольник 100">
            <a:extLst>
              <a:ext uri="{FF2B5EF4-FFF2-40B4-BE49-F238E27FC236}">
                <a16:creationId xmlns:a16="http://schemas.microsoft.com/office/drawing/2014/main" id="{3DF80DB2-7AAE-714F-96F1-CD75B2D24FB4}"/>
              </a:ext>
            </a:extLst>
          </p:cNvPr>
          <p:cNvSpPr/>
          <p:nvPr/>
        </p:nvSpPr>
        <p:spPr>
          <a:xfrm>
            <a:off x="5459413" y="5781675"/>
            <a:ext cx="739775"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1600" b="1" dirty="0">
                <a:solidFill>
                  <a:schemeClr val="accent3">
                    <a:lumMod val="75000"/>
                  </a:schemeClr>
                </a:solidFill>
              </a:rPr>
              <a:t> </a:t>
            </a:r>
            <a:r>
              <a:rPr lang="en-US" sz="1600" b="1" dirty="0">
                <a:solidFill>
                  <a:schemeClr val="accent3">
                    <a:lumMod val="75000"/>
                  </a:schemeClr>
                </a:solidFill>
              </a:rPr>
              <a:t>R KOL</a:t>
            </a:r>
            <a:endParaRPr lang="ru-RU" sz="1600" b="1" dirty="0">
              <a:solidFill>
                <a:schemeClr val="accent3">
                  <a:lumMod val="75000"/>
                </a:schemeClr>
              </a:solidFill>
            </a:endParaRPr>
          </a:p>
        </p:txBody>
      </p:sp>
      <p:sp>
        <p:nvSpPr>
          <p:cNvPr id="25" name="Прямоугольник 24">
            <a:extLst>
              <a:ext uri="{FF2B5EF4-FFF2-40B4-BE49-F238E27FC236}">
                <a16:creationId xmlns:a16="http://schemas.microsoft.com/office/drawing/2014/main" id="{411BC618-59A9-A24A-BB2F-D93C208BFDB9}"/>
              </a:ext>
            </a:extLst>
          </p:cNvPr>
          <p:cNvSpPr/>
          <p:nvPr/>
        </p:nvSpPr>
        <p:spPr>
          <a:xfrm>
            <a:off x="2228850" y="5380038"/>
            <a:ext cx="1760538" cy="6064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Министерство</a:t>
            </a:r>
          </a:p>
        </p:txBody>
      </p:sp>
      <p:pic>
        <p:nvPicPr>
          <p:cNvPr id="184" name="Рисунок 183" descr="Школа">
            <a:extLst>
              <a:ext uri="{FF2B5EF4-FFF2-40B4-BE49-F238E27FC236}">
                <a16:creationId xmlns:a16="http://schemas.microsoft.com/office/drawing/2014/main" id="{4E48D308-379E-F94E-939D-2AE0870175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62988" y="7747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Рисунок 184" descr="Врач">
            <a:extLst>
              <a:ext uri="{FF2B5EF4-FFF2-40B4-BE49-F238E27FC236}">
                <a16:creationId xmlns:a16="http://schemas.microsoft.com/office/drawing/2014/main" id="{E12D07A2-2D60-FE4F-B5DA-F614057F41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4038" y="3238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Прямоугольник 185">
            <a:extLst>
              <a:ext uri="{FF2B5EF4-FFF2-40B4-BE49-F238E27FC236}">
                <a16:creationId xmlns:a16="http://schemas.microsoft.com/office/drawing/2014/main" id="{44FEB0B0-0ECC-0D4F-A9D0-2AC10EC2809F}"/>
              </a:ext>
            </a:extLst>
          </p:cNvPr>
          <p:cNvSpPr/>
          <p:nvPr/>
        </p:nvSpPr>
        <p:spPr>
          <a:xfrm>
            <a:off x="7205663" y="1035050"/>
            <a:ext cx="2162175"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Поликлиника</a:t>
            </a:r>
          </a:p>
        </p:txBody>
      </p:sp>
      <p:sp>
        <p:nvSpPr>
          <p:cNvPr id="187" name="Прямоугольник 186">
            <a:extLst>
              <a:ext uri="{FF2B5EF4-FFF2-40B4-BE49-F238E27FC236}">
                <a16:creationId xmlns:a16="http://schemas.microsoft.com/office/drawing/2014/main" id="{DEC046B7-1627-444C-8E91-445DFF138050}"/>
              </a:ext>
            </a:extLst>
          </p:cNvPr>
          <p:cNvSpPr/>
          <p:nvPr/>
        </p:nvSpPr>
        <p:spPr>
          <a:xfrm>
            <a:off x="8770938" y="215900"/>
            <a:ext cx="914400"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Врач</a:t>
            </a:r>
          </a:p>
        </p:txBody>
      </p:sp>
      <p:sp>
        <p:nvSpPr>
          <p:cNvPr id="234" name="Прямоугольник 233">
            <a:extLst>
              <a:ext uri="{FF2B5EF4-FFF2-40B4-BE49-F238E27FC236}">
                <a16:creationId xmlns:a16="http://schemas.microsoft.com/office/drawing/2014/main" id="{1AF9E506-B64C-4649-8FEB-3291BA14470B}"/>
              </a:ext>
            </a:extLst>
          </p:cNvPr>
          <p:cNvSpPr/>
          <p:nvPr/>
        </p:nvSpPr>
        <p:spPr>
          <a:xfrm>
            <a:off x="9069388" y="3405188"/>
            <a:ext cx="1519237" cy="7080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Фармацевт</a:t>
            </a:r>
          </a:p>
        </p:txBody>
      </p:sp>
      <p:pic>
        <p:nvPicPr>
          <p:cNvPr id="20" name="Рисунок 19" descr="Зал заседаний">
            <a:extLst>
              <a:ext uri="{FF2B5EF4-FFF2-40B4-BE49-F238E27FC236}">
                <a16:creationId xmlns:a16="http://schemas.microsoft.com/office/drawing/2014/main" id="{AFDCCDDA-BB83-C34F-8E70-9CCAB4E82CC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850" y="33035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5" name="Рисунок 68" descr="Легкие">
            <a:extLst>
              <a:ext uri="{FF2B5EF4-FFF2-40B4-BE49-F238E27FC236}">
                <a16:creationId xmlns:a16="http://schemas.microsoft.com/office/drawing/2014/main" id="{45900B2C-7B18-0841-BEDD-800D538E3E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64800" y="16525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Стрелка вправо 59">
            <a:extLst>
              <a:ext uri="{FF2B5EF4-FFF2-40B4-BE49-F238E27FC236}">
                <a16:creationId xmlns:a16="http://schemas.microsoft.com/office/drawing/2014/main" id="{06ADFA0C-9FBE-344A-8D8A-87EB0E6DC331}"/>
              </a:ext>
            </a:extLst>
          </p:cNvPr>
          <p:cNvSpPr/>
          <p:nvPr/>
        </p:nvSpPr>
        <p:spPr>
          <a:xfrm>
            <a:off x="6459538" y="2055813"/>
            <a:ext cx="4029075" cy="493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Препарат</a:t>
            </a:r>
          </a:p>
        </p:txBody>
      </p:sp>
      <p:sp>
        <p:nvSpPr>
          <p:cNvPr id="90" name="Стрелка вправо 89">
            <a:extLst>
              <a:ext uri="{FF2B5EF4-FFF2-40B4-BE49-F238E27FC236}">
                <a16:creationId xmlns:a16="http://schemas.microsoft.com/office/drawing/2014/main" id="{B2854906-CD81-6D4A-8A11-920467D5CE2E}"/>
              </a:ext>
            </a:extLst>
          </p:cNvPr>
          <p:cNvSpPr/>
          <p:nvPr/>
        </p:nvSpPr>
        <p:spPr>
          <a:xfrm>
            <a:off x="3711575" y="2809875"/>
            <a:ext cx="4894263" cy="493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Препарат</a:t>
            </a:r>
          </a:p>
        </p:txBody>
      </p:sp>
      <p:pic>
        <p:nvPicPr>
          <p:cNvPr id="50208" name="Рисунок 42" descr="Школа">
            <a:extLst>
              <a:ext uri="{FF2B5EF4-FFF2-40B4-BE49-F238E27FC236}">
                <a16:creationId xmlns:a16="http://schemas.microsoft.com/office/drawing/2014/main" id="{A0EAA217-8B27-8A42-AE5B-09AFE98B75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45138" y="17414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9" name="Рисунок 43" descr="Тележка">
            <a:extLst>
              <a:ext uri="{FF2B5EF4-FFF2-40B4-BE49-F238E27FC236}">
                <a16:creationId xmlns:a16="http://schemas.microsoft.com/office/drawing/2014/main" id="{2ACDC294-3EF3-BE44-A42A-FC371D100B2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86125" y="181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0" name="Рисунок 44" descr="Врач">
            <a:extLst>
              <a:ext uri="{FF2B5EF4-FFF2-40B4-BE49-F238E27FC236}">
                <a16:creationId xmlns:a16="http://schemas.microsoft.com/office/drawing/2014/main" id="{8F479A88-AD6A-5145-8DAA-BA782215DAF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3625" y="11239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Прямоугольник 45">
            <a:extLst>
              <a:ext uri="{FF2B5EF4-FFF2-40B4-BE49-F238E27FC236}">
                <a16:creationId xmlns:a16="http://schemas.microsoft.com/office/drawing/2014/main" id="{06B1F0A3-8F84-EF4D-8D82-526CD82C769E}"/>
              </a:ext>
            </a:extLst>
          </p:cNvPr>
          <p:cNvSpPr/>
          <p:nvPr/>
        </p:nvSpPr>
        <p:spPr>
          <a:xfrm>
            <a:off x="3559175" y="1576388"/>
            <a:ext cx="2162175"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Дистрибутор</a:t>
            </a:r>
          </a:p>
        </p:txBody>
      </p:sp>
      <p:sp>
        <p:nvSpPr>
          <p:cNvPr id="47" name="Прямоугольник 46">
            <a:extLst>
              <a:ext uri="{FF2B5EF4-FFF2-40B4-BE49-F238E27FC236}">
                <a16:creationId xmlns:a16="http://schemas.microsoft.com/office/drawing/2014/main" id="{305FCA7C-4417-864B-A11D-7726E5F88013}"/>
              </a:ext>
            </a:extLst>
          </p:cNvPr>
          <p:cNvSpPr/>
          <p:nvPr/>
        </p:nvSpPr>
        <p:spPr>
          <a:xfrm>
            <a:off x="5389563" y="1520825"/>
            <a:ext cx="695325"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ЛПУ</a:t>
            </a:r>
          </a:p>
        </p:txBody>
      </p:sp>
      <p:sp>
        <p:nvSpPr>
          <p:cNvPr id="48" name="Прямоугольник 47">
            <a:extLst>
              <a:ext uri="{FF2B5EF4-FFF2-40B4-BE49-F238E27FC236}">
                <a16:creationId xmlns:a16="http://schemas.microsoft.com/office/drawing/2014/main" id="{93D25188-A123-C145-9E1D-830F307BB345}"/>
              </a:ext>
            </a:extLst>
          </p:cNvPr>
          <p:cNvSpPr/>
          <p:nvPr/>
        </p:nvSpPr>
        <p:spPr>
          <a:xfrm>
            <a:off x="5829300" y="1004888"/>
            <a:ext cx="914400"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Врач</a:t>
            </a:r>
          </a:p>
        </p:txBody>
      </p:sp>
      <p:sp>
        <p:nvSpPr>
          <p:cNvPr id="49" name="Стрелка вправо 48">
            <a:extLst>
              <a:ext uri="{FF2B5EF4-FFF2-40B4-BE49-F238E27FC236}">
                <a16:creationId xmlns:a16="http://schemas.microsoft.com/office/drawing/2014/main" id="{CC97D2E4-F885-B842-B25E-4C025CCBB52F}"/>
              </a:ext>
            </a:extLst>
          </p:cNvPr>
          <p:cNvSpPr/>
          <p:nvPr/>
        </p:nvSpPr>
        <p:spPr>
          <a:xfrm>
            <a:off x="4191000" y="2078038"/>
            <a:ext cx="1423988" cy="493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Препарат</a:t>
            </a:r>
          </a:p>
        </p:txBody>
      </p:sp>
      <p:sp>
        <p:nvSpPr>
          <p:cNvPr id="50" name="Стрелка вправо 49">
            <a:extLst>
              <a:ext uri="{FF2B5EF4-FFF2-40B4-BE49-F238E27FC236}">
                <a16:creationId xmlns:a16="http://schemas.microsoft.com/office/drawing/2014/main" id="{3956BDBA-9F5E-DF41-9B1F-515158A46D10}"/>
              </a:ext>
            </a:extLst>
          </p:cNvPr>
          <p:cNvSpPr/>
          <p:nvPr/>
        </p:nvSpPr>
        <p:spPr>
          <a:xfrm>
            <a:off x="230188" y="2109788"/>
            <a:ext cx="3214687" cy="493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Препарат</a:t>
            </a:r>
          </a:p>
        </p:txBody>
      </p:sp>
      <p:sp>
        <p:nvSpPr>
          <p:cNvPr id="53" name="Прямоугольник 52">
            <a:extLst>
              <a:ext uri="{FF2B5EF4-FFF2-40B4-BE49-F238E27FC236}">
                <a16:creationId xmlns:a16="http://schemas.microsoft.com/office/drawing/2014/main" id="{19A1EE8C-D86F-654D-8139-958CB3B58EB5}"/>
              </a:ext>
            </a:extLst>
          </p:cNvPr>
          <p:cNvSpPr/>
          <p:nvPr/>
        </p:nvSpPr>
        <p:spPr>
          <a:xfrm>
            <a:off x="295275" y="1624013"/>
            <a:ext cx="684213"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ВЫ</a:t>
            </a:r>
          </a:p>
        </p:txBody>
      </p:sp>
    </p:spTree>
    <p:extLst>
      <p:ext uri="{BB962C8B-B14F-4D97-AF65-F5344CB8AC3E}">
        <p14:creationId xmlns:p14="http://schemas.microsoft.com/office/powerpoint/2010/main" val="307502749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363983-7C0B-E347-ACFE-6BD6EF33E03B}"/>
              </a:ext>
            </a:extLst>
          </p:cNvPr>
          <p:cNvSpPr txBox="1"/>
          <p:nvPr/>
        </p:nvSpPr>
        <p:spPr>
          <a:xfrm>
            <a:off x="3351213" y="1495425"/>
            <a:ext cx="8113712" cy="984250"/>
          </a:xfrm>
          <a:prstGeom prst="rect">
            <a:avLst/>
          </a:prstGeom>
          <a:noFill/>
          <a:ln>
            <a:noFill/>
          </a:ln>
        </p:spPr>
        <p:txBody>
          <a:bodyPr lIns="0" tIns="0" rIns="0" bIns="0">
            <a:spAutoFit/>
          </a:bodyPr>
          <a:lstStyle/>
          <a:p>
            <a:pPr>
              <a:defRPr/>
            </a:pPr>
            <a:r>
              <a:rPr lang="en-US" sz="1600" dirty="0">
                <a:solidFill>
                  <a:schemeClr val="tx1">
                    <a:lumMod val="75000"/>
                    <a:lumOff val="25000"/>
                  </a:schemeClr>
                </a:solidFill>
              </a:rPr>
              <a:t>…………………………………………………………………………………………………………………………………………………………………………………</a:t>
            </a:r>
            <a:r>
              <a:rPr lang="ru-RU" sz="1600" dirty="0">
                <a:solidFill>
                  <a:schemeClr val="tx1">
                    <a:lumMod val="75000"/>
                    <a:lumOff val="25000"/>
                  </a:schemeClr>
                </a:solidFill>
              </a:rPr>
              <a:t>………………………………………………………………………………………………………………………………………………………………………………………………………………………………………………………………………………………………………………………………………………………………………………………………………………………………………………….......</a:t>
            </a:r>
            <a:endParaRPr lang="en-US" sz="1600" dirty="0">
              <a:solidFill>
                <a:schemeClr val="tx1">
                  <a:lumMod val="75000"/>
                  <a:lumOff val="25000"/>
                </a:schemeClr>
              </a:solidFill>
            </a:endParaRPr>
          </a:p>
        </p:txBody>
      </p:sp>
      <p:cxnSp>
        <p:nvCxnSpPr>
          <p:cNvPr id="5" name="Straight Connector 2">
            <a:extLst>
              <a:ext uri="{FF2B5EF4-FFF2-40B4-BE49-F238E27FC236}">
                <a16:creationId xmlns:a16="http://schemas.microsoft.com/office/drawing/2014/main" id="{7591D203-0DB6-F446-AEB9-82CD2F3A4154}"/>
              </a:ext>
            </a:extLst>
          </p:cNvPr>
          <p:cNvCxnSpPr/>
          <p:nvPr/>
        </p:nvCxnSpPr>
        <p:spPr>
          <a:xfrm>
            <a:off x="3086100" y="1312863"/>
            <a:ext cx="0" cy="134937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6641456-946C-E441-B76F-B25F0AD3B16F}"/>
              </a:ext>
            </a:extLst>
          </p:cNvPr>
          <p:cNvSpPr txBox="1"/>
          <p:nvPr/>
        </p:nvSpPr>
        <p:spPr>
          <a:xfrm>
            <a:off x="727075" y="1803400"/>
            <a:ext cx="2095500" cy="368300"/>
          </a:xfrm>
          <a:prstGeom prst="rect">
            <a:avLst/>
          </a:prstGeom>
          <a:noFill/>
        </p:spPr>
        <p:txBody>
          <a:bodyPr lIns="0" tIns="0" rIns="0" bIns="0">
            <a:spAutoFit/>
          </a:bodyPr>
          <a:lstStyle/>
          <a:p>
            <a:pPr algn="ctr">
              <a:defRPr/>
            </a:pPr>
            <a:r>
              <a:rPr lang="ru-RU" sz="2400" b="1" dirty="0">
                <a:solidFill>
                  <a:schemeClr val="accent1"/>
                </a:solidFill>
                <a:latin typeface="+mj-lt"/>
              </a:rPr>
              <a:t>ТЕКСТ</a:t>
            </a:r>
            <a:endParaRPr lang="en-US" sz="2400" b="1" dirty="0">
              <a:solidFill>
                <a:schemeClr val="accent1"/>
              </a:solidFill>
              <a:latin typeface="+mj-lt"/>
            </a:endParaRPr>
          </a:p>
        </p:txBody>
      </p:sp>
      <p:sp>
        <p:nvSpPr>
          <p:cNvPr id="7" name="TextBox 6">
            <a:extLst>
              <a:ext uri="{FF2B5EF4-FFF2-40B4-BE49-F238E27FC236}">
                <a16:creationId xmlns:a16="http://schemas.microsoft.com/office/drawing/2014/main" id="{4554A041-21B5-F54D-826D-E36F26E56D4F}"/>
              </a:ext>
            </a:extLst>
          </p:cNvPr>
          <p:cNvSpPr txBox="1"/>
          <p:nvPr/>
        </p:nvSpPr>
        <p:spPr>
          <a:xfrm>
            <a:off x="3351213" y="3152775"/>
            <a:ext cx="8113712" cy="984250"/>
          </a:xfrm>
          <a:prstGeom prst="rect">
            <a:avLst/>
          </a:prstGeom>
          <a:noFill/>
          <a:ln>
            <a:noFill/>
          </a:ln>
        </p:spPr>
        <p:txBody>
          <a:bodyPr lIns="0" tIns="0" rIns="0" bIns="0">
            <a:spAutoFit/>
          </a:bodyPr>
          <a:lstStyle/>
          <a:p>
            <a:pPr>
              <a:defRPr/>
            </a:pPr>
            <a:r>
              <a:rPr lang="en-US" sz="1600" dirty="0">
                <a:solidFill>
                  <a:schemeClr val="tx1">
                    <a:lumMod val="75000"/>
                    <a:lumOff val="25000"/>
                  </a:schemeClr>
                </a:solidFill>
              </a:rPr>
              <a:t>…………………………………………………………………………………………………………………………………………………………………………………………………………………………………………………………………………………………………………………………………………………………………………………………………………………………………………………………………………………………………………………………………………………………………………………………………………………………………….......</a:t>
            </a:r>
          </a:p>
        </p:txBody>
      </p:sp>
      <p:cxnSp>
        <p:nvCxnSpPr>
          <p:cNvPr id="8" name="Straight Connector 43">
            <a:extLst>
              <a:ext uri="{FF2B5EF4-FFF2-40B4-BE49-F238E27FC236}">
                <a16:creationId xmlns:a16="http://schemas.microsoft.com/office/drawing/2014/main" id="{4A011C5F-BA1A-2F45-B5EF-94806E074522}"/>
              </a:ext>
            </a:extLst>
          </p:cNvPr>
          <p:cNvCxnSpPr/>
          <p:nvPr/>
        </p:nvCxnSpPr>
        <p:spPr>
          <a:xfrm>
            <a:off x="3086100" y="2970213"/>
            <a:ext cx="0" cy="134937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C8FD0B5-49E4-5848-8635-769BEC8B89A6}"/>
              </a:ext>
            </a:extLst>
          </p:cNvPr>
          <p:cNvSpPr txBox="1"/>
          <p:nvPr/>
        </p:nvSpPr>
        <p:spPr>
          <a:xfrm>
            <a:off x="727075" y="3460750"/>
            <a:ext cx="2095500" cy="368300"/>
          </a:xfrm>
          <a:prstGeom prst="rect">
            <a:avLst/>
          </a:prstGeom>
          <a:noFill/>
        </p:spPr>
        <p:txBody>
          <a:bodyPr lIns="0" tIns="0" rIns="0" bIns="0">
            <a:spAutoFit/>
          </a:bodyPr>
          <a:lstStyle/>
          <a:p>
            <a:pPr algn="ctr">
              <a:defRPr/>
            </a:pPr>
            <a:r>
              <a:rPr lang="ru-RU" sz="2400" b="1" dirty="0">
                <a:solidFill>
                  <a:schemeClr val="accent1"/>
                </a:solidFill>
                <a:latin typeface="+mj-lt"/>
              </a:rPr>
              <a:t>ТЕКСТ</a:t>
            </a:r>
            <a:endParaRPr lang="en-US" sz="2400" b="1" dirty="0">
              <a:solidFill>
                <a:schemeClr val="accent1"/>
              </a:solidFill>
              <a:latin typeface="+mj-lt"/>
            </a:endParaRPr>
          </a:p>
        </p:txBody>
      </p:sp>
      <p:sp>
        <p:nvSpPr>
          <p:cNvPr id="12" name="TextBox 11">
            <a:extLst>
              <a:ext uri="{FF2B5EF4-FFF2-40B4-BE49-F238E27FC236}">
                <a16:creationId xmlns:a16="http://schemas.microsoft.com/office/drawing/2014/main" id="{F6BAADAE-E235-634A-99BB-899F42773FD8}"/>
              </a:ext>
            </a:extLst>
          </p:cNvPr>
          <p:cNvSpPr txBox="1"/>
          <p:nvPr/>
        </p:nvSpPr>
        <p:spPr>
          <a:xfrm>
            <a:off x="727075" y="5014913"/>
            <a:ext cx="2095500" cy="369887"/>
          </a:xfrm>
          <a:prstGeom prst="rect">
            <a:avLst/>
          </a:prstGeom>
          <a:noFill/>
        </p:spPr>
        <p:txBody>
          <a:bodyPr lIns="0" tIns="0" rIns="0" bIns="0">
            <a:spAutoFit/>
          </a:bodyPr>
          <a:lstStyle/>
          <a:p>
            <a:pPr algn="ctr">
              <a:defRPr/>
            </a:pPr>
            <a:r>
              <a:rPr lang="ru-RU" sz="2400" b="1" dirty="0">
                <a:solidFill>
                  <a:schemeClr val="accent1"/>
                </a:solidFill>
                <a:latin typeface="+mj-lt"/>
              </a:rPr>
              <a:t>ТЕКСТ</a:t>
            </a:r>
            <a:endParaRPr lang="en-US" sz="2400" b="1" dirty="0">
              <a:solidFill>
                <a:schemeClr val="accent1"/>
              </a:solidFill>
              <a:latin typeface="+mj-lt"/>
            </a:endParaRPr>
          </a:p>
        </p:txBody>
      </p:sp>
      <p:sp>
        <p:nvSpPr>
          <p:cNvPr id="13" name="Rectangle 3">
            <a:extLst>
              <a:ext uri="{FF2B5EF4-FFF2-40B4-BE49-F238E27FC236}">
                <a16:creationId xmlns:a16="http://schemas.microsoft.com/office/drawing/2014/main" id="{7E735FDB-FF4F-EB45-90EF-683078768F4F}"/>
              </a:ext>
            </a:extLst>
          </p:cNvPr>
          <p:cNvSpPr/>
          <p:nvPr/>
        </p:nvSpPr>
        <p:spPr>
          <a:xfrm>
            <a:off x="0" y="1485900"/>
            <a:ext cx="12192000" cy="38862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4">
            <a:extLst>
              <a:ext uri="{FF2B5EF4-FFF2-40B4-BE49-F238E27FC236}">
                <a16:creationId xmlns:a16="http://schemas.microsoft.com/office/drawing/2014/main" id="{9BA75FE6-1089-4643-8A46-71437ACFFA15}"/>
              </a:ext>
            </a:extLst>
          </p:cNvPr>
          <p:cNvSpPr/>
          <p:nvPr/>
        </p:nvSpPr>
        <p:spPr>
          <a:xfrm>
            <a:off x="863600" y="1017588"/>
            <a:ext cx="3949700" cy="4800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Triangle 5">
            <a:extLst>
              <a:ext uri="{FF2B5EF4-FFF2-40B4-BE49-F238E27FC236}">
                <a16:creationId xmlns:a16="http://schemas.microsoft.com/office/drawing/2014/main" id="{08AA8057-C734-634D-BD06-EE89091AD999}"/>
              </a:ext>
            </a:extLst>
          </p:cNvPr>
          <p:cNvSpPr/>
          <p:nvPr/>
        </p:nvSpPr>
        <p:spPr>
          <a:xfrm flipV="1">
            <a:off x="4813300" y="5372100"/>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Triangle 8">
            <a:extLst>
              <a:ext uri="{FF2B5EF4-FFF2-40B4-BE49-F238E27FC236}">
                <a16:creationId xmlns:a16="http://schemas.microsoft.com/office/drawing/2014/main" id="{73F98450-E486-B443-8D0C-DAD9D9A603DF}"/>
              </a:ext>
            </a:extLst>
          </p:cNvPr>
          <p:cNvSpPr/>
          <p:nvPr/>
        </p:nvSpPr>
        <p:spPr>
          <a:xfrm>
            <a:off x="4813300" y="1028700"/>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180" name="TextBox 16">
            <a:extLst>
              <a:ext uri="{FF2B5EF4-FFF2-40B4-BE49-F238E27FC236}">
                <a16:creationId xmlns:a16="http://schemas.microsoft.com/office/drawing/2014/main" id="{8838AF15-6005-9C40-8941-3C0E10B5B13F}"/>
              </a:ext>
            </a:extLst>
          </p:cNvPr>
          <p:cNvSpPr txBox="1">
            <a:spLocks noChangeArrowheads="1"/>
          </p:cNvSpPr>
          <p:nvPr/>
        </p:nvSpPr>
        <p:spPr bwMode="auto">
          <a:xfrm>
            <a:off x="5041900" y="3754438"/>
            <a:ext cx="69516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gn="ctr">
              <a:lnSpc>
                <a:spcPct val="100000"/>
              </a:lnSpc>
              <a:spcBef>
                <a:spcPct val="0"/>
              </a:spcBef>
              <a:buFontTx/>
              <a:buNone/>
            </a:pPr>
            <a:r>
              <a:rPr lang="ru-RU" altLang="ru-RU" sz="3200" b="1" dirty="0">
                <a:solidFill>
                  <a:schemeClr val="bg1"/>
                </a:solidFill>
                <a:latin typeface="Avenir 55" panose="02000503020000020003" pitchFamily="2" charset="0"/>
              </a:rPr>
              <a:t>Определение</a:t>
            </a:r>
          </a:p>
        </p:txBody>
      </p:sp>
      <p:pic>
        <p:nvPicPr>
          <p:cNvPr id="157" name="Рисунок 1">
            <a:extLst>
              <a:ext uri="{FF2B5EF4-FFF2-40B4-BE49-F238E27FC236}">
                <a16:creationId xmlns:a16="http://schemas.microsoft.com/office/drawing/2014/main" id="{C03B541F-181B-D045-A67D-ACBABBF17D5D}"/>
              </a:ext>
            </a:extLst>
          </p:cNvPr>
          <p:cNvPicPr>
            <a:picLocks noChangeAspect="1"/>
          </p:cNvPicPr>
          <p:nvPr/>
        </p:nvPicPr>
        <p:blipFill>
          <a:blip r:embed="rId2">
            <a:duotone>
              <a:prstClr val="black"/>
              <a:srgbClr val="D9C3A5">
                <a:tint val="50000"/>
                <a:satMod val="180000"/>
              </a:srgbClr>
            </a:duotone>
          </a:blip>
          <a:srcRect/>
          <a:stretch>
            <a:fillRect/>
          </a:stretch>
        </p:blipFill>
        <p:spPr bwMode="auto">
          <a:xfrm>
            <a:off x="1699552" y="2379287"/>
            <a:ext cx="2093185" cy="2335492"/>
          </a:xfrm>
          <a:prstGeom prst="rect">
            <a:avLst/>
          </a:prstGeom>
          <a:noFill/>
          <a:ln>
            <a:noFill/>
          </a:ln>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Стрелка вправо 60">
            <a:extLst>
              <a:ext uri="{FF2B5EF4-FFF2-40B4-BE49-F238E27FC236}">
                <a16:creationId xmlns:a16="http://schemas.microsoft.com/office/drawing/2014/main" id="{AE916460-5593-3546-9CB1-42CD838C24A8}"/>
              </a:ext>
            </a:extLst>
          </p:cNvPr>
          <p:cNvSpPr/>
          <p:nvPr/>
        </p:nvSpPr>
        <p:spPr>
          <a:xfrm>
            <a:off x="9113838" y="2789238"/>
            <a:ext cx="1643062" cy="492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Препарат</a:t>
            </a:r>
          </a:p>
        </p:txBody>
      </p:sp>
      <p:sp>
        <p:nvSpPr>
          <p:cNvPr id="51202" name="Номер слайда 3">
            <a:extLst>
              <a:ext uri="{FF2B5EF4-FFF2-40B4-BE49-F238E27FC236}">
                <a16:creationId xmlns:a16="http://schemas.microsoft.com/office/drawing/2014/main" id="{D385EADE-4116-484D-9621-44AB9E2048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nSpc>
                <a:spcPct val="100000"/>
              </a:lnSpc>
              <a:spcBef>
                <a:spcPct val="0"/>
              </a:spcBef>
              <a:buFontTx/>
              <a:buNone/>
            </a:pPr>
            <a:fld id="{78DE96F8-A80C-144C-A94C-C9281F6313A3}" type="slidenum">
              <a:rPr lang="ru-RU" altLang="ru-RU" sz="1400">
                <a:solidFill>
                  <a:srgbClr val="5C5C5C"/>
                </a:solidFill>
              </a:rPr>
              <a:pPr>
                <a:lnSpc>
                  <a:spcPct val="100000"/>
                </a:lnSpc>
                <a:spcBef>
                  <a:spcPct val="0"/>
                </a:spcBef>
                <a:buFontTx/>
                <a:buNone/>
              </a:pPr>
              <a:t>60</a:t>
            </a:fld>
            <a:endParaRPr lang="ru-RU" altLang="ru-RU" sz="1400">
              <a:solidFill>
                <a:srgbClr val="5C5C5C"/>
              </a:solidFill>
            </a:endParaRPr>
          </a:p>
        </p:txBody>
      </p:sp>
      <p:pic>
        <p:nvPicPr>
          <p:cNvPr id="51203" name="Рисунок 5" descr="Собрание">
            <a:extLst>
              <a:ext uri="{FF2B5EF4-FFF2-40B4-BE49-F238E27FC236}">
                <a16:creationId xmlns:a16="http://schemas.microsoft.com/office/drawing/2014/main" id="{9AE1348C-AAF0-294F-90AB-DBFDEC6FA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57816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Рисунок 7" descr="Стетоскоп">
            <a:extLst>
              <a:ext uri="{FF2B5EF4-FFF2-40B4-BE49-F238E27FC236}">
                <a16:creationId xmlns:a16="http://schemas.microsoft.com/office/drawing/2014/main" id="{34135AE8-1B17-4B42-8030-736A161C8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3638" y="43767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Рисунок 10" descr="Пользователь">
            <a:extLst>
              <a:ext uri="{FF2B5EF4-FFF2-40B4-BE49-F238E27FC236}">
                <a16:creationId xmlns:a16="http://schemas.microsoft.com/office/drawing/2014/main" id="{40574144-C0A3-FD40-83EE-C178617EB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6450" y="39481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Рисунок 11" descr="Лектор">
            <a:extLst>
              <a:ext uri="{FF2B5EF4-FFF2-40B4-BE49-F238E27FC236}">
                <a16:creationId xmlns:a16="http://schemas.microsoft.com/office/drawing/2014/main" id="{420A1FBA-FB4C-2B44-99A4-F9AE68AFB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800" y="54276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Прямоугольник 16">
            <a:extLst>
              <a:ext uri="{FF2B5EF4-FFF2-40B4-BE49-F238E27FC236}">
                <a16:creationId xmlns:a16="http://schemas.microsoft.com/office/drawing/2014/main" id="{BF3FB08B-664F-4141-91B3-1D62D1A9C7AC}"/>
              </a:ext>
            </a:extLst>
          </p:cNvPr>
          <p:cNvSpPr/>
          <p:nvPr/>
        </p:nvSpPr>
        <p:spPr>
          <a:xfrm>
            <a:off x="4300538" y="5846763"/>
            <a:ext cx="739775"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1600" b="1" dirty="0">
                <a:solidFill>
                  <a:schemeClr val="accent3">
                    <a:lumMod val="75000"/>
                  </a:schemeClr>
                </a:solidFill>
              </a:rPr>
              <a:t> </a:t>
            </a:r>
            <a:r>
              <a:rPr lang="en-US" sz="1600" b="1" dirty="0">
                <a:solidFill>
                  <a:schemeClr val="accent3">
                    <a:lumMod val="75000"/>
                  </a:schemeClr>
                </a:solidFill>
              </a:rPr>
              <a:t>L KOL</a:t>
            </a:r>
            <a:endParaRPr lang="ru-RU" sz="1600" b="1" dirty="0">
              <a:solidFill>
                <a:schemeClr val="accent3">
                  <a:lumMod val="75000"/>
                </a:schemeClr>
              </a:solidFill>
            </a:endParaRPr>
          </a:p>
        </p:txBody>
      </p:sp>
      <p:sp>
        <p:nvSpPr>
          <p:cNvPr id="18" name="Прямоугольник 17">
            <a:extLst>
              <a:ext uri="{FF2B5EF4-FFF2-40B4-BE49-F238E27FC236}">
                <a16:creationId xmlns:a16="http://schemas.microsoft.com/office/drawing/2014/main" id="{816DF567-7701-4E47-9C3A-48C28739CB53}"/>
              </a:ext>
            </a:extLst>
          </p:cNvPr>
          <p:cNvSpPr/>
          <p:nvPr/>
        </p:nvSpPr>
        <p:spPr>
          <a:xfrm>
            <a:off x="1227138" y="5773738"/>
            <a:ext cx="2293937"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err="1">
                <a:solidFill>
                  <a:schemeClr val="accent3">
                    <a:lumMod val="75000"/>
                  </a:schemeClr>
                </a:solidFill>
              </a:rPr>
              <a:t>Зак</a:t>
            </a:r>
            <a:r>
              <a:rPr lang="ru-RU" sz="2000" b="1" dirty="0">
                <a:solidFill>
                  <a:schemeClr val="accent3">
                    <a:lumMod val="75000"/>
                  </a:schemeClr>
                </a:solidFill>
              </a:rPr>
              <a:t>. </a:t>
            </a:r>
            <a:endParaRPr lang="en-US" sz="2000" b="1" dirty="0">
              <a:solidFill>
                <a:schemeClr val="accent3">
                  <a:lumMod val="75000"/>
                </a:schemeClr>
              </a:solidFill>
            </a:endParaRPr>
          </a:p>
          <a:p>
            <a:pPr>
              <a:defRPr/>
            </a:pPr>
            <a:r>
              <a:rPr lang="ru-RU" sz="2000" b="1" dirty="0">
                <a:solidFill>
                  <a:schemeClr val="accent3">
                    <a:lumMod val="75000"/>
                  </a:schemeClr>
                </a:solidFill>
              </a:rPr>
              <a:t>собрание</a:t>
            </a:r>
          </a:p>
        </p:txBody>
      </p:sp>
      <p:sp>
        <p:nvSpPr>
          <p:cNvPr id="19" name="Прямоугольник 18">
            <a:extLst>
              <a:ext uri="{FF2B5EF4-FFF2-40B4-BE49-F238E27FC236}">
                <a16:creationId xmlns:a16="http://schemas.microsoft.com/office/drawing/2014/main" id="{081D8704-F3FD-3748-867C-5E4AD4C93AC0}"/>
              </a:ext>
            </a:extLst>
          </p:cNvPr>
          <p:cNvSpPr/>
          <p:nvPr/>
        </p:nvSpPr>
        <p:spPr>
          <a:xfrm>
            <a:off x="9185275" y="4000500"/>
            <a:ext cx="1257300"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dirty="0">
                <a:solidFill>
                  <a:schemeClr val="accent3">
                    <a:lumMod val="75000"/>
                  </a:schemeClr>
                </a:solidFill>
              </a:rPr>
              <a:t>MSL</a:t>
            </a:r>
            <a:endParaRPr lang="ru-RU" sz="2000" b="1" dirty="0">
              <a:solidFill>
                <a:schemeClr val="accent3">
                  <a:lumMod val="75000"/>
                </a:schemeClr>
              </a:solidFill>
            </a:endParaRPr>
          </a:p>
        </p:txBody>
      </p:sp>
      <p:pic>
        <p:nvPicPr>
          <p:cNvPr id="51210" name="Рисунок 20" descr="Мужской профиль">
            <a:extLst>
              <a:ext uri="{FF2B5EF4-FFF2-40B4-BE49-F238E27FC236}">
                <a16:creationId xmlns:a16="http://schemas.microsoft.com/office/drawing/2014/main" id="{B75748B5-DB75-C14C-B2C3-A0C4472E47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1163" y="-17463"/>
            <a:ext cx="9144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Прямоугольник 21">
            <a:extLst>
              <a:ext uri="{FF2B5EF4-FFF2-40B4-BE49-F238E27FC236}">
                <a16:creationId xmlns:a16="http://schemas.microsoft.com/office/drawing/2014/main" id="{4FD1E3E3-7598-D648-AB6C-B2EB66D824F3}"/>
              </a:ext>
            </a:extLst>
          </p:cNvPr>
          <p:cNvSpPr/>
          <p:nvPr/>
        </p:nvSpPr>
        <p:spPr>
          <a:xfrm>
            <a:off x="111125" y="3076575"/>
            <a:ext cx="820738"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МАМ</a:t>
            </a:r>
          </a:p>
        </p:txBody>
      </p:sp>
      <p:sp>
        <p:nvSpPr>
          <p:cNvPr id="23" name="Прямоугольник 22">
            <a:extLst>
              <a:ext uri="{FF2B5EF4-FFF2-40B4-BE49-F238E27FC236}">
                <a16:creationId xmlns:a16="http://schemas.microsoft.com/office/drawing/2014/main" id="{B4E915E1-9C83-224B-9CA7-9D02F46A23DE}"/>
              </a:ext>
            </a:extLst>
          </p:cNvPr>
          <p:cNvSpPr/>
          <p:nvPr/>
        </p:nvSpPr>
        <p:spPr>
          <a:xfrm>
            <a:off x="5857875" y="28575"/>
            <a:ext cx="1076325"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accent3">
                    <a:lumMod val="75000"/>
                  </a:schemeClr>
                </a:solidFill>
              </a:rPr>
              <a:t>RM/KAS</a:t>
            </a:r>
            <a:endParaRPr lang="ru-RU" sz="2000" b="1" dirty="0">
              <a:solidFill>
                <a:schemeClr val="accent3">
                  <a:lumMod val="75000"/>
                </a:schemeClr>
              </a:solidFill>
            </a:endParaRPr>
          </a:p>
        </p:txBody>
      </p:sp>
      <p:pic>
        <p:nvPicPr>
          <p:cNvPr id="51213" name="Рисунок 23" descr="Банк">
            <a:extLst>
              <a:ext uri="{FF2B5EF4-FFF2-40B4-BE49-F238E27FC236}">
                <a16:creationId xmlns:a16="http://schemas.microsoft.com/office/drawing/2014/main" id="{97176048-B1BA-D848-8429-534DF33636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1850" y="46037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Рисунок 25" descr="Врач">
            <a:extLst>
              <a:ext uri="{FF2B5EF4-FFF2-40B4-BE49-F238E27FC236}">
                <a16:creationId xmlns:a16="http://schemas.microsoft.com/office/drawing/2014/main" id="{5F32ABD3-021E-A34D-8129-F36EC4693D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2850" y="28336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Прямая со стрелкой 51">
            <a:extLst>
              <a:ext uri="{FF2B5EF4-FFF2-40B4-BE49-F238E27FC236}">
                <a16:creationId xmlns:a16="http://schemas.microsoft.com/office/drawing/2014/main" id="{8288BEE1-DDD5-B34F-B6E1-061FA9926AE1}"/>
              </a:ext>
            </a:extLst>
          </p:cNvPr>
          <p:cNvCxnSpPr>
            <a:cxnSpLocks/>
            <a:stCxn id="51213" idx="3"/>
            <a:endCxn id="51245" idx="2"/>
          </p:cNvCxnSpPr>
          <p:nvPr/>
        </p:nvCxnSpPr>
        <p:spPr>
          <a:xfrm flipV="1">
            <a:off x="3016250" y="2655888"/>
            <a:ext cx="2986088" cy="240506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216" name="Рисунок 72" descr="Дом">
            <a:extLst>
              <a:ext uri="{FF2B5EF4-FFF2-40B4-BE49-F238E27FC236}">
                <a16:creationId xmlns:a16="http://schemas.microsoft.com/office/drawing/2014/main" id="{D7BE624A-E865-2B44-A435-E79AAFF192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02638" y="2366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Рисунок 73" descr="Легкие">
            <a:extLst>
              <a:ext uri="{FF2B5EF4-FFF2-40B4-BE49-F238E27FC236}">
                <a16:creationId xmlns:a16="http://schemas.microsoft.com/office/drawing/2014/main" id="{FA693327-5D00-DF47-AE9E-B52FD35115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83888" y="26574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Прямоугольник 74">
            <a:extLst>
              <a:ext uri="{FF2B5EF4-FFF2-40B4-BE49-F238E27FC236}">
                <a16:creationId xmlns:a16="http://schemas.microsoft.com/office/drawing/2014/main" id="{89AFE51F-60D2-C94E-A5E5-B395B6277C42}"/>
              </a:ext>
            </a:extLst>
          </p:cNvPr>
          <p:cNvSpPr/>
          <p:nvPr/>
        </p:nvSpPr>
        <p:spPr>
          <a:xfrm>
            <a:off x="11064875" y="2381250"/>
            <a:ext cx="1257300"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Пациент</a:t>
            </a:r>
          </a:p>
        </p:txBody>
      </p:sp>
      <p:sp>
        <p:nvSpPr>
          <p:cNvPr id="89" name="Прямоугольник 88">
            <a:extLst>
              <a:ext uri="{FF2B5EF4-FFF2-40B4-BE49-F238E27FC236}">
                <a16:creationId xmlns:a16="http://schemas.microsoft.com/office/drawing/2014/main" id="{9615F61D-973A-FB4C-BACC-EEFC139AB43D}"/>
              </a:ext>
            </a:extLst>
          </p:cNvPr>
          <p:cNvSpPr/>
          <p:nvPr/>
        </p:nvSpPr>
        <p:spPr>
          <a:xfrm>
            <a:off x="8991600" y="2251075"/>
            <a:ext cx="1257300"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Аптека</a:t>
            </a:r>
          </a:p>
        </p:txBody>
      </p:sp>
      <p:pic>
        <p:nvPicPr>
          <p:cNvPr id="51220" name="Рисунок 99" descr="Лектор">
            <a:extLst>
              <a:ext uri="{FF2B5EF4-FFF2-40B4-BE49-F238E27FC236}">
                <a16:creationId xmlns:a16="http://schemas.microsoft.com/office/drawing/2014/main" id="{E8B6761C-74AD-2048-B011-DAC0603200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9063" y="52705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Прямоугольник 100">
            <a:extLst>
              <a:ext uri="{FF2B5EF4-FFF2-40B4-BE49-F238E27FC236}">
                <a16:creationId xmlns:a16="http://schemas.microsoft.com/office/drawing/2014/main" id="{3DF80DB2-7AAE-714F-96F1-CD75B2D24FB4}"/>
              </a:ext>
            </a:extLst>
          </p:cNvPr>
          <p:cNvSpPr/>
          <p:nvPr/>
        </p:nvSpPr>
        <p:spPr>
          <a:xfrm>
            <a:off x="6092825" y="5792788"/>
            <a:ext cx="739775"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1600" b="1" dirty="0">
                <a:solidFill>
                  <a:schemeClr val="accent3">
                    <a:lumMod val="75000"/>
                  </a:schemeClr>
                </a:solidFill>
              </a:rPr>
              <a:t> </a:t>
            </a:r>
            <a:r>
              <a:rPr lang="en-US" sz="1600" b="1" dirty="0">
                <a:solidFill>
                  <a:schemeClr val="accent3">
                    <a:lumMod val="75000"/>
                  </a:schemeClr>
                </a:solidFill>
              </a:rPr>
              <a:t>R KOL</a:t>
            </a:r>
            <a:endParaRPr lang="ru-RU" sz="1600" b="1" dirty="0">
              <a:solidFill>
                <a:schemeClr val="accent3">
                  <a:lumMod val="75000"/>
                </a:schemeClr>
              </a:solidFill>
            </a:endParaRPr>
          </a:p>
        </p:txBody>
      </p:sp>
      <p:cxnSp>
        <p:nvCxnSpPr>
          <p:cNvPr id="102" name="Прямая со стрелкой 101">
            <a:extLst>
              <a:ext uri="{FF2B5EF4-FFF2-40B4-BE49-F238E27FC236}">
                <a16:creationId xmlns:a16="http://schemas.microsoft.com/office/drawing/2014/main" id="{5555BAA5-A0EA-9541-BF94-1507BCB70C9A}"/>
              </a:ext>
            </a:extLst>
          </p:cNvPr>
          <p:cNvCxnSpPr>
            <a:cxnSpLocks/>
            <a:stCxn id="51203" idx="0"/>
            <a:endCxn id="51213" idx="2"/>
          </p:cNvCxnSpPr>
          <p:nvPr/>
        </p:nvCxnSpPr>
        <p:spPr>
          <a:xfrm flipV="1">
            <a:off x="768350" y="5518150"/>
            <a:ext cx="1790700" cy="263525"/>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Прямая со стрелкой 115">
            <a:extLst>
              <a:ext uri="{FF2B5EF4-FFF2-40B4-BE49-F238E27FC236}">
                <a16:creationId xmlns:a16="http://schemas.microsoft.com/office/drawing/2014/main" id="{CA0E64FA-471B-F744-96F6-865C77EEA4FB}"/>
              </a:ext>
            </a:extLst>
          </p:cNvPr>
          <p:cNvCxnSpPr>
            <a:cxnSpLocks/>
            <a:stCxn id="51233" idx="2"/>
            <a:endCxn id="51203" idx="1"/>
          </p:cNvCxnSpPr>
          <p:nvPr/>
        </p:nvCxnSpPr>
        <p:spPr>
          <a:xfrm flipH="1">
            <a:off x="311150" y="4302125"/>
            <a:ext cx="284163" cy="193675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Прямая со стрелкой 122">
            <a:extLst>
              <a:ext uri="{FF2B5EF4-FFF2-40B4-BE49-F238E27FC236}">
                <a16:creationId xmlns:a16="http://schemas.microsoft.com/office/drawing/2014/main" id="{12F6E283-9CDD-D14A-AA50-2DFAA150662D}"/>
              </a:ext>
            </a:extLst>
          </p:cNvPr>
          <p:cNvCxnSpPr>
            <a:cxnSpLocks/>
            <a:stCxn id="51233" idx="2"/>
            <a:endCxn id="51213" idx="2"/>
          </p:cNvCxnSpPr>
          <p:nvPr/>
        </p:nvCxnSpPr>
        <p:spPr>
          <a:xfrm>
            <a:off x="595313" y="4302125"/>
            <a:ext cx="1963737" cy="121602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Прямоугольник 24">
            <a:extLst>
              <a:ext uri="{FF2B5EF4-FFF2-40B4-BE49-F238E27FC236}">
                <a16:creationId xmlns:a16="http://schemas.microsoft.com/office/drawing/2014/main" id="{411BC618-59A9-A24A-BB2F-D93C208BFDB9}"/>
              </a:ext>
            </a:extLst>
          </p:cNvPr>
          <p:cNvSpPr/>
          <p:nvPr/>
        </p:nvSpPr>
        <p:spPr>
          <a:xfrm>
            <a:off x="2120900" y="5389563"/>
            <a:ext cx="2960688"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Министерство</a:t>
            </a:r>
          </a:p>
        </p:txBody>
      </p:sp>
      <p:pic>
        <p:nvPicPr>
          <p:cNvPr id="51226" name="Рисунок 183" descr="Школа">
            <a:extLst>
              <a:ext uri="{FF2B5EF4-FFF2-40B4-BE49-F238E27FC236}">
                <a16:creationId xmlns:a16="http://schemas.microsoft.com/office/drawing/2014/main" id="{B2753ABE-9199-C34A-A4BE-BA2D63FC2D0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62988" y="7747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7" name="Рисунок 184" descr="Врач">
            <a:extLst>
              <a:ext uri="{FF2B5EF4-FFF2-40B4-BE49-F238E27FC236}">
                <a16:creationId xmlns:a16="http://schemas.microsoft.com/office/drawing/2014/main" id="{FED9CE35-5B2F-B04A-B2B5-611538D3CC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4038" y="3238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Прямоугольник 185">
            <a:extLst>
              <a:ext uri="{FF2B5EF4-FFF2-40B4-BE49-F238E27FC236}">
                <a16:creationId xmlns:a16="http://schemas.microsoft.com/office/drawing/2014/main" id="{44FEB0B0-0ECC-0D4F-A9D0-2AC10EC2809F}"/>
              </a:ext>
            </a:extLst>
          </p:cNvPr>
          <p:cNvSpPr/>
          <p:nvPr/>
        </p:nvSpPr>
        <p:spPr>
          <a:xfrm>
            <a:off x="7205663" y="1035050"/>
            <a:ext cx="2162175"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Поликлиника</a:t>
            </a:r>
          </a:p>
        </p:txBody>
      </p:sp>
      <p:sp>
        <p:nvSpPr>
          <p:cNvPr id="187" name="Прямоугольник 186">
            <a:extLst>
              <a:ext uri="{FF2B5EF4-FFF2-40B4-BE49-F238E27FC236}">
                <a16:creationId xmlns:a16="http://schemas.microsoft.com/office/drawing/2014/main" id="{DEC046B7-1627-444C-8E91-445DFF138050}"/>
              </a:ext>
            </a:extLst>
          </p:cNvPr>
          <p:cNvSpPr/>
          <p:nvPr/>
        </p:nvSpPr>
        <p:spPr>
          <a:xfrm>
            <a:off x="8770938" y="215900"/>
            <a:ext cx="914400"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Врач</a:t>
            </a:r>
          </a:p>
        </p:txBody>
      </p:sp>
      <p:cxnSp>
        <p:nvCxnSpPr>
          <p:cNvPr id="203" name="Прямая со стрелкой 202">
            <a:extLst>
              <a:ext uri="{FF2B5EF4-FFF2-40B4-BE49-F238E27FC236}">
                <a16:creationId xmlns:a16="http://schemas.microsoft.com/office/drawing/2014/main" id="{EC0543FD-1A46-1544-86D4-09D59E07024E}"/>
              </a:ext>
            </a:extLst>
          </p:cNvPr>
          <p:cNvCxnSpPr>
            <a:cxnSpLocks/>
            <a:stCxn id="51210" idx="2"/>
            <a:endCxn id="51227" idx="1"/>
          </p:cNvCxnSpPr>
          <p:nvPr/>
        </p:nvCxnSpPr>
        <p:spPr>
          <a:xfrm flipV="1">
            <a:off x="7218363" y="781050"/>
            <a:ext cx="955675" cy="11588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4" name="Прямоугольник 233">
            <a:extLst>
              <a:ext uri="{FF2B5EF4-FFF2-40B4-BE49-F238E27FC236}">
                <a16:creationId xmlns:a16="http://schemas.microsoft.com/office/drawing/2014/main" id="{1AF9E506-B64C-4649-8FEB-3291BA14470B}"/>
              </a:ext>
            </a:extLst>
          </p:cNvPr>
          <p:cNvSpPr/>
          <p:nvPr/>
        </p:nvSpPr>
        <p:spPr>
          <a:xfrm>
            <a:off x="9069388" y="3405188"/>
            <a:ext cx="1519237" cy="7080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Фармацевт</a:t>
            </a:r>
          </a:p>
        </p:txBody>
      </p:sp>
      <p:cxnSp>
        <p:nvCxnSpPr>
          <p:cNvPr id="238" name="Прямая со стрелкой 237">
            <a:extLst>
              <a:ext uri="{FF2B5EF4-FFF2-40B4-BE49-F238E27FC236}">
                <a16:creationId xmlns:a16="http://schemas.microsoft.com/office/drawing/2014/main" id="{F1516C61-3BFD-ED45-924A-F7651ED3AA35}"/>
              </a:ext>
            </a:extLst>
          </p:cNvPr>
          <p:cNvCxnSpPr>
            <a:cxnSpLocks/>
            <a:stCxn id="51227" idx="3"/>
            <a:endCxn id="51255" idx="0"/>
          </p:cNvCxnSpPr>
          <p:nvPr/>
        </p:nvCxnSpPr>
        <p:spPr>
          <a:xfrm>
            <a:off x="9088438" y="781050"/>
            <a:ext cx="2076450" cy="955675"/>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51233" name="Рисунок 19" descr="Зал заседаний">
            <a:extLst>
              <a:ext uri="{FF2B5EF4-FFF2-40B4-BE49-F238E27FC236}">
                <a16:creationId xmlns:a16="http://schemas.microsoft.com/office/drawing/2014/main" id="{F1E2F39E-7327-DE45-A107-F572136057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8113" y="33877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 name="Прямая со стрелкой 77">
            <a:extLst>
              <a:ext uri="{FF2B5EF4-FFF2-40B4-BE49-F238E27FC236}">
                <a16:creationId xmlns:a16="http://schemas.microsoft.com/office/drawing/2014/main" id="{3D17BFE8-2402-E442-9728-4FCDD402BFA0}"/>
              </a:ext>
            </a:extLst>
          </p:cNvPr>
          <p:cNvCxnSpPr>
            <a:cxnSpLocks/>
            <a:stCxn id="51213" idx="3"/>
            <a:endCxn id="51226" idx="2"/>
          </p:cNvCxnSpPr>
          <p:nvPr/>
        </p:nvCxnSpPr>
        <p:spPr>
          <a:xfrm flipV="1">
            <a:off x="3016250" y="1689100"/>
            <a:ext cx="6103938" cy="337185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Прямая со стрелкой 269">
            <a:extLst>
              <a:ext uri="{FF2B5EF4-FFF2-40B4-BE49-F238E27FC236}">
                <a16:creationId xmlns:a16="http://schemas.microsoft.com/office/drawing/2014/main" id="{FD9654D6-C9E7-3245-8489-37DE922F01A3}"/>
              </a:ext>
            </a:extLst>
          </p:cNvPr>
          <p:cNvCxnSpPr>
            <a:cxnSpLocks/>
            <a:stCxn id="51210" idx="2"/>
            <a:endCxn id="51206" idx="3"/>
          </p:cNvCxnSpPr>
          <p:nvPr/>
        </p:nvCxnSpPr>
        <p:spPr>
          <a:xfrm flipH="1">
            <a:off x="5664200" y="896938"/>
            <a:ext cx="1554163" cy="498792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a:extLst>
              <a:ext uri="{FF2B5EF4-FFF2-40B4-BE49-F238E27FC236}">
                <a16:creationId xmlns:a16="http://schemas.microsoft.com/office/drawing/2014/main" id="{4B446981-BD17-164E-8746-AE284F436A0E}"/>
              </a:ext>
            </a:extLst>
          </p:cNvPr>
          <p:cNvCxnSpPr>
            <a:cxnSpLocks/>
            <a:stCxn id="51220" idx="0"/>
            <a:endCxn id="51245" idx="2"/>
          </p:cNvCxnSpPr>
          <p:nvPr/>
        </p:nvCxnSpPr>
        <p:spPr>
          <a:xfrm flipH="1" flipV="1">
            <a:off x="6002338" y="2655888"/>
            <a:ext cx="2193925" cy="2614612"/>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a:extLst>
              <a:ext uri="{FF2B5EF4-FFF2-40B4-BE49-F238E27FC236}">
                <a16:creationId xmlns:a16="http://schemas.microsoft.com/office/drawing/2014/main" id="{8B29BAB7-C07A-0A4C-9115-8C75BC18A8E9}"/>
              </a:ext>
            </a:extLst>
          </p:cNvPr>
          <p:cNvCxnSpPr>
            <a:cxnSpLocks/>
            <a:stCxn id="51220" idx="0"/>
            <a:endCxn id="51206" idx="3"/>
          </p:cNvCxnSpPr>
          <p:nvPr/>
        </p:nvCxnSpPr>
        <p:spPr>
          <a:xfrm flipH="1">
            <a:off x="5664200" y="5270500"/>
            <a:ext cx="2532063" cy="614363"/>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a:extLst>
              <a:ext uri="{FF2B5EF4-FFF2-40B4-BE49-F238E27FC236}">
                <a16:creationId xmlns:a16="http://schemas.microsoft.com/office/drawing/2014/main" id="{EA6CD9CF-C545-BF44-9C59-D8A1CCDA3308}"/>
              </a:ext>
            </a:extLst>
          </p:cNvPr>
          <p:cNvCxnSpPr>
            <a:cxnSpLocks/>
            <a:stCxn id="51220" idx="0"/>
            <a:endCxn id="51213" idx="2"/>
          </p:cNvCxnSpPr>
          <p:nvPr/>
        </p:nvCxnSpPr>
        <p:spPr>
          <a:xfrm flipH="1">
            <a:off x="2559050" y="5270500"/>
            <a:ext cx="5637213" cy="24765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a:extLst>
              <a:ext uri="{FF2B5EF4-FFF2-40B4-BE49-F238E27FC236}">
                <a16:creationId xmlns:a16="http://schemas.microsoft.com/office/drawing/2014/main" id="{E8340C3A-2B1D-254D-BA18-B130B9912C28}"/>
              </a:ext>
            </a:extLst>
          </p:cNvPr>
          <p:cNvCxnSpPr>
            <a:cxnSpLocks/>
            <a:stCxn id="51206" idx="0"/>
            <a:endCxn id="51245" idx="2"/>
          </p:cNvCxnSpPr>
          <p:nvPr/>
        </p:nvCxnSpPr>
        <p:spPr>
          <a:xfrm flipV="1">
            <a:off x="5207000" y="2655888"/>
            <a:ext cx="795338" cy="2771775"/>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a:extLst>
              <a:ext uri="{FF2B5EF4-FFF2-40B4-BE49-F238E27FC236}">
                <a16:creationId xmlns:a16="http://schemas.microsoft.com/office/drawing/2014/main" id="{3BAB9C74-BE51-FD4F-B2BD-80A22975C67A}"/>
              </a:ext>
            </a:extLst>
          </p:cNvPr>
          <p:cNvCxnSpPr>
            <a:cxnSpLocks/>
            <a:stCxn id="51205" idx="1"/>
            <a:endCxn id="51206" idx="3"/>
          </p:cNvCxnSpPr>
          <p:nvPr/>
        </p:nvCxnSpPr>
        <p:spPr>
          <a:xfrm flipH="1">
            <a:off x="5664200" y="4405313"/>
            <a:ext cx="2762250" cy="147955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a:extLst>
              <a:ext uri="{FF2B5EF4-FFF2-40B4-BE49-F238E27FC236}">
                <a16:creationId xmlns:a16="http://schemas.microsoft.com/office/drawing/2014/main" id="{C299F979-158C-1743-AE99-F1E17EC2F769}"/>
              </a:ext>
            </a:extLst>
          </p:cNvPr>
          <p:cNvCxnSpPr>
            <a:cxnSpLocks/>
            <a:stCxn id="51205" idx="1"/>
            <a:endCxn id="51220" idx="3"/>
          </p:cNvCxnSpPr>
          <p:nvPr/>
        </p:nvCxnSpPr>
        <p:spPr>
          <a:xfrm>
            <a:off x="8426450" y="4405313"/>
            <a:ext cx="227013" cy="1322387"/>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a:extLst>
              <a:ext uri="{FF2B5EF4-FFF2-40B4-BE49-F238E27FC236}">
                <a16:creationId xmlns:a16="http://schemas.microsoft.com/office/drawing/2014/main" id="{6A9F20D1-4218-AB47-8967-5D8F2D3508F7}"/>
              </a:ext>
            </a:extLst>
          </p:cNvPr>
          <p:cNvCxnSpPr>
            <a:cxnSpLocks/>
            <a:stCxn id="51206" idx="0"/>
            <a:endCxn id="51214" idx="1"/>
          </p:cNvCxnSpPr>
          <p:nvPr/>
        </p:nvCxnSpPr>
        <p:spPr>
          <a:xfrm flipV="1">
            <a:off x="5207000" y="3290888"/>
            <a:ext cx="3625850" cy="2136775"/>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a:extLst>
              <a:ext uri="{FF2B5EF4-FFF2-40B4-BE49-F238E27FC236}">
                <a16:creationId xmlns:a16="http://schemas.microsoft.com/office/drawing/2014/main" id="{BB498A88-1D0F-764D-8631-7004FCAA6357}"/>
              </a:ext>
            </a:extLst>
          </p:cNvPr>
          <p:cNvCxnSpPr>
            <a:cxnSpLocks/>
            <a:stCxn id="51205" idx="1"/>
            <a:endCxn id="51245" idx="2"/>
          </p:cNvCxnSpPr>
          <p:nvPr/>
        </p:nvCxnSpPr>
        <p:spPr>
          <a:xfrm flipH="1" flipV="1">
            <a:off x="6002338" y="2655888"/>
            <a:ext cx="2424112" cy="1749425"/>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a:extLst>
              <a:ext uri="{FF2B5EF4-FFF2-40B4-BE49-F238E27FC236}">
                <a16:creationId xmlns:a16="http://schemas.microsoft.com/office/drawing/2014/main" id="{19831A35-E578-9D4C-8660-DF579563E5C1}"/>
              </a:ext>
            </a:extLst>
          </p:cNvPr>
          <p:cNvCxnSpPr>
            <a:cxnSpLocks/>
            <a:stCxn id="51210" idx="2"/>
            <a:endCxn id="51216" idx="2"/>
          </p:cNvCxnSpPr>
          <p:nvPr/>
        </p:nvCxnSpPr>
        <p:spPr>
          <a:xfrm>
            <a:off x="7218363" y="896938"/>
            <a:ext cx="1641475" cy="238442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1245" name="Рисунок 102" descr="Школа">
            <a:extLst>
              <a:ext uri="{FF2B5EF4-FFF2-40B4-BE49-F238E27FC236}">
                <a16:creationId xmlns:a16="http://schemas.microsoft.com/office/drawing/2014/main" id="{6F69F78E-A956-BA46-9F6B-D5E7131637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45138" y="17414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6" name="Рисунок 103" descr="Тележка">
            <a:extLst>
              <a:ext uri="{FF2B5EF4-FFF2-40B4-BE49-F238E27FC236}">
                <a16:creationId xmlns:a16="http://schemas.microsoft.com/office/drawing/2014/main" id="{4E2D95D8-12C0-B547-BCB4-E8D832C01B9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86125" y="181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7" name="Рисунок 104" descr="Врач">
            <a:extLst>
              <a:ext uri="{FF2B5EF4-FFF2-40B4-BE49-F238E27FC236}">
                <a16:creationId xmlns:a16="http://schemas.microsoft.com/office/drawing/2014/main" id="{6A1D9CFC-0187-0949-AA49-1619EF23AB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3625" y="11239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Прямоугольник 105">
            <a:extLst>
              <a:ext uri="{FF2B5EF4-FFF2-40B4-BE49-F238E27FC236}">
                <a16:creationId xmlns:a16="http://schemas.microsoft.com/office/drawing/2014/main" id="{F910F55A-85E8-9E47-814F-44AA628A3F2B}"/>
              </a:ext>
            </a:extLst>
          </p:cNvPr>
          <p:cNvSpPr/>
          <p:nvPr/>
        </p:nvSpPr>
        <p:spPr>
          <a:xfrm>
            <a:off x="3559175" y="1576388"/>
            <a:ext cx="2162175"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Дистрибутор</a:t>
            </a:r>
          </a:p>
        </p:txBody>
      </p:sp>
      <p:sp>
        <p:nvSpPr>
          <p:cNvPr id="107" name="Прямоугольник 106">
            <a:extLst>
              <a:ext uri="{FF2B5EF4-FFF2-40B4-BE49-F238E27FC236}">
                <a16:creationId xmlns:a16="http://schemas.microsoft.com/office/drawing/2014/main" id="{42E121D3-6D23-734A-853A-7374D5414E41}"/>
              </a:ext>
            </a:extLst>
          </p:cNvPr>
          <p:cNvSpPr/>
          <p:nvPr/>
        </p:nvSpPr>
        <p:spPr>
          <a:xfrm>
            <a:off x="5451475" y="1533525"/>
            <a:ext cx="695325"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ЛПУ</a:t>
            </a:r>
          </a:p>
        </p:txBody>
      </p:sp>
      <p:sp>
        <p:nvSpPr>
          <p:cNvPr id="109" name="Прямоугольник 108">
            <a:extLst>
              <a:ext uri="{FF2B5EF4-FFF2-40B4-BE49-F238E27FC236}">
                <a16:creationId xmlns:a16="http://schemas.microsoft.com/office/drawing/2014/main" id="{015720B1-4A6E-E044-BB5A-DD84A655F6DA}"/>
              </a:ext>
            </a:extLst>
          </p:cNvPr>
          <p:cNvSpPr/>
          <p:nvPr/>
        </p:nvSpPr>
        <p:spPr>
          <a:xfrm>
            <a:off x="5829300" y="1004888"/>
            <a:ext cx="914400"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Врач</a:t>
            </a:r>
          </a:p>
        </p:txBody>
      </p:sp>
      <p:sp>
        <p:nvSpPr>
          <p:cNvPr id="110" name="Стрелка вправо 109">
            <a:extLst>
              <a:ext uri="{FF2B5EF4-FFF2-40B4-BE49-F238E27FC236}">
                <a16:creationId xmlns:a16="http://schemas.microsoft.com/office/drawing/2014/main" id="{4FA42575-E186-6D41-A63D-45697146A286}"/>
              </a:ext>
            </a:extLst>
          </p:cNvPr>
          <p:cNvSpPr/>
          <p:nvPr/>
        </p:nvSpPr>
        <p:spPr>
          <a:xfrm>
            <a:off x="4191000" y="2078038"/>
            <a:ext cx="1423988" cy="493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Препарат</a:t>
            </a:r>
          </a:p>
        </p:txBody>
      </p:sp>
      <p:sp>
        <p:nvSpPr>
          <p:cNvPr id="111" name="Стрелка вправо 110">
            <a:extLst>
              <a:ext uri="{FF2B5EF4-FFF2-40B4-BE49-F238E27FC236}">
                <a16:creationId xmlns:a16="http://schemas.microsoft.com/office/drawing/2014/main" id="{4D5AEDCF-ED89-C94C-A2EB-0DD0CABF9633}"/>
              </a:ext>
            </a:extLst>
          </p:cNvPr>
          <p:cNvSpPr/>
          <p:nvPr/>
        </p:nvSpPr>
        <p:spPr>
          <a:xfrm>
            <a:off x="230188" y="2109788"/>
            <a:ext cx="3209925" cy="493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Препарат</a:t>
            </a:r>
          </a:p>
        </p:txBody>
      </p:sp>
      <p:sp>
        <p:nvSpPr>
          <p:cNvPr id="114" name="Прямоугольник 113">
            <a:extLst>
              <a:ext uri="{FF2B5EF4-FFF2-40B4-BE49-F238E27FC236}">
                <a16:creationId xmlns:a16="http://schemas.microsoft.com/office/drawing/2014/main" id="{E92AB2AF-7A30-5A46-BB0E-3F3C4C760082}"/>
              </a:ext>
            </a:extLst>
          </p:cNvPr>
          <p:cNvSpPr/>
          <p:nvPr/>
        </p:nvSpPr>
        <p:spPr>
          <a:xfrm>
            <a:off x="265113" y="1636713"/>
            <a:ext cx="682625" cy="6048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ВЫ</a:t>
            </a:r>
          </a:p>
        </p:txBody>
      </p:sp>
      <p:sp>
        <p:nvSpPr>
          <p:cNvPr id="117" name="Прямоугольник 116">
            <a:extLst>
              <a:ext uri="{FF2B5EF4-FFF2-40B4-BE49-F238E27FC236}">
                <a16:creationId xmlns:a16="http://schemas.microsoft.com/office/drawing/2014/main" id="{FF01AFC5-ACD7-E844-93FC-3FEDF0765BD6}"/>
              </a:ext>
            </a:extLst>
          </p:cNvPr>
          <p:cNvSpPr/>
          <p:nvPr/>
        </p:nvSpPr>
        <p:spPr>
          <a:xfrm>
            <a:off x="11115675" y="1358900"/>
            <a:ext cx="1257300" cy="60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defRPr/>
            </a:pPr>
            <a:r>
              <a:rPr lang="ru-RU" sz="2000" b="1" dirty="0">
                <a:solidFill>
                  <a:schemeClr val="accent3">
                    <a:lumMod val="75000"/>
                  </a:schemeClr>
                </a:solidFill>
              </a:rPr>
              <a:t>Пациент</a:t>
            </a:r>
          </a:p>
        </p:txBody>
      </p:sp>
      <p:pic>
        <p:nvPicPr>
          <p:cNvPr id="51255" name="Рисунок 117" descr="Легкие">
            <a:extLst>
              <a:ext uri="{FF2B5EF4-FFF2-40B4-BE49-F238E27FC236}">
                <a16:creationId xmlns:a16="http://schemas.microsoft.com/office/drawing/2014/main" id="{FB9D7E46-03D6-F242-9084-D089340422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07688" y="17367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4" name="Прямая со стрелкой 123">
            <a:extLst>
              <a:ext uri="{FF2B5EF4-FFF2-40B4-BE49-F238E27FC236}">
                <a16:creationId xmlns:a16="http://schemas.microsoft.com/office/drawing/2014/main" id="{5B8DAC32-5CD9-844B-B819-84507BCB0395}"/>
              </a:ext>
            </a:extLst>
          </p:cNvPr>
          <p:cNvCxnSpPr>
            <a:cxnSpLocks/>
            <a:stCxn id="51233" idx="2"/>
            <a:endCxn id="51245" idx="2"/>
          </p:cNvCxnSpPr>
          <p:nvPr/>
        </p:nvCxnSpPr>
        <p:spPr>
          <a:xfrm flipV="1">
            <a:off x="595313" y="2655888"/>
            <a:ext cx="5407025" cy="164623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a:extLst>
              <a:ext uri="{FF2B5EF4-FFF2-40B4-BE49-F238E27FC236}">
                <a16:creationId xmlns:a16="http://schemas.microsoft.com/office/drawing/2014/main" id="{6B2DF061-8513-9F48-8386-E3AEE16DB19E}"/>
              </a:ext>
            </a:extLst>
          </p:cNvPr>
          <p:cNvCxnSpPr>
            <a:cxnSpLocks/>
            <a:stCxn id="51210" idx="2"/>
            <a:endCxn id="51247" idx="0"/>
          </p:cNvCxnSpPr>
          <p:nvPr/>
        </p:nvCxnSpPr>
        <p:spPr>
          <a:xfrm flipH="1">
            <a:off x="6600825" y="896938"/>
            <a:ext cx="617538" cy="22701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Прямая со стрелкой 120">
            <a:extLst>
              <a:ext uri="{FF2B5EF4-FFF2-40B4-BE49-F238E27FC236}">
                <a16:creationId xmlns:a16="http://schemas.microsoft.com/office/drawing/2014/main" id="{1D8F8A3F-4FF1-5042-80B6-97D29499C3D5}"/>
              </a:ext>
            </a:extLst>
          </p:cNvPr>
          <p:cNvCxnSpPr>
            <a:cxnSpLocks/>
            <a:stCxn id="51233" idx="2"/>
            <a:endCxn id="51246" idx="1"/>
          </p:cNvCxnSpPr>
          <p:nvPr/>
        </p:nvCxnSpPr>
        <p:spPr>
          <a:xfrm flipV="1">
            <a:off x="595313" y="2271713"/>
            <a:ext cx="2690812" cy="203041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0" name="Стрелка вправо 89">
            <a:extLst>
              <a:ext uri="{FF2B5EF4-FFF2-40B4-BE49-F238E27FC236}">
                <a16:creationId xmlns:a16="http://schemas.microsoft.com/office/drawing/2014/main" id="{B2854906-CD81-6D4A-8A11-920467D5CE2E}"/>
              </a:ext>
            </a:extLst>
          </p:cNvPr>
          <p:cNvSpPr/>
          <p:nvPr/>
        </p:nvSpPr>
        <p:spPr>
          <a:xfrm>
            <a:off x="3716338" y="2809875"/>
            <a:ext cx="4889500" cy="493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Препарат</a:t>
            </a:r>
          </a:p>
        </p:txBody>
      </p:sp>
      <p:sp>
        <p:nvSpPr>
          <p:cNvPr id="60" name="Стрелка вправо 59">
            <a:extLst>
              <a:ext uri="{FF2B5EF4-FFF2-40B4-BE49-F238E27FC236}">
                <a16:creationId xmlns:a16="http://schemas.microsoft.com/office/drawing/2014/main" id="{06ADFA0C-9FBE-344A-8D8A-87EB0E6DC331}"/>
              </a:ext>
            </a:extLst>
          </p:cNvPr>
          <p:cNvSpPr/>
          <p:nvPr/>
        </p:nvSpPr>
        <p:spPr>
          <a:xfrm>
            <a:off x="6396038" y="2070100"/>
            <a:ext cx="4360862" cy="492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Препарат</a:t>
            </a:r>
          </a:p>
        </p:txBody>
      </p:sp>
    </p:spTree>
    <p:extLst>
      <p:ext uri="{BB962C8B-B14F-4D97-AF65-F5344CB8AC3E}">
        <p14:creationId xmlns:p14="http://schemas.microsoft.com/office/powerpoint/2010/main" val="1171084495"/>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13">
            <a:extLst>
              <a:ext uri="{FF2B5EF4-FFF2-40B4-BE49-F238E27FC236}">
                <a16:creationId xmlns:a16="http://schemas.microsoft.com/office/drawing/2014/main" id="{33574EF3-31C3-2945-9B03-9D8E18E95894}"/>
              </a:ext>
            </a:extLst>
          </p:cNvPr>
          <p:cNvSpPr txBox="1">
            <a:spLocks/>
          </p:cNvSpPr>
          <p:nvPr/>
        </p:nvSpPr>
        <p:spPr>
          <a:xfrm>
            <a:off x="0" y="2174875"/>
            <a:ext cx="12192000" cy="2700338"/>
          </a:xfrm>
          <a:custGeom>
            <a:avLst/>
            <a:gdLst>
              <a:gd name="connsiteX0" fmla="*/ 0 w 12192000"/>
              <a:gd name="connsiteY0" fmla="*/ 0 h 2934092"/>
              <a:gd name="connsiteX1" fmla="*/ 12192000 w 12192000"/>
              <a:gd name="connsiteY1" fmla="*/ 0 h 2934092"/>
              <a:gd name="connsiteX2" fmla="*/ 12192000 w 12192000"/>
              <a:gd name="connsiteY2" fmla="*/ 2934092 h 2934092"/>
              <a:gd name="connsiteX3" fmla="*/ 0 w 12192000"/>
              <a:gd name="connsiteY3" fmla="*/ 2934092 h 2934092"/>
            </a:gdLst>
            <a:ahLst/>
            <a:cxnLst>
              <a:cxn ang="0">
                <a:pos x="connsiteX0" y="connsiteY0"/>
              </a:cxn>
              <a:cxn ang="0">
                <a:pos x="connsiteX1" y="connsiteY1"/>
              </a:cxn>
              <a:cxn ang="0">
                <a:pos x="connsiteX2" y="connsiteY2"/>
              </a:cxn>
              <a:cxn ang="0">
                <a:pos x="connsiteX3" y="connsiteY3"/>
              </a:cxn>
            </a:cxnLst>
            <a:rect l="l" t="t" r="r" b="b"/>
            <a:pathLst>
              <a:path w="12192000" h="2934092">
                <a:moveTo>
                  <a:pt x="0" y="0"/>
                </a:moveTo>
                <a:lnTo>
                  <a:pt x="12192000" y="0"/>
                </a:lnTo>
                <a:lnTo>
                  <a:pt x="12192000" y="2934092"/>
                </a:lnTo>
                <a:lnTo>
                  <a:pt x="0" y="2934092"/>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effectLst>
            <a:outerShdw blurRad="50800" dist="38100" dir="5400000" algn="t" rotWithShape="0">
              <a:prstClr val="black">
                <a:alpha val="40000"/>
              </a:prstClr>
            </a:outerShdw>
          </a:effectLst>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p>
        </p:txBody>
      </p:sp>
      <p:sp>
        <p:nvSpPr>
          <p:cNvPr id="9" name="วงรี 265">
            <a:extLst>
              <a:ext uri="{FF2B5EF4-FFF2-40B4-BE49-F238E27FC236}">
                <a16:creationId xmlns:a16="http://schemas.microsoft.com/office/drawing/2014/main" id="{89939265-ECDE-8843-8F0B-1E6886CC7966}"/>
              </a:ext>
            </a:extLst>
          </p:cNvPr>
          <p:cNvSpPr/>
          <p:nvPr/>
        </p:nvSpPr>
        <p:spPr>
          <a:xfrm>
            <a:off x="787400" y="1322388"/>
            <a:ext cx="4276725" cy="4275137"/>
          </a:xfrm>
          <a:prstGeom prst="ellipse">
            <a:avLst/>
          </a:prstGeom>
          <a:noFill/>
          <a:ln w="279400">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th-TH" dirty="0"/>
          </a:p>
        </p:txBody>
      </p:sp>
      <p:sp>
        <p:nvSpPr>
          <p:cNvPr id="7" name="Рисунок 6">
            <a:extLst>
              <a:ext uri="{FF2B5EF4-FFF2-40B4-BE49-F238E27FC236}">
                <a16:creationId xmlns:a16="http://schemas.microsoft.com/office/drawing/2014/main" id="{F7EC3804-0FF1-7846-B907-65366819FEC7}"/>
              </a:ext>
            </a:extLst>
          </p:cNvPr>
          <p:cNvSpPr>
            <a:spLocks noGrp="1"/>
          </p:cNvSpPr>
          <p:nvPr>
            <p:ph type="pic" sz="quarter" idx="10"/>
          </p:nvPr>
        </p:nvSpPr>
        <p:spPr>
          <a:xfrm>
            <a:off x="1071563" y="1628775"/>
            <a:ext cx="3708400" cy="3708400"/>
          </a:xfrm>
        </p:spPr>
      </p:sp>
      <p:sp>
        <p:nvSpPr>
          <p:cNvPr id="6" name="Номер слайда 5">
            <a:extLst>
              <a:ext uri="{FF2B5EF4-FFF2-40B4-BE49-F238E27FC236}">
                <a16:creationId xmlns:a16="http://schemas.microsoft.com/office/drawing/2014/main" id="{A0E13067-070B-4247-9CE9-96823AA3F152}"/>
              </a:ext>
            </a:extLst>
          </p:cNvPr>
          <p:cNvSpPr>
            <a:spLocks noGrp="1"/>
          </p:cNvSpPr>
          <p:nvPr>
            <p:ph type="sldNum" sz="quarter" idx="11"/>
          </p:nvPr>
        </p:nvSpPr>
        <p:spPr/>
        <p:txBody>
          <a:bodyPr/>
          <a:lstStyle/>
          <a:p>
            <a:pPr>
              <a:defRPr/>
            </a:pPr>
            <a:fld id="{2C990E34-D8AC-FF4E-A4CD-F26BCC1CD4AC}" type="slidenum">
              <a:rPr lang="ru-RU" sz="1100"/>
              <a:pPr>
                <a:defRPr/>
              </a:pPr>
              <a:t>61</a:t>
            </a:fld>
            <a:endParaRPr lang="ru-RU" sz="1100" dirty="0"/>
          </a:p>
        </p:txBody>
      </p:sp>
      <p:sp>
        <p:nvSpPr>
          <p:cNvPr id="8" name="TextBox 7">
            <a:extLst>
              <a:ext uri="{FF2B5EF4-FFF2-40B4-BE49-F238E27FC236}">
                <a16:creationId xmlns:a16="http://schemas.microsoft.com/office/drawing/2014/main" id="{F3792821-4084-D14D-9B81-68CDED4090D6}"/>
              </a:ext>
            </a:extLst>
          </p:cNvPr>
          <p:cNvSpPr txBox="1"/>
          <p:nvPr/>
        </p:nvSpPr>
        <p:spPr>
          <a:xfrm>
            <a:off x="5434013" y="3121025"/>
            <a:ext cx="6388100" cy="615950"/>
          </a:xfrm>
          <a:prstGeom prst="rect">
            <a:avLst/>
          </a:prstGeom>
          <a:noFill/>
        </p:spPr>
        <p:txBody>
          <a:bodyPr lIns="0" tIns="0" rIns="0" bIns="0">
            <a:spAutoFit/>
          </a:bodyPr>
          <a:lstStyle/>
          <a:p>
            <a:pPr algn="ctr">
              <a:defRPr/>
            </a:pPr>
            <a:r>
              <a:rPr lang="ru-RU" sz="4000" b="1" dirty="0">
                <a:solidFill>
                  <a:schemeClr val="bg1"/>
                </a:solidFill>
                <a:latin typeface="+mj-lt"/>
              </a:rPr>
              <a:t>Сравнение в МПР</a:t>
            </a:r>
            <a:endParaRPr lang="id-ID" sz="4000" b="1" dirty="0">
              <a:solidFill>
                <a:schemeClr val="bg1"/>
              </a:solidFill>
              <a:latin typeface="+mj-lt"/>
            </a:endParaRP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Group 53">
            <a:extLst>
              <a:ext uri="{FF2B5EF4-FFF2-40B4-BE49-F238E27FC236}">
                <a16:creationId xmlns:a16="http://schemas.microsoft.com/office/drawing/2014/main" id="{F588F9AC-47BA-ED47-AD3D-A74ADFC2823E}"/>
              </a:ext>
            </a:extLst>
          </p:cNvPr>
          <p:cNvGraphicFramePr>
            <a:graphicFrameLocks/>
          </p:cNvGraphicFramePr>
          <p:nvPr/>
        </p:nvGraphicFramePr>
        <p:xfrm>
          <a:off x="688975" y="1755775"/>
          <a:ext cx="10772775" cy="3773488"/>
        </p:xfrm>
        <a:graphic>
          <a:graphicData uri="http://schemas.openxmlformats.org/drawingml/2006/table">
            <a:tbl>
              <a:tblPr/>
              <a:tblGrid>
                <a:gridCol w="2405547">
                  <a:extLst>
                    <a:ext uri="{9D8B030D-6E8A-4147-A177-3AD203B41FA5}">
                      <a16:colId xmlns:a16="http://schemas.microsoft.com/office/drawing/2014/main" val="20000"/>
                    </a:ext>
                  </a:extLst>
                </a:gridCol>
                <a:gridCol w="1716770">
                  <a:extLst>
                    <a:ext uri="{9D8B030D-6E8A-4147-A177-3AD203B41FA5}">
                      <a16:colId xmlns:a16="http://schemas.microsoft.com/office/drawing/2014/main" val="20001"/>
                    </a:ext>
                  </a:extLst>
                </a:gridCol>
                <a:gridCol w="2040275">
                  <a:extLst>
                    <a:ext uri="{9D8B030D-6E8A-4147-A177-3AD203B41FA5}">
                      <a16:colId xmlns:a16="http://schemas.microsoft.com/office/drawing/2014/main" val="20002"/>
                    </a:ext>
                  </a:extLst>
                </a:gridCol>
                <a:gridCol w="1246823">
                  <a:extLst>
                    <a:ext uri="{9D8B030D-6E8A-4147-A177-3AD203B41FA5}">
                      <a16:colId xmlns:a16="http://schemas.microsoft.com/office/drawing/2014/main" val="20003"/>
                    </a:ext>
                  </a:extLst>
                </a:gridCol>
                <a:gridCol w="1612322">
                  <a:extLst>
                    <a:ext uri="{9D8B030D-6E8A-4147-A177-3AD203B41FA5}">
                      <a16:colId xmlns:a16="http://schemas.microsoft.com/office/drawing/2014/main" val="20004"/>
                    </a:ext>
                  </a:extLst>
                </a:gridCol>
                <a:gridCol w="1751038">
                  <a:extLst>
                    <a:ext uri="{9D8B030D-6E8A-4147-A177-3AD203B41FA5}">
                      <a16:colId xmlns:a16="http://schemas.microsoft.com/office/drawing/2014/main" val="20005"/>
                    </a:ext>
                  </a:extLst>
                </a:gridCol>
              </a:tblGrid>
              <a:tr h="1096951">
                <a:tc>
                  <a:txBody>
                    <a:bodyPr/>
                    <a:lstStyle/>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defRPr/>
                      </a:pPr>
                      <a:r>
                        <a:rPr kumimoji="0" lang="ru-RU" sz="1600" b="1" i="0" u="none" strike="noStrike" kern="1200" cap="none" normalizeH="0" baseline="0" dirty="0">
                          <a:ln>
                            <a:noFill/>
                          </a:ln>
                          <a:solidFill>
                            <a:schemeClr val="accent3">
                              <a:lumMod val="75000"/>
                            </a:schemeClr>
                          </a:solidFill>
                          <a:effectLst/>
                          <a:latin typeface="+mn-lt"/>
                          <a:ea typeface="+mn-ea"/>
                          <a:cs typeface="+mn-cs"/>
                        </a:rPr>
                        <a:t>Критерии оценки предложения/продукта клиентом</a:t>
                      </a:r>
                      <a:endParaRPr kumimoji="0" lang="en-GB" sz="1600" b="1" i="0" u="none" strike="noStrike" kern="1200" cap="none" normalizeH="0" baseline="0" dirty="0">
                        <a:ln>
                          <a:noFill/>
                        </a:ln>
                        <a:solidFill>
                          <a:schemeClr val="accent3">
                            <a:lumMod val="75000"/>
                          </a:schemeClr>
                        </a:solidFill>
                        <a:effectLst/>
                        <a:latin typeface="+mn-lt"/>
                        <a:ea typeface="+mn-ea"/>
                        <a:cs typeface="+mn-cs"/>
                      </a:endParaRPr>
                    </a:p>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600" b="1" i="0" u="none" strike="noStrike" cap="none" normalizeH="0" baseline="0" dirty="0">
                          <a:ln>
                            <a:noFill/>
                          </a:ln>
                          <a:solidFill>
                            <a:schemeClr val="accent3">
                              <a:lumMod val="75000"/>
                            </a:schemeClr>
                          </a:solidFill>
                          <a:effectLst/>
                          <a:latin typeface="+mn-lt"/>
                        </a:rPr>
                        <a:t>Важность для клиента</a:t>
                      </a:r>
                    </a:p>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600" b="1" i="0" u="none" strike="noStrike" cap="none" normalizeH="0" baseline="0" dirty="0">
                          <a:ln>
                            <a:noFill/>
                          </a:ln>
                          <a:solidFill>
                            <a:schemeClr val="accent3">
                              <a:lumMod val="75000"/>
                            </a:schemeClr>
                          </a:solidFill>
                          <a:effectLst/>
                          <a:latin typeface="+mn-lt"/>
                        </a:rPr>
                        <a:t>(1 </a:t>
                      </a:r>
                      <a:r>
                        <a:rPr kumimoji="0" lang="en-US" sz="1600" b="1" i="0" u="none" strike="noStrike" cap="none" normalizeH="0" baseline="0" dirty="0">
                          <a:ln>
                            <a:noFill/>
                          </a:ln>
                          <a:solidFill>
                            <a:schemeClr val="accent3">
                              <a:lumMod val="75000"/>
                            </a:schemeClr>
                          </a:solidFill>
                          <a:effectLst/>
                          <a:latin typeface="+mn-lt"/>
                        </a:rPr>
                        <a:t>min</a:t>
                      </a:r>
                      <a:r>
                        <a:rPr kumimoji="0" lang="ru-RU" sz="1600" b="1" i="0" u="none" strike="noStrike" cap="none" normalizeH="0" baseline="0" dirty="0">
                          <a:ln>
                            <a:noFill/>
                          </a:ln>
                          <a:solidFill>
                            <a:schemeClr val="accent3">
                              <a:lumMod val="75000"/>
                            </a:schemeClr>
                          </a:solidFill>
                          <a:effectLst/>
                          <a:latin typeface="+mn-lt"/>
                        </a:rPr>
                        <a:t> – 10</a:t>
                      </a:r>
                      <a:r>
                        <a:rPr kumimoji="0" lang="en-US" sz="1600" b="1" i="0" u="none" strike="noStrike" cap="none" normalizeH="0" baseline="0" dirty="0">
                          <a:ln>
                            <a:noFill/>
                          </a:ln>
                          <a:solidFill>
                            <a:schemeClr val="accent3">
                              <a:lumMod val="75000"/>
                            </a:schemeClr>
                          </a:solidFill>
                          <a:effectLst/>
                          <a:latin typeface="+mn-lt"/>
                        </a:rPr>
                        <a:t> max</a:t>
                      </a:r>
                      <a:r>
                        <a:rPr kumimoji="0" lang="ru-RU" sz="1600" b="1" i="0" u="none" strike="noStrike" cap="none" normalizeH="0" baseline="0" dirty="0">
                          <a:ln>
                            <a:noFill/>
                          </a:ln>
                          <a:solidFill>
                            <a:schemeClr val="accent3">
                              <a:lumMod val="75000"/>
                            </a:schemeClr>
                          </a:solidFill>
                          <a:effectLst/>
                          <a:latin typeface="+mn-lt"/>
                        </a:rPr>
                        <a:t>)</a:t>
                      </a: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600" b="1" i="0" u="none" strike="noStrike" cap="none" normalizeH="0" baseline="0" dirty="0">
                          <a:ln>
                            <a:noFill/>
                          </a:ln>
                          <a:solidFill>
                            <a:schemeClr val="accent3">
                              <a:lumMod val="75000"/>
                            </a:schemeClr>
                          </a:solidFill>
                          <a:effectLst/>
                          <a:latin typeface="+mn-lt"/>
                        </a:rPr>
                        <a:t>Насколько хорошо мы соответствуем ожиданиям клиента</a:t>
                      </a:r>
                    </a:p>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600" b="1" i="0" u="none" strike="noStrike" cap="none" normalizeH="0" baseline="0" dirty="0">
                          <a:ln>
                            <a:noFill/>
                          </a:ln>
                          <a:solidFill>
                            <a:schemeClr val="accent3">
                              <a:lumMod val="75000"/>
                            </a:schemeClr>
                          </a:solidFill>
                          <a:effectLst/>
                          <a:latin typeface="+mn-lt"/>
                        </a:rPr>
                        <a:t>(1</a:t>
                      </a:r>
                      <a:r>
                        <a:rPr kumimoji="0" lang="en-US" sz="1600" b="1" i="0" u="none" strike="noStrike" cap="none" normalizeH="0" baseline="0" dirty="0">
                          <a:ln>
                            <a:noFill/>
                          </a:ln>
                          <a:solidFill>
                            <a:schemeClr val="accent3">
                              <a:lumMod val="75000"/>
                            </a:schemeClr>
                          </a:solidFill>
                          <a:effectLst/>
                          <a:latin typeface="+mn-lt"/>
                        </a:rPr>
                        <a:t>min</a:t>
                      </a:r>
                      <a:r>
                        <a:rPr kumimoji="0" lang="ru-RU" sz="1600" b="1" i="0" u="none" strike="noStrike" cap="none" normalizeH="0" baseline="0" dirty="0">
                          <a:ln>
                            <a:noFill/>
                          </a:ln>
                          <a:solidFill>
                            <a:schemeClr val="accent3">
                              <a:lumMod val="75000"/>
                            </a:schemeClr>
                          </a:solidFill>
                          <a:effectLst/>
                          <a:latin typeface="+mn-lt"/>
                        </a:rPr>
                        <a:t> – 10</a:t>
                      </a:r>
                      <a:r>
                        <a:rPr kumimoji="0" lang="en-US" sz="1600" b="1" i="0" u="none" strike="noStrike" cap="none" normalizeH="0" baseline="0" dirty="0">
                          <a:ln>
                            <a:noFill/>
                          </a:ln>
                          <a:solidFill>
                            <a:schemeClr val="accent3">
                              <a:lumMod val="75000"/>
                            </a:schemeClr>
                          </a:solidFill>
                          <a:effectLst/>
                          <a:latin typeface="+mn-lt"/>
                        </a:rPr>
                        <a:t> max</a:t>
                      </a:r>
                      <a:r>
                        <a:rPr kumimoji="0" lang="ru-RU" sz="1600" b="1" i="0" u="none" strike="noStrike" cap="none" normalizeH="0" baseline="0" dirty="0">
                          <a:ln>
                            <a:noFill/>
                          </a:ln>
                          <a:solidFill>
                            <a:schemeClr val="accent3">
                              <a:lumMod val="75000"/>
                            </a:schemeClr>
                          </a:solidFill>
                          <a:effectLst/>
                          <a:latin typeface="+mn-lt"/>
                        </a:rPr>
                        <a:t>)</a:t>
                      </a: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600" b="1" i="0" u="none" strike="noStrike" cap="none" normalizeH="0" baseline="0" dirty="0">
                          <a:ln>
                            <a:noFill/>
                          </a:ln>
                          <a:solidFill>
                            <a:schemeClr val="accent3">
                              <a:lumMod val="75000"/>
                            </a:schemeClr>
                          </a:solidFill>
                          <a:effectLst/>
                          <a:latin typeface="+mn-lt"/>
                        </a:rPr>
                        <a:t>Итого мы</a:t>
                      </a: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600" b="1" i="0" u="none" strike="noStrike" cap="none" normalizeH="0" baseline="0" dirty="0">
                          <a:ln>
                            <a:noFill/>
                          </a:ln>
                          <a:solidFill>
                            <a:schemeClr val="accent3">
                              <a:lumMod val="75000"/>
                            </a:schemeClr>
                          </a:solidFill>
                          <a:effectLst/>
                          <a:latin typeface="+mn-lt"/>
                        </a:rPr>
                        <a:t>Конкурент 1</a:t>
                      </a:r>
                      <a:endParaRPr kumimoji="0" lang="en-US" sz="1600" b="1" i="0" u="none" strike="noStrike" cap="none" normalizeH="0" baseline="0" dirty="0">
                        <a:ln>
                          <a:noFill/>
                        </a:ln>
                        <a:solidFill>
                          <a:schemeClr val="accent3">
                            <a:lumMod val="75000"/>
                          </a:schemeClr>
                        </a:solidFill>
                        <a:effectLst/>
                        <a:latin typeface="+mn-lt"/>
                      </a:endParaRPr>
                    </a:p>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r>
                        <a:rPr kumimoji="0" lang="ru-RU" sz="1600" b="1" i="0" u="none" strike="noStrike" cap="none" normalizeH="0" baseline="0" dirty="0">
                          <a:ln>
                            <a:noFill/>
                          </a:ln>
                          <a:solidFill>
                            <a:schemeClr val="accent3">
                              <a:lumMod val="75000"/>
                            </a:schemeClr>
                          </a:solidFill>
                          <a:effectLst/>
                          <a:latin typeface="+mn-lt"/>
                        </a:rPr>
                        <a:t>Итого </a:t>
                      </a: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defRPr/>
                      </a:pPr>
                      <a:r>
                        <a:rPr kumimoji="0" lang="ru-RU" sz="1600" b="1" i="0" u="none" strike="noStrike" cap="none" normalizeH="0" baseline="0" dirty="0">
                          <a:ln>
                            <a:noFill/>
                          </a:ln>
                          <a:solidFill>
                            <a:schemeClr val="accent3">
                              <a:lumMod val="75000"/>
                            </a:schemeClr>
                          </a:solidFill>
                          <a:effectLst/>
                          <a:latin typeface="+mn-lt"/>
                        </a:rPr>
                        <a:t>Конкурент 2</a:t>
                      </a:r>
                    </a:p>
                    <a:p>
                      <a:pPr marL="0" marR="0" lvl="0" indent="0" algn="ctr" defTabSz="914400" rtl="0" eaLnBrk="0" fontAlgn="base" latinLnBrk="0" hangingPunct="0">
                        <a:lnSpc>
                          <a:spcPct val="90000"/>
                        </a:lnSpc>
                        <a:spcBef>
                          <a:spcPct val="55000"/>
                        </a:spcBef>
                        <a:spcAft>
                          <a:spcPct val="0"/>
                        </a:spcAft>
                        <a:buClr>
                          <a:srgbClr val="00CC99"/>
                        </a:buClr>
                        <a:buSzPct val="100000"/>
                        <a:buFont typeface="Wingdings" pitchFamily="2" charset="2"/>
                        <a:buNone/>
                        <a:tabLst/>
                        <a:defRPr/>
                      </a:pPr>
                      <a:r>
                        <a:rPr kumimoji="0" lang="ru-RU" sz="1600" b="1" i="0" u="none" strike="noStrike" cap="none" normalizeH="0" baseline="0" dirty="0">
                          <a:ln>
                            <a:noFill/>
                          </a:ln>
                          <a:solidFill>
                            <a:schemeClr val="accent3">
                              <a:lumMod val="75000"/>
                            </a:schemeClr>
                          </a:solidFill>
                          <a:effectLst/>
                          <a:latin typeface="+mn-lt"/>
                        </a:rPr>
                        <a:t>Итого</a:t>
                      </a: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3136">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4199">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4199">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4199">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4199">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4199">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4199">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8206">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55000"/>
                        </a:spcBef>
                        <a:spcAft>
                          <a:spcPct val="0"/>
                        </a:spcAft>
                        <a:buClr>
                          <a:srgbClr val="00CC99"/>
                        </a:buClr>
                        <a:buSzPct val="100000"/>
                        <a:buFont typeface="Wingdings" pitchFamily="2" charset="2"/>
                        <a:buNone/>
                        <a:tabLst/>
                      </a:pPr>
                      <a:endParaRPr kumimoji="0" lang="en-GB" sz="1600" b="1" i="0" u="none" strike="noStrike" cap="none" normalizeH="0" baseline="0" dirty="0">
                        <a:ln>
                          <a:noFill/>
                        </a:ln>
                        <a:solidFill>
                          <a:schemeClr val="accent3">
                            <a:lumMod val="75000"/>
                          </a:schemeClr>
                        </a:solidFill>
                        <a:effectLst/>
                        <a:latin typeface="+mn-lt"/>
                      </a:endParaRPr>
                    </a:p>
                  </a:txBody>
                  <a:tcPr marL="85001" marR="85001" marT="42507" marB="425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6" name="Text Box 54">
            <a:extLst>
              <a:ext uri="{FF2B5EF4-FFF2-40B4-BE49-F238E27FC236}">
                <a16:creationId xmlns:a16="http://schemas.microsoft.com/office/drawing/2014/main" id="{2465474D-8F05-1847-9987-26DD6B817E21}"/>
              </a:ext>
            </a:extLst>
          </p:cNvPr>
          <p:cNvSpPr txBox="1">
            <a:spLocks noChangeArrowheads="1"/>
          </p:cNvSpPr>
          <p:nvPr/>
        </p:nvSpPr>
        <p:spPr bwMode="auto">
          <a:xfrm>
            <a:off x="688975" y="473075"/>
            <a:ext cx="6781800" cy="515938"/>
          </a:xfrm>
          <a:prstGeom prst="rect">
            <a:avLst/>
          </a:prstGeom>
          <a:noFill/>
          <a:ln w="9525">
            <a:noFill/>
            <a:miter lim="800000"/>
            <a:headEnd/>
            <a:tailEnd/>
          </a:ln>
        </p:spPr>
        <p:txBody>
          <a:bodyPr lIns="84992" tIns="42497" rIns="84992" bIns="42497">
            <a:spAutoFit/>
          </a:bodyPr>
          <a:lstStyle/>
          <a:p>
            <a:pPr eaLnBrk="1" hangingPunct="1">
              <a:spcBef>
                <a:spcPct val="50000"/>
              </a:spcBef>
              <a:defRPr/>
            </a:pPr>
            <a:r>
              <a:rPr lang="ru-RU" sz="2800" b="1" dirty="0">
                <a:solidFill>
                  <a:schemeClr val="accent3">
                    <a:lumMod val="75000"/>
                  </a:schemeClr>
                </a:solidFill>
                <a:ea typeface="Osaka" charset="-128"/>
              </a:rPr>
              <a:t>Конкурентное сравнение</a:t>
            </a:r>
            <a:endParaRPr lang="en-GB" sz="2800" b="1" dirty="0">
              <a:solidFill>
                <a:schemeClr val="accent3">
                  <a:lumMod val="75000"/>
                </a:schemeClr>
              </a:solidFill>
              <a:ea typeface="Osaka" charset="-128"/>
            </a:endParaRPr>
          </a:p>
        </p:txBody>
      </p:sp>
      <p:sp>
        <p:nvSpPr>
          <p:cNvPr id="81995" name="Номер слайда 1">
            <a:extLst>
              <a:ext uri="{FF2B5EF4-FFF2-40B4-BE49-F238E27FC236}">
                <a16:creationId xmlns:a16="http://schemas.microsoft.com/office/drawing/2014/main" id="{028148A0-CA90-FE4A-B9E9-695921C8D8C7}"/>
              </a:ext>
            </a:extLst>
          </p:cNvPr>
          <p:cNvSpPr>
            <a:spLocks noGrp="1"/>
          </p:cNvSpPr>
          <p:nvPr>
            <p:ph type="sldNum" sz="quarter" idx="10"/>
          </p:nvPr>
        </p:nvSpPr>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Font typeface="Wingdings" panose="05000000000000000000" pitchFamily="2" charset="2"/>
              <a:buNone/>
              <a:defRPr/>
            </a:pPr>
            <a:fld id="{0EB31152-E3B6-3646-8203-6468D903F510}" type="slidenum">
              <a:rPr lang="en-US" altLang="ru-RU" sz="1000" smtClean="0">
                <a:solidFill>
                  <a:schemeClr val="accent3">
                    <a:lumMod val="75000"/>
                  </a:schemeClr>
                </a:solidFill>
                <a:latin typeface="Arial" panose="020B0604020202020204" pitchFamily="34" charset="0"/>
              </a:rPr>
              <a:pPr>
                <a:spcBef>
                  <a:spcPct val="0"/>
                </a:spcBef>
                <a:buFont typeface="Wingdings" panose="05000000000000000000" pitchFamily="2" charset="2"/>
                <a:buNone/>
                <a:defRPr/>
              </a:pPr>
              <a:t>62</a:t>
            </a:fld>
            <a:endParaRPr lang="en-US" altLang="ru-RU" sz="1000">
              <a:solidFill>
                <a:schemeClr val="accent3">
                  <a:lumMod val="75000"/>
                </a:schemeClr>
              </a:solidFill>
              <a:latin typeface="Arial" panose="020B0604020202020204" pitchFamily="34" charset="0"/>
            </a:endParaRPr>
          </a:p>
        </p:txBody>
      </p:sp>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CDF8DA-03EA-47DC-81C9-13AD4B325745}"/>
              </a:ext>
            </a:extLst>
          </p:cNvPr>
          <p:cNvSpPr txBox="1"/>
          <p:nvPr/>
        </p:nvSpPr>
        <p:spPr>
          <a:xfrm>
            <a:off x="3351711" y="1495108"/>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r>
              <a:rPr lang="ru-RU" sz="1600" dirty="0">
                <a:solidFill>
                  <a:schemeClr val="tx1">
                    <a:lumMod val="75000"/>
                    <a:lumOff val="25000"/>
                  </a:schemeClr>
                </a:solidFill>
              </a:rPr>
              <a:t>………………………………………………………………………………………………………………………………………………………………………………………………………………………………………………………………………………………………………………………………………………………………………………………………………………………………………………….......</a:t>
            </a:r>
            <a:endParaRPr lang="en-US" sz="1600" dirty="0">
              <a:solidFill>
                <a:schemeClr val="tx1">
                  <a:lumMod val="75000"/>
                  <a:lumOff val="25000"/>
                </a:schemeClr>
              </a:solidFill>
            </a:endParaRPr>
          </a:p>
        </p:txBody>
      </p:sp>
      <p:cxnSp>
        <p:nvCxnSpPr>
          <p:cNvPr id="5" name="Straight Connector 2">
            <a:extLst>
              <a:ext uri="{FF2B5EF4-FFF2-40B4-BE49-F238E27FC236}">
                <a16:creationId xmlns:a16="http://schemas.microsoft.com/office/drawing/2014/main" id="{38393150-E721-41A2-960B-3CB1E118EB73}"/>
              </a:ext>
            </a:extLst>
          </p:cNvPr>
          <p:cNvCxnSpPr/>
          <p:nvPr/>
        </p:nvCxnSpPr>
        <p:spPr>
          <a:xfrm>
            <a:off x="3086822" y="1312636"/>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255A7A-8CAE-4192-93E8-8B0EB02D1BDF}"/>
              </a:ext>
            </a:extLst>
          </p:cNvPr>
          <p:cNvSpPr txBox="1"/>
          <p:nvPr/>
        </p:nvSpPr>
        <p:spPr>
          <a:xfrm>
            <a:off x="726804" y="1802884"/>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7" name="TextBox 6">
            <a:extLst>
              <a:ext uri="{FF2B5EF4-FFF2-40B4-BE49-F238E27FC236}">
                <a16:creationId xmlns:a16="http://schemas.microsoft.com/office/drawing/2014/main" id="{3B437AAC-FC5B-4B02-B573-2EBB4FEBBC33}"/>
              </a:ext>
            </a:extLst>
          </p:cNvPr>
          <p:cNvSpPr txBox="1"/>
          <p:nvPr/>
        </p:nvSpPr>
        <p:spPr>
          <a:xfrm>
            <a:off x="3351711" y="3152712"/>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p>
        </p:txBody>
      </p:sp>
      <p:cxnSp>
        <p:nvCxnSpPr>
          <p:cNvPr id="8" name="Straight Connector 43">
            <a:extLst>
              <a:ext uri="{FF2B5EF4-FFF2-40B4-BE49-F238E27FC236}">
                <a16:creationId xmlns:a16="http://schemas.microsoft.com/office/drawing/2014/main" id="{D2312AE1-41E1-4859-B864-E6C890E8B991}"/>
              </a:ext>
            </a:extLst>
          </p:cNvPr>
          <p:cNvCxnSpPr/>
          <p:nvPr/>
        </p:nvCxnSpPr>
        <p:spPr>
          <a:xfrm>
            <a:off x="3086822" y="2970240"/>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CCD7F3-1364-40B8-BE98-5F37567BA3AF}"/>
              </a:ext>
            </a:extLst>
          </p:cNvPr>
          <p:cNvSpPr txBox="1"/>
          <p:nvPr/>
        </p:nvSpPr>
        <p:spPr>
          <a:xfrm>
            <a:off x="726804" y="3460488"/>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2" name="TextBox 11">
            <a:extLst>
              <a:ext uri="{FF2B5EF4-FFF2-40B4-BE49-F238E27FC236}">
                <a16:creationId xmlns:a16="http://schemas.microsoft.com/office/drawing/2014/main" id="{E5318693-9D79-49D8-AD06-A15070515D52}"/>
              </a:ext>
            </a:extLst>
          </p:cNvPr>
          <p:cNvSpPr txBox="1"/>
          <p:nvPr/>
        </p:nvSpPr>
        <p:spPr>
          <a:xfrm>
            <a:off x="726804" y="5014682"/>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3" name="Rectangle 3">
            <a:extLst>
              <a:ext uri="{FF2B5EF4-FFF2-40B4-BE49-F238E27FC236}">
                <a16:creationId xmlns:a16="http://schemas.microsoft.com/office/drawing/2014/main" id="{28C25A7B-BB71-43DB-93F1-AF5E86154D3E}"/>
              </a:ext>
            </a:extLst>
          </p:cNvPr>
          <p:cNvSpPr/>
          <p:nvPr/>
        </p:nvSpPr>
        <p:spPr>
          <a:xfrm>
            <a:off x="0" y="1485692"/>
            <a:ext cx="12192000" cy="388703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4">
            <a:extLst>
              <a:ext uri="{FF2B5EF4-FFF2-40B4-BE49-F238E27FC236}">
                <a16:creationId xmlns:a16="http://schemas.microsoft.com/office/drawing/2014/main" id="{FF05D100-F2A3-449C-93C1-CA8CE47C58BE}"/>
              </a:ext>
            </a:extLst>
          </p:cNvPr>
          <p:cNvSpPr/>
          <p:nvPr/>
        </p:nvSpPr>
        <p:spPr>
          <a:xfrm>
            <a:off x="863600" y="1017191"/>
            <a:ext cx="3949700" cy="4800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5">
            <a:extLst>
              <a:ext uri="{FF2B5EF4-FFF2-40B4-BE49-F238E27FC236}">
                <a16:creationId xmlns:a16="http://schemas.microsoft.com/office/drawing/2014/main" id="{0855C668-8C02-4A46-BA15-963918700C50}"/>
              </a:ext>
            </a:extLst>
          </p:cNvPr>
          <p:cNvSpPr/>
          <p:nvPr/>
        </p:nvSpPr>
        <p:spPr>
          <a:xfrm flipV="1">
            <a:off x="4813300" y="5372308"/>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8">
            <a:extLst>
              <a:ext uri="{FF2B5EF4-FFF2-40B4-BE49-F238E27FC236}">
                <a16:creationId xmlns:a16="http://schemas.microsoft.com/office/drawing/2014/main" id="{030AA280-BCE5-4413-84E6-9A2E45064006}"/>
              </a:ext>
            </a:extLst>
          </p:cNvPr>
          <p:cNvSpPr/>
          <p:nvPr/>
        </p:nvSpPr>
        <p:spPr>
          <a:xfrm>
            <a:off x="4813300" y="1028492"/>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08D74EF-3B0E-449A-93B9-100E38C5E83E}"/>
              </a:ext>
            </a:extLst>
          </p:cNvPr>
          <p:cNvSpPr txBox="1"/>
          <p:nvPr/>
        </p:nvSpPr>
        <p:spPr>
          <a:xfrm>
            <a:off x="5440499" y="2931480"/>
            <a:ext cx="6388100" cy="1231106"/>
          </a:xfrm>
          <a:prstGeom prst="rect">
            <a:avLst/>
          </a:prstGeom>
          <a:noFill/>
        </p:spPr>
        <p:txBody>
          <a:bodyPr wrap="square" lIns="0" tIns="0" rIns="0" bIns="0" rtlCol="0">
            <a:spAutoFit/>
          </a:bodyPr>
          <a:lstStyle/>
          <a:p>
            <a:pPr algn="ctr"/>
            <a:r>
              <a:rPr lang="ru-RU" sz="4000" b="1" dirty="0">
                <a:solidFill>
                  <a:schemeClr val="bg1"/>
                </a:solidFill>
                <a:latin typeface="+mj-lt"/>
              </a:rPr>
              <a:t>Стратегия развития ассортимента </a:t>
            </a:r>
            <a:endParaRPr lang="id-ID" sz="4000" b="1" dirty="0">
              <a:solidFill>
                <a:schemeClr val="bg1"/>
              </a:solidFill>
              <a:latin typeface="+mj-lt"/>
            </a:endParaRPr>
          </a:p>
        </p:txBody>
      </p:sp>
      <p:pic>
        <p:nvPicPr>
          <p:cNvPr id="157" name="Рисунок 1">
            <a:extLst>
              <a:ext uri="{FF2B5EF4-FFF2-40B4-BE49-F238E27FC236}">
                <a16:creationId xmlns:a16="http://schemas.microsoft.com/office/drawing/2014/main" id="{E71966DA-A7BB-46EE-BCDB-B8E13E4E1459}"/>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699552" y="2379287"/>
            <a:ext cx="2093185" cy="23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Прямоугольник 157">
            <a:extLst>
              <a:ext uri="{FF2B5EF4-FFF2-40B4-BE49-F238E27FC236}">
                <a16:creationId xmlns:a16="http://schemas.microsoft.com/office/drawing/2014/main" id="{4F5DA51B-BBD8-46C8-B022-2D54DC7DF899}"/>
              </a:ext>
            </a:extLst>
          </p:cNvPr>
          <p:cNvSpPr/>
          <p:nvPr/>
        </p:nvSpPr>
        <p:spPr>
          <a:xfrm>
            <a:off x="5240865" y="5502670"/>
            <a:ext cx="6752169" cy="338554"/>
          </a:xfrm>
          <a:prstGeom prst="rect">
            <a:avLst/>
          </a:prstGeom>
        </p:spPr>
        <p:txBody>
          <a:bodyPr wrap="none">
            <a:spAutoFit/>
          </a:bodyPr>
          <a:lstStyle/>
          <a:p>
            <a:r>
              <a:rPr lang="ru-RU" sz="1600" dirty="0"/>
              <a:t>ПРОДАЖИ – ЭТО НАУКА СО СВОИМИ ПРАВИЛАМИ И ЗАКОНОМЕРНОСТЯМИ</a:t>
            </a:r>
          </a:p>
        </p:txBody>
      </p:sp>
    </p:spTree>
    <p:extLst>
      <p:ext uri="{BB962C8B-B14F-4D97-AF65-F5344CB8AC3E}">
        <p14:creationId xmlns:p14="http://schemas.microsoft.com/office/powerpoint/2010/main" val="96825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Номер слайда 1">
            <a:extLst>
              <a:ext uri="{FF2B5EF4-FFF2-40B4-BE49-F238E27FC236}">
                <a16:creationId xmlns:a16="http://schemas.microsoft.com/office/drawing/2014/main" id="{FEF618CA-199A-4A3E-96F0-42F921DE6675}"/>
              </a:ext>
            </a:extLst>
          </p:cNvPr>
          <p:cNvSpPr>
            <a:spLocks noGrp="1"/>
          </p:cNvSpPr>
          <p:nvPr>
            <p:ph type="sldNum" sz="quarter" idx="12"/>
          </p:nvPr>
        </p:nvSpPr>
        <p:spPr bwMode="auto">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 typeface="Wingdings" panose="05000000000000000000" pitchFamily="2" charset="2"/>
              <a:buNone/>
              <a:defRPr/>
            </a:pPr>
            <a:fld id="{BCFEBEE7-BFB2-42C9-8751-4532EF6A88E6}" type="slidenum">
              <a:rPr lang="en-US" smtClean="0"/>
              <a:pPr>
                <a:spcBef>
                  <a:spcPct val="0"/>
                </a:spcBef>
                <a:buFont typeface="Wingdings" panose="05000000000000000000" pitchFamily="2" charset="2"/>
                <a:buNone/>
                <a:defRPr/>
              </a:pPr>
              <a:t>64</a:t>
            </a:fld>
            <a:endParaRPr lang="en-GB" altLang="ru-RU">
              <a:solidFill>
                <a:schemeClr val="accent1">
                  <a:lumMod val="75000"/>
                </a:schemeClr>
              </a:solidFill>
              <a:latin typeface="Arial" panose="020B0604020202020204" pitchFamily="34" charset="0"/>
            </a:endParaRPr>
          </a:p>
        </p:txBody>
      </p:sp>
      <p:sp>
        <p:nvSpPr>
          <p:cNvPr id="69635" name="Text Box 3">
            <a:extLst>
              <a:ext uri="{FF2B5EF4-FFF2-40B4-BE49-F238E27FC236}">
                <a16:creationId xmlns:a16="http://schemas.microsoft.com/office/drawing/2014/main" id="{04E2515C-1DDD-4F46-827A-EF0D41A1CFD8}"/>
              </a:ext>
            </a:extLst>
          </p:cNvPr>
          <p:cNvSpPr txBox="1">
            <a:spLocks noChangeArrowheads="1"/>
          </p:cNvSpPr>
          <p:nvPr/>
        </p:nvSpPr>
        <p:spPr bwMode="auto">
          <a:xfrm>
            <a:off x="733778" y="426244"/>
            <a:ext cx="281825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sz="2800" b="1" dirty="0">
                <a:solidFill>
                  <a:schemeClr val="accent3">
                    <a:lumMod val="75000"/>
                  </a:schemeClr>
                </a:solidFill>
                <a:latin typeface="Arial" panose="020B0604020202020204" pitchFamily="34" charset="0"/>
                <a:cs typeface="Arial" panose="020B0604020202020204" pitchFamily="34" charset="0"/>
              </a:rPr>
              <a:t>Ассортимент </a:t>
            </a:r>
          </a:p>
        </p:txBody>
      </p:sp>
      <p:sp>
        <p:nvSpPr>
          <p:cNvPr id="69636" name="Text Box 4">
            <a:extLst>
              <a:ext uri="{FF2B5EF4-FFF2-40B4-BE49-F238E27FC236}">
                <a16:creationId xmlns:a16="http://schemas.microsoft.com/office/drawing/2014/main" id="{4CD330F7-C116-4336-94D4-649BE7CDB81D}"/>
              </a:ext>
            </a:extLst>
          </p:cNvPr>
          <p:cNvSpPr txBox="1">
            <a:spLocks noChangeArrowheads="1"/>
          </p:cNvSpPr>
          <p:nvPr/>
        </p:nvSpPr>
        <p:spPr bwMode="auto">
          <a:xfrm>
            <a:off x="1113367" y="1390594"/>
            <a:ext cx="9612488" cy="358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7620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571500" defTabSz="7620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7620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7620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7620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7620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7620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7620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7620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nSpc>
                <a:spcPct val="90000"/>
              </a:lnSpc>
              <a:spcBef>
                <a:spcPct val="0"/>
              </a:spcBef>
              <a:buClrTx/>
              <a:buFontTx/>
              <a:buNone/>
            </a:pPr>
            <a:r>
              <a:rPr lang="ru-RU" altLang="ru-RU" dirty="0">
                <a:solidFill>
                  <a:schemeClr val="accent3">
                    <a:lumMod val="75000"/>
                  </a:schemeClr>
                </a:solidFill>
                <a:latin typeface="Arial" panose="020B0604020202020204" pitchFamily="34" charset="0"/>
                <a:cs typeface="Arial" panose="020B0604020202020204" pitchFamily="34" charset="0"/>
              </a:rPr>
              <a:t>Способы расширения ассортимента:</a:t>
            </a:r>
          </a:p>
          <a:p>
            <a:pPr>
              <a:lnSpc>
                <a:spcPct val="90000"/>
              </a:lnSpc>
              <a:spcBef>
                <a:spcPct val="0"/>
              </a:spcBef>
              <a:buClrTx/>
              <a:buFontTx/>
              <a:buNone/>
            </a:pPr>
            <a:endParaRPr lang="ru-RU" altLang="ru-RU" dirty="0">
              <a:solidFill>
                <a:schemeClr val="accent3">
                  <a:lumMod val="75000"/>
                </a:schemeClr>
              </a:solidFill>
              <a:latin typeface="Arial" panose="020B0604020202020204" pitchFamily="34" charset="0"/>
              <a:cs typeface="Arial" panose="020B0604020202020204" pitchFamily="34" charset="0"/>
            </a:endParaRPr>
          </a:p>
          <a:p>
            <a:pPr>
              <a:lnSpc>
                <a:spcPct val="90000"/>
              </a:lnSpc>
              <a:spcBef>
                <a:spcPct val="0"/>
              </a:spcBef>
              <a:buClrTx/>
              <a:buFontTx/>
              <a:buNone/>
            </a:pPr>
            <a:endParaRPr lang="ru-RU" altLang="ru-RU" dirty="0">
              <a:solidFill>
                <a:schemeClr val="accent3">
                  <a:lumMod val="75000"/>
                </a:schemeClr>
              </a:solidFill>
              <a:latin typeface="Arial" panose="020B0604020202020204" pitchFamily="34" charset="0"/>
              <a:cs typeface="Arial" panose="020B0604020202020204" pitchFamily="34" charset="0"/>
            </a:endParaRPr>
          </a:p>
          <a:p>
            <a:pPr>
              <a:lnSpc>
                <a:spcPct val="90000"/>
              </a:lnSpc>
              <a:spcBef>
                <a:spcPct val="0"/>
              </a:spcBef>
              <a:buClrTx/>
              <a:buFontTx/>
              <a:buNone/>
            </a:pPr>
            <a:endParaRPr lang="ru-RU" altLang="ru-RU" dirty="0">
              <a:solidFill>
                <a:schemeClr val="accent3">
                  <a:lumMod val="75000"/>
                </a:schemeClr>
              </a:solidFill>
              <a:latin typeface="Arial" panose="020B0604020202020204" pitchFamily="34" charset="0"/>
              <a:cs typeface="Arial" panose="020B0604020202020204" pitchFamily="34" charset="0"/>
            </a:endParaRPr>
          </a:p>
          <a:p>
            <a:pPr lvl="1">
              <a:lnSpc>
                <a:spcPct val="90000"/>
              </a:lnSpc>
              <a:spcBef>
                <a:spcPct val="0"/>
              </a:spcBef>
              <a:buClrTx/>
              <a:buFont typeface="Wingdings" panose="05000000000000000000" pitchFamily="2" charset="2"/>
              <a:buChar char="q"/>
            </a:pPr>
            <a:r>
              <a:rPr lang="ru-RU" altLang="ru-RU" sz="1800" dirty="0">
                <a:solidFill>
                  <a:schemeClr val="accent3">
                    <a:lumMod val="75000"/>
                  </a:schemeClr>
                </a:solidFill>
                <a:latin typeface="Arial" panose="020B0604020202020204" pitchFamily="34" charset="0"/>
                <a:cs typeface="Arial" panose="020B0604020202020204" pitchFamily="34" charset="0"/>
              </a:rPr>
              <a:t> </a:t>
            </a:r>
            <a:r>
              <a:rPr lang="ru-RU" altLang="ru-RU" sz="1800" u="sng" dirty="0">
                <a:solidFill>
                  <a:schemeClr val="accent3">
                    <a:lumMod val="75000"/>
                  </a:schemeClr>
                </a:solidFill>
                <a:latin typeface="Arial" panose="020B0604020202020204" pitchFamily="34" charset="0"/>
                <a:cs typeface="Arial" panose="020B0604020202020204" pitchFamily="34" charset="0"/>
              </a:rPr>
              <a:t>Обновление</a:t>
            </a:r>
            <a:r>
              <a:rPr lang="ru-RU" altLang="ru-RU" sz="1800" dirty="0">
                <a:solidFill>
                  <a:schemeClr val="accent3">
                    <a:lumMod val="75000"/>
                  </a:schemeClr>
                </a:solidFill>
                <a:latin typeface="Arial" panose="020B0604020202020204" pitchFamily="34" charset="0"/>
                <a:cs typeface="Arial" panose="020B0604020202020204" pitchFamily="34" charset="0"/>
              </a:rPr>
              <a:t> 	– разработка новых товаров для  заполнения брешей на рынке</a:t>
            </a:r>
          </a:p>
          <a:p>
            <a:pPr lvl="1">
              <a:lnSpc>
                <a:spcPct val="90000"/>
              </a:lnSpc>
              <a:spcBef>
                <a:spcPct val="0"/>
              </a:spcBef>
              <a:buClrTx/>
              <a:buFont typeface="Wingdings" panose="05000000000000000000" pitchFamily="2" charset="2"/>
              <a:buNone/>
            </a:pPr>
            <a:endParaRPr lang="ru-RU" altLang="ru-RU" sz="1800" dirty="0">
              <a:solidFill>
                <a:schemeClr val="accent3">
                  <a:lumMod val="75000"/>
                </a:schemeClr>
              </a:solidFill>
              <a:latin typeface="Arial" panose="020B0604020202020204" pitchFamily="34" charset="0"/>
              <a:cs typeface="Arial" panose="020B0604020202020204" pitchFamily="34" charset="0"/>
            </a:endParaRPr>
          </a:p>
          <a:p>
            <a:pPr lvl="1">
              <a:lnSpc>
                <a:spcPct val="90000"/>
              </a:lnSpc>
              <a:spcBef>
                <a:spcPct val="0"/>
              </a:spcBef>
              <a:buClrTx/>
              <a:buFont typeface="Wingdings" panose="05000000000000000000" pitchFamily="2" charset="2"/>
              <a:buChar char="q"/>
            </a:pPr>
            <a:r>
              <a:rPr lang="ru-RU" altLang="ru-RU" sz="1800" dirty="0">
                <a:solidFill>
                  <a:schemeClr val="accent3">
                    <a:lumMod val="75000"/>
                  </a:schemeClr>
                </a:solidFill>
                <a:latin typeface="Arial" panose="020B0604020202020204" pitchFamily="34" charset="0"/>
                <a:cs typeface="Arial" panose="020B0604020202020204" pitchFamily="34" charset="0"/>
              </a:rPr>
              <a:t> </a:t>
            </a:r>
            <a:r>
              <a:rPr lang="ru-RU" altLang="ru-RU" sz="1800" u="sng" dirty="0">
                <a:solidFill>
                  <a:schemeClr val="accent3">
                    <a:lumMod val="75000"/>
                  </a:schemeClr>
                </a:solidFill>
                <a:latin typeface="Arial" panose="020B0604020202020204" pitchFamily="34" charset="0"/>
                <a:cs typeface="Arial" panose="020B0604020202020204" pitchFamily="34" charset="0"/>
              </a:rPr>
              <a:t>Расширение</a:t>
            </a:r>
            <a:r>
              <a:rPr lang="ru-RU" altLang="ru-RU" sz="1800" dirty="0">
                <a:solidFill>
                  <a:schemeClr val="accent3">
                    <a:lumMod val="75000"/>
                  </a:schemeClr>
                </a:solidFill>
                <a:latin typeface="Arial" panose="020B0604020202020204" pitchFamily="34" charset="0"/>
                <a:cs typeface="Arial" panose="020B0604020202020204" pitchFamily="34" charset="0"/>
              </a:rPr>
              <a:t> – новая разновидность основного товара</a:t>
            </a:r>
          </a:p>
          <a:p>
            <a:pPr lvl="1">
              <a:lnSpc>
                <a:spcPct val="90000"/>
              </a:lnSpc>
              <a:spcBef>
                <a:spcPct val="0"/>
              </a:spcBef>
              <a:buClrTx/>
              <a:buFont typeface="Wingdings" panose="05000000000000000000" pitchFamily="2" charset="2"/>
              <a:buNone/>
            </a:pPr>
            <a:endParaRPr lang="ru-RU" altLang="ru-RU" sz="1800" dirty="0">
              <a:solidFill>
                <a:schemeClr val="accent3">
                  <a:lumMod val="75000"/>
                </a:schemeClr>
              </a:solidFill>
              <a:latin typeface="Arial" panose="020B0604020202020204" pitchFamily="34" charset="0"/>
              <a:cs typeface="Arial" panose="020B0604020202020204" pitchFamily="34" charset="0"/>
            </a:endParaRPr>
          </a:p>
          <a:p>
            <a:pPr lvl="1">
              <a:lnSpc>
                <a:spcPct val="90000"/>
              </a:lnSpc>
              <a:spcBef>
                <a:spcPct val="0"/>
              </a:spcBef>
              <a:buClrTx/>
              <a:buFont typeface="Wingdings" panose="05000000000000000000" pitchFamily="2" charset="2"/>
              <a:buChar char="q"/>
            </a:pPr>
            <a:r>
              <a:rPr lang="ru-RU" altLang="ru-RU" sz="1800" dirty="0">
                <a:solidFill>
                  <a:schemeClr val="accent3">
                    <a:lumMod val="75000"/>
                  </a:schemeClr>
                </a:solidFill>
                <a:latin typeface="Arial" panose="020B0604020202020204" pitchFamily="34" charset="0"/>
                <a:cs typeface="Arial" panose="020B0604020202020204" pitchFamily="34" charset="0"/>
              </a:rPr>
              <a:t> </a:t>
            </a:r>
            <a:r>
              <a:rPr lang="ru-RU" altLang="ru-RU" sz="1800" u="sng" dirty="0">
                <a:solidFill>
                  <a:schemeClr val="accent3">
                    <a:lumMod val="75000"/>
                  </a:schemeClr>
                </a:solidFill>
                <a:latin typeface="Arial" panose="020B0604020202020204" pitchFamily="34" charset="0"/>
                <a:cs typeface="Arial" panose="020B0604020202020204" pitchFamily="34" charset="0"/>
              </a:rPr>
              <a:t>Распространение  товарного знака </a:t>
            </a:r>
            <a:r>
              <a:rPr lang="ru-RU" altLang="ru-RU" sz="1800" dirty="0">
                <a:solidFill>
                  <a:schemeClr val="accent3">
                    <a:lumMod val="75000"/>
                  </a:schemeClr>
                </a:solidFill>
                <a:latin typeface="Arial" panose="020B0604020202020204" pitchFamily="34" charset="0"/>
                <a:cs typeface="Arial" panose="020B0604020202020204" pitchFamily="34" charset="0"/>
              </a:rPr>
              <a:t>–  присвоение имеющегося 		 товарного знака новой группе товаров</a:t>
            </a:r>
          </a:p>
          <a:p>
            <a:pPr lvl="1">
              <a:lnSpc>
                <a:spcPct val="90000"/>
              </a:lnSpc>
              <a:spcBef>
                <a:spcPct val="0"/>
              </a:spcBef>
              <a:buClrTx/>
              <a:buFont typeface="Wingdings" panose="05000000000000000000" pitchFamily="2" charset="2"/>
              <a:buChar char="q"/>
            </a:pPr>
            <a:endParaRPr lang="ru-RU" altLang="ru-RU" sz="1800" dirty="0">
              <a:solidFill>
                <a:schemeClr val="accent3">
                  <a:lumMod val="75000"/>
                </a:schemeClr>
              </a:solidFill>
              <a:latin typeface="Arial" panose="020B0604020202020204" pitchFamily="34" charset="0"/>
              <a:cs typeface="Arial" panose="020B0604020202020204" pitchFamily="34" charset="0"/>
            </a:endParaRPr>
          </a:p>
          <a:p>
            <a:pPr lvl="1">
              <a:lnSpc>
                <a:spcPct val="90000"/>
              </a:lnSpc>
              <a:spcBef>
                <a:spcPct val="0"/>
              </a:spcBef>
              <a:buClrTx/>
              <a:buFont typeface="Wingdings" panose="05000000000000000000" pitchFamily="2" charset="2"/>
              <a:buChar char="q"/>
            </a:pPr>
            <a:r>
              <a:rPr lang="ru-RU" altLang="ru-RU" sz="1800" dirty="0">
                <a:solidFill>
                  <a:schemeClr val="accent3">
                    <a:lumMod val="75000"/>
                  </a:schemeClr>
                </a:solidFill>
                <a:latin typeface="Arial" panose="020B0604020202020204" pitchFamily="34" charset="0"/>
                <a:cs typeface="Arial" panose="020B0604020202020204" pitchFamily="34" charset="0"/>
              </a:rPr>
              <a:t> </a:t>
            </a:r>
            <a:r>
              <a:rPr lang="ru-RU" altLang="ru-RU" sz="1800" u="sng" dirty="0">
                <a:solidFill>
                  <a:schemeClr val="accent3">
                    <a:lumMod val="75000"/>
                  </a:schemeClr>
                </a:solidFill>
                <a:latin typeface="Arial" panose="020B0604020202020204" pitchFamily="34" charset="0"/>
                <a:cs typeface="Arial" panose="020B0604020202020204" pitchFamily="34" charset="0"/>
              </a:rPr>
              <a:t>Пополнение/развитие  ассортимента </a:t>
            </a:r>
            <a:r>
              <a:rPr lang="ru-RU" altLang="ru-RU" sz="1800" dirty="0">
                <a:solidFill>
                  <a:schemeClr val="accent3">
                    <a:lumMod val="75000"/>
                  </a:schemeClr>
                </a:solidFill>
                <a:latin typeface="Arial" panose="020B0604020202020204" pitchFamily="34" charset="0"/>
                <a:cs typeface="Arial" panose="020B0604020202020204" pitchFamily="34" charset="0"/>
              </a:rPr>
              <a:t>– добавление дорогих или дешевых товаров к существующему  ассортименту для привлечение новых сегментов покупателей	</a:t>
            </a:r>
            <a:endParaRPr lang="en-GB" altLang="ru-RU" sz="18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45053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Номер слайда 1">
            <a:extLst>
              <a:ext uri="{FF2B5EF4-FFF2-40B4-BE49-F238E27FC236}">
                <a16:creationId xmlns:a16="http://schemas.microsoft.com/office/drawing/2014/main" id="{23D8B5F4-AAB8-465A-B98C-BD2CB25CD166}"/>
              </a:ext>
            </a:extLst>
          </p:cNvPr>
          <p:cNvSpPr>
            <a:spLocks noGrp="1"/>
          </p:cNvSpPr>
          <p:nvPr>
            <p:ph type="sldNum" sz="quarter" idx="12"/>
          </p:nvPr>
        </p:nvSpPr>
        <p:spPr>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 typeface="Wingdings" panose="05000000000000000000" pitchFamily="2" charset="2"/>
              <a:buNone/>
              <a:defRPr/>
            </a:pPr>
            <a:fld id="{BCFEBEE7-BFB2-42C9-8751-4532EF6A88E6}" type="slidenum">
              <a:rPr lang="en-US" smtClean="0"/>
              <a:pPr>
                <a:spcBef>
                  <a:spcPct val="0"/>
                </a:spcBef>
                <a:buFont typeface="Wingdings" panose="05000000000000000000" pitchFamily="2" charset="2"/>
                <a:buNone/>
                <a:defRPr/>
              </a:pPr>
              <a:t>65</a:t>
            </a:fld>
            <a:endParaRPr lang="en-US" altLang="ru-RU">
              <a:solidFill>
                <a:schemeClr val="accent1">
                  <a:lumMod val="75000"/>
                </a:schemeClr>
              </a:solidFill>
              <a:latin typeface="Arial" panose="020B0604020202020204" pitchFamily="34" charset="0"/>
            </a:endParaRPr>
          </a:p>
        </p:txBody>
      </p:sp>
      <p:sp>
        <p:nvSpPr>
          <p:cNvPr id="166915" name="Прямоугольник 2">
            <a:extLst>
              <a:ext uri="{FF2B5EF4-FFF2-40B4-BE49-F238E27FC236}">
                <a16:creationId xmlns:a16="http://schemas.microsoft.com/office/drawing/2014/main" id="{EC58F37F-6FDD-4654-A36E-925749AECD1C}"/>
              </a:ext>
            </a:extLst>
          </p:cNvPr>
          <p:cNvSpPr>
            <a:spLocks noChangeArrowheads="1"/>
          </p:cNvSpPr>
          <p:nvPr/>
        </p:nvSpPr>
        <p:spPr bwMode="auto">
          <a:xfrm>
            <a:off x="706262" y="1197364"/>
            <a:ext cx="11124494" cy="444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nSpc>
                <a:spcPct val="115000"/>
              </a:lnSpc>
              <a:spcBef>
                <a:spcPct val="0"/>
              </a:spcBef>
              <a:spcAft>
                <a:spcPts val="1000"/>
              </a:spcAft>
              <a:buClrTx/>
              <a:buNone/>
            </a:pPr>
            <a:r>
              <a:rPr lang="ru-RU" altLang="ru-RU" sz="1400" i="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Стратегия развития товаров</a:t>
            </a: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заключается в увеличении объема продаж путем разработки и внедрения новой продукции для существующих рынков. В этом случае рассматриваются, в качестве возможных, следующие сценарии:</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Bef>
                <a:spcPct val="0"/>
              </a:spcBef>
              <a:spcAft>
                <a:spcPts val="1000"/>
              </a:spcAft>
              <a:buClrTx/>
              <a:buNone/>
            </a:pP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1. </a:t>
            </a:r>
            <a:r>
              <a:rPr lang="ru-RU" altLang="ru-RU" sz="1400"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Прерывистые инновации</a:t>
            </a: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предполагают выпуск нового товара или услуги, требующего от пользователей иного поведения. Покупателям необходимо отказаться от старых привычек и найти новому товару место в своей	 жизни.</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Bef>
                <a:spcPct val="0"/>
              </a:spcBef>
              <a:spcAft>
                <a:spcPts val="1000"/>
              </a:spcAft>
              <a:buClrTx/>
              <a:buNone/>
            </a:pP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2. </a:t>
            </a:r>
            <a:r>
              <a:rPr lang="ru-RU" altLang="ru-RU" sz="1400"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Стратегия добавления функций</a:t>
            </a: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добавляет новые функции в существующие товары с целью расширения рынка.</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Bef>
                <a:spcPct val="0"/>
              </a:spcBef>
              <a:spcAft>
                <a:spcPts val="1000"/>
              </a:spcAft>
              <a:buClrTx/>
              <a:buNone/>
            </a:pP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3. </a:t>
            </a:r>
            <a:r>
              <a:rPr lang="ru-RU" altLang="ru-RU" sz="1400"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Стратегия расширения продуктовой линии</a:t>
            </a: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предполагает увеличение  продуктовой линейки посредством внедрения новых наименований продукции с целью увеличения или сохранения доли рынка.</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Bef>
                <a:spcPct val="0"/>
              </a:spcBef>
              <a:spcAft>
                <a:spcPts val="1000"/>
              </a:spcAft>
              <a:buClrTx/>
              <a:buNone/>
            </a:pP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4. </a:t>
            </a:r>
            <a:r>
              <a:rPr lang="ru-RU" altLang="ru-RU" sz="1400"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Стратегия обновления продуктовой линии</a:t>
            </a: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предусматривает восстановление конкурентоспособности устаревших или не соответствующих запросам товаров путем внедрения новых технологий либо заменой на более совершенную продукцию.</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Bef>
                <a:spcPct val="0"/>
              </a:spcBef>
              <a:spcAft>
                <a:spcPts val="1000"/>
              </a:spcAft>
              <a:buClrTx/>
              <a:buNone/>
            </a:pP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5. </a:t>
            </a:r>
            <a:r>
              <a:rPr lang="ru-RU" altLang="ru-RU" sz="1400"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Стратегия улучшения качества продукции</a:t>
            </a: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характеризует положительные изменения в функции товара.</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Bef>
                <a:spcPct val="0"/>
              </a:spcBef>
              <a:spcAft>
                <a:spcPts val="1000"/>
              </a:spcAft>
              <a:buClrTx/>
              <a:buNone/>
            </a:pP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6. </a:t>
            </a:r>
            <a:r>
              <a:rPr lang="ru-RU" altLang="ru-RU" sz="1400"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Приобретение продуктовой линии</a:t>
            </a: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предусматривает привлечение внешних ресурсов для улучшения качества продукции, а также ее ассортимента.</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Bef>
                <a:spcPct val="0"/>
              </a:spcBef>
              <a:spcAft>
                <a:spcPts val="1000"/>
              </a:spcAft>
              <a:buClrTx/>
              <a:buNone/>
            </a:pP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7. </a:t>
            </a:r>
            <a:r>
              <a:rPr lang="ru-RU" altLang="ru-RU" sz="1400" u="sng"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Рационализация продуктовой линии</a:t>
            </a:r>
            <a:r>
              <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предполагает снижение производственных или сбытовых издержек за счет изменения характеристик товара и продуктовой линейки в целом.</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39091F71-F923-4A50-863C-DE97DB6C91F8}"/>
              </a:ext>
            </a:extLst>
          </p:cNvPr>
          <p:cNvSpPr/>
          <p:nvPr/>
        </p:nvSpPr>
        <p:spPr>
          <a:xfrm>
            <a:off x="818982" y="383508"/>
            <a:ext cx="8945077" cy="584775"/>
          </a:xfrm>
          <a:prstGeom prst="rect">
            <a:avLst/>
          </a:prstGeom>
        </p:spPr>
        <p:txBody>
          <a:bodyPr wrap="none">
            <a:spAutoFit/>
          </a:bodyPr>
          <a:lstStyle/>
          <a:p>
            <a:r>
              <a:rPr lang="ru-RU" sz="3200" b="1" dirty="0">
                <a:solidFill>
                  <a:schemeClr val="accent1">
                    <a:lumMod val="75000"/>
                  </a:schemeClr>
                </a:solidFill>
              </a:rPr>
              <a:t>Стратегия развития ассортимента (новый продукт)</a:t>
            </a:r>
            <a:endParaRPr lang="id-ID" sz="3200" b="1" dirty="0">
              <a:solidFill>
                <a:schemeClr val="accent1">
                  <a:lumMod val="75000"/>
                </a:schemeClr>
              </a:solidFill>
            </a:endParaRPr>
          </a:p>
        </p:txBody>
      </p:sp>
    </p:spTree>
    <p:extLst>
      <p:ext uri="{BB962C8B-B14F-4D97-AF65-F5344CB8AC3E}">
        <p14:creationId xmlns:p14="http://schemas.microsoft.com/office/powerpoint/2010/main" val="23781376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Номер слайда 1">
            <a:extLst>
              <a:ext uri="{FF2B5EF4-FFF2-40B4-BE49-F238E27FC236}">
                <a16:creationId xmlns:a16="http://schemas.microsoft.com/office/drawing/2014/main" id="{8665229C-6257-47C3-9389-83F7BC89FE9A}"/>
              </a:ext>
            </a:extLst>
          </p:cNvPr>
          <p:cNvSpPr>
            <a:spLocks noGrp="1"/>
          </p:cNvSpPr>
          <p:nvPr>
            <p:ph type="sldNum" sz="quarter" idx="12"/>
          </p:nvPr>
        </p:nvSpPr>
        <p:spPr>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 typeface="Wingdings" panose="05000000000000000000" pitchFamily="2" charset="2"/>
              <a:buNone/>
              <a:defRPr/>
            </a:pPr>
            <a:fld id="{BCFEBEE7-BFB2-42C9-8751-4532EF6A88E6}" type="slidenum">
              <a:rPr lang="en-US" smtClean="0"/>
              <a:pPr>
                <a:spcBef>
                  <a:spcPct val="0"/>
                </a:spcBef>
                <a:buFont typeface="Wingdings" panose="05000000000000000000" pitchFamily="2" charset="2"/>
                <a:buNone/>
                <a:defRPr/>
              </a:pPr>
              <a:t>66</a:t>
            </a:fld>
            <a:endParaRPr lang="en-US" altLang="ru-RU">
              <a:solidFill>
                <a:schemeClr val="accent1">
                  <a:lumMod val="75000"/>
                </a:schemeClr>
              </a:solidFill>
              <a:latin typeface="Arial" panose="020B0604020202020204" pitchFamily="34" charset="0"/>
            </a:endParaRPr>
          </a:p>
        </p:txBody>
      </p:sp>
      <p:sp>
        <p:nvSpPr>
          <p:cNvPr id="160771" name="Прямоугольник 2">
            <a:extLst>
              <a:ext uri="{FF2B5EF4-FFF2-40B4-BE49-F238E27FC236}">
                <a16:creationId xmlns:a16="http://schemas.microsoft.com/office/drawing/2014/main" id="{1C182BEB-D39C-44C6-B5CB-AC1567D39672}"/>
              </a:ext>
            </a:extLst>
          </p:cNvPr>
          <p:cNvSpPr>
            <a:spLocks noChangeArrowheads="1"/>
          </p:cNvSpPr>
          <p:nvPr/>
        </p:nvSpPr>
        <p:spPr bwMode="auto">
          <a:xfrm>
            <a:off x="431153" y="2117814"/>
            <a:ext cx="11672711"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nSpc>
                <a:spcPts val="1800"/>
              </a:lnSpc>
              <a:spcBef>
                <a:spcPct val="0"/>
              </a:spcBef>
              <a:spcAft>
                <a:spcPts val="750"/>
              </a:spcAft>
              <a:buClrTx/>
              <a:buNone/>
            </a:pPr>
            <a:r>
              <a:rPr lang="ru-RU" altLang="ru-RU"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А</a:t>
            </a: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 наиболее ценная для предприятия группа; товары, входящие в эту группу могут служить эталонами при выборе нового товара для включения в ассортимент. Необходимо стремиться к увеличению числа товарных позиций в этой группе, так как увеличение продаж именно этих товаров оказывает наибольшее влияние на прибыль предприятия.</a:t>
            </a:r>
          </a:p>
          <a:p>
            <a:pPr>
              <a:lnSpc>
                <a:spcPts val="1800"/>
              </a:lnSpc>
              <a:spcBef>
                <a:spcPct val="0"/>
              </a:spcBef>
              <a:spcAft>
                <a:spcPts val="750"/>
              </a:spcAft>
              <a:buClrTx/>
              <a:buNone/>
            </a:pP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ts val="1800"/>
              </a:lnSpc>
              <a:spcBef>
                <a:spcPct val="0"/>
              </a:spcBef>
              <a:spcAft>
                <a:spcPts val="750"/>
              </a:spcAft>
              <a:buClrTx/>
              <a:buNone/>
            </a:pPr>
            <a:r>
              <a:rPr lang="ru-RU" altLang="ru-RU"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В1</a:t>
            </a: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следует выявлять пути повышения доходности этой продукции (возможности повышения цен, поиск более выгодных поставщиков для снижения себестоимости и т.д.), так как за счет высоких объемов продаж, даже незначительный рост доходности приведет к ощутимому росту прибыли предприятия в целом.</a:t>
            </a:r>
          </a:p>
          <a:p>
            <a:pPr>
              <a:lnSpc>
                <a:spcPts val="1800"/>
              </a:lnSpc>
              <a:spcBef>
                <a:spcPct val="0"/>
              </a:spcBef>
              <a:spcAft>
                <a:spcPts val="750"/>
              </a:spcAft>
              <a:buClrTx/>
              <a:buNone/>
            </a:pP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ts val="1800"/>
              </a:lnSpc>
              <a:spcBef>
                <a:spcPct val="0"/>
              </a:spcBef>
              <a:spcAft>
                <a:spcPts val="750"/>
              </a:spcAft>
              <a:buClrTx/>
              <a:buNone/>
            </a:pPr>
            <a:r>
              <a:rPr lang="ru-RU" altLang="ru-RU"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В2</a:t>
            </a: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 необходимо искать возможности для увеличения продаж продукции данной товарной группы (проведение промо-акций, реклама и т.д.). Благодаря высокой рентабельности продукции данной группы, темпы роста прибыли предприятия будут выше темпов роста продаж этих товаров.</a:t>
            </a:r>
          </a:p>
          <a:p>
            <a:pPr>
              <a:lnSpc>
                <a:spcPts val="1800"/>
              </a:lnSpc>
              <a:spcBef>
                <a:spcPct val="0"/>
              </a:spcBef>
              <a:spcAft>
                <a:spcPts val="750"/>
              </a:spcAft>
              <a:buClrTx/>
              <a:buNone/>
            </a:pP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ts val="1800"/>
              </a:lnSpc>
              <a:spcBef>
                <a:spcPct val="0"/>
              </a:spcBef>
              <a:spcAft>
                <a:spcPts val="750"/>
              </a:spcAft>
              <a:buClrTx/>
              <a:buNone/>
            </a:pPr>
            <a:r>
              <a:rPr lang="ru-RU" altLang="ru-RU"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С</a:t>
            </a:r>
            <a:r>
              <a:rPr lang="ru-RU" altLang="ru-RU"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 наименее ценные для предприятия товары; необходимо рассмотреть возможности замены ряда товаров из этой группы, а также оценить эффективность исключения наименее прибыльных товаров.</a:t>
            </a:r>
            <a:endParaRPr lang="ru-RU" altLang="ru-RU" sz="12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60772" name="Прямоугольник 3">
            <a:extLst>
              <a:ext uri="{FF2B5EF4-FFF2-40B4-BE49-F238E27FC236}">
                <a16:creationId xmlns:a16="http://schemas.microsoft.com/office/drawing/2014/main" id="{129DA4FB-367E-48E6-84A6-9A2A6FE84E0C}"/>
              </a:ext>
            </a:extLst>
          </p:cNvPr>
          <p:cNvSpPr>
            <a:spLocks noChangeArrowheads="1"/>
          </p:cNvSpPr>
          <p:nvPr/>
        </p:nvSpPr>
        <p:spPr bwMode="auto">
          <a:xfrm>
            <a:off x="674687" y="1394023"/>
            <a:ext cx="11429177" cy="32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nSpc>
                <a:spcPts val="1800"/>
              </a:lnSpc>
              <a:spcBef>
                <a:spcPct val="0"/>
              </a:spcBef>
              <a:spcAft>
                <a:spcPts val="750"/>
              </a:spcAft>
              <a:buClrTx/>
              <a:buNone/>
            </a:pPr>
            <a:r>
              <a:rPr lang="ru-RU" altLang="ru-RU"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Финансовый вклад в покрытие затрат (МДО) = выручка от реализации - переменные затраты.</a:t>
            </a:r>
            <a:endParaRPr lang="ru-RU" alt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60773" name="Прямоугольник 4">
            <a:extLst>
              <a:ext uri="{FF2B5EF4-FFF2-40B4-BE49-F238E27FC236}">
                <a16:creationId xmlns:a16="http://schemas.microsoft.com/office/drawing/2014/main" id="{DF5DCC3D-1C76-47CD-ABE3-01646AEE23DE}"/>
              </a:ext>
            </a:extLst>
          </p:cNvPr>
          <p:cNvSpPr>
            <a:spLocks noChangeArrowheads="1"/>
          </p:cNvSpPr>
          <p:nvPr/>
        </p:nvSpPr>
        <p:spPr bwMode="auto">
          <a:xfrm>
            <a:off x="4775670" y="1717894"/>
            <a:ext cx="23737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sz="1600" dirty="0">
                <a:solidFill>
                  <a:schemeClr val="accent1">
                    <a:lumMod val="75000"/>
                  </a:schemeClr>
                </a:solidFill>
                <a:latin typeface="Arial" panose="020B0604020202020204" pitchFamily="34" charset="0"/>
                <a:cs typeface="Arial" panose="020B0604020202020204" pitchFamily="34" charset="0"/>
              </a:rPr>
              <a:t>метод </a:t>
            </a:r>
            <a:r>
              <a:rPr lang="ru-RU" altLang="ru-RU" sz="1600" dirty="0" err="1">
                <a:solidFill>
                  <a:schemeClr val="accent1">
                    <a:lumMod val="75000"/>
                  </a:schemeClr>
                </a:solidFill>
                <a:latin typeface="Arial" panose="020B0604020202020204" pitchFamily="34" charset="0"/>
                <a:cs typeface="Arial" panose="020B0604020202020204" pitchFamily="34" charset="0"/>
              </a:rPr>
              <a:t>Дибба</a:t>
            </a:r>
            <a:r>
              <a:rPr lang="ru-RU" altLang="ru-RU" sz="1600" dirty="0">
                <a:solidFill>
                  <a:schemeClr val="accent1">
                    <a:lumMod val="75000"/>
                  </a:schemeClr>
                </a:solidFill>
                <a:latin typeface="Arial" panose="020B0604020202020204" pitchFamily="34" charset="0"/>
                <a:cs typeface="Arial" panose="020B0604020202020204" pitchFamily="34" charset="0"/>
              </a:rPr>
              <a:t>-Симкина </a:t>
            </a:r>
          </a:p>
        </p:txBody>
      </p:sp>
      <p:sp>
        <p:nvSpPr>
          <p:cNvPr id="2" name="Прямоугольник 1">
            <a:extLst>
              <a:ext uri="{FF2B5EF4-FFF2-40B4-BE49-F238E27FC236}">
                <a16:creationId xmlns:a16="http://schemas.microsoft.com/office/drawing/2014/main" id="{B739AB1A-0B4A-43A0-BBAC-B95B5C8D87B0}"/>
              </a:ext>
            </a:extLst>
          </p:cNvPr>
          <p:cNvSpPr/>
          <p:nvPr/>
        </p:nvSpPr>
        <p:spPr>
          <a:xfrm>
            <a:off x="818982" y="383508"/>
            <a:ext cx="5437707" cy="584775"/>
          </a:xfrm>
          <a:prstGeom prst="rect">
            <a:avLst/>
          </a:prstGeom>
        </p:spPr>
        <p:txBody>
          <a:bodyPr wrap="none">
            <a:spAutoFit/>
          </a:bodyPr>
          <a:lstStyle/>
          <a:p>
            <a:r>
              <a:rPr lang="ru-RU" sz="3200" b="1" dirty="0">
                <a:solidFill>
                  <a:schemeClr val="accent1">
                    <a:lumMod val="75000"/>
                  </a:schemeClr>
                </a:solidFill>
              </a:rPr>
              <a:t>Балансирование ассортимента</a:t>
            </a:r>
            <a:endParaRPr lang="id-ID" sz="3200" b="1" dirty="0">
              <a:solidFill>
                <a:schemeClr val="accent1">
                  <a:lumMod val="75000"/>
                </a:schemeClr>
              </a:solidFill>
            </a:endParaRPr>
          </a:p>
        </p:txBody>
      </p:sp>
    </p:spTree>
    <p:extLst>
      <p:ext uri="{BB962C8B-B14F-4D97-AF65-F5344CB8AC3E}">
        <p14:creationId xmlns:p14="http://schemas.microsoft.com/office/powerpoint/2010/main" val="3709770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Номер слайда 1">
            <a:extLst>
              <a:ext uri="{FF2B5EF4-FFF2-40B4-BE49-F238E27FC236}">
                <a16:creationId xmlns:a16="http://schemas.microsoft.com/office/drawing/2014/main" id="{BFA36939-C419-44F1-BBA8-966704ABC8FF}"/>
              </a:ext>
            </a:extLst>
          </p:cNvPr>
          <p:cNvSpPr>
            <a:spLocks noGrp="1"/>
          </p:cNvSpPr>
          <p:nvPr>
            <p:ph type="sldNum" sz="quarter" idx="12"/>
          </p:nvPr>
        </p:nvSpPr>
        <p:spPr>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 typeface="Wingdings" panose="05000000000000000000" pitchFamily="2" charset="2"/>
              <a:buNone/>
              <a:defRPr/>
            </a:pPr>
            <a:fld id="{BCFEBEE7-BFB2-42C9-8751-4532EF6A88E6}" type="slidenum">
              <a:rPr lang="en-US" smtClean="0"/>
              <a:pPr>
                <a:spcBef>
                  <a:spcPct val="0"/>
                </a:spcBef>
                <a:buFont typeface="Wingdings" panose="05000000000000000000" pitchFamily="2" charset="2"/>
                <a:buNone/>
                <a:defRPr/>
              </a:pPr>
              <a:t>67</a:t>
            </a:fld>
            <a:endParaRPr lang="en-US" altLang="ru-RU">
              <a:solidFill>
                <a:schemeClr val="accent1">
                  <a:lumMod val="75000"/>
                </a:schemeClr>
              </a:solidFill>
              <a:latin typeface="Arial" panose="020B0604020202020204" pitchFamily="34" charset="0"/>
            </a:endParaRPr>
          </a:p>
        </p:txBody>
      </p:sp>
      <p:sp>
        <p:nvSpPr>
          <p:cNvPr id="3" name="Прямоугольник 2">
            <a:extLst>
              <a:ext uri="{FF2B5EF4-FFF2-40B4-BE49-F238E27FC236}">
                <a16:creationId xmlns:a16="http://schemas.microsoft.com/office/drawing/2014/main" id="{33C5D57A-422B-4C0E-854A-E027A6DB5D1E}"/>
              </a:ext>
            </a:extLst>
          </p:cNvPr>
          <p:cNvSpPr/>
          <p:nvPr/>
        </p:nvSpPr>
        <p:spPr>
          <a:xfrm>
            <a:off x="519289" y="1589265"/>
            <a:ext cx="11153422" cy="4067780"/>
          </a:xfrm>
          <a:prstGeom prst="rect">
            <a:avLst/>
          </a:prstGeom>
        </p:spPr>
        <p:txBody>
          <a:bodyPr wrap="square">
            <a:spAutoFit/>
          </a:bodyPr>
          <a:lstStyle/>
          <a:p>
            <a:pPr>
              <a:lnSpc>
                <a:spcPts val="1800"/>
              </a:lnSpc>
              <a:spcAft>
                <a:spcPts val="750"/>
              </a:spcAft>
              <a:defRPr/>
            </a:pPr>
            <a:r>
              <a:rPr lang="ru-RU"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При анализе ассортимента необходимо также учитывать:</a:t>
            </a:r>
          </a:p>
          <a:p>
            <a:pPr>
              <a:lnSpc>
                <a:spcPts val="1800"/>
              </a:lnSpc>
              <a:spcAft>
                <a:spcPts val="750"/>
              </a:spcAft>
              <a:defRPr/>
            </a:pPr>
            <a:endParaRPr 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ts val="1800"/>
              </a:lnSpc>
              <a:spcAft>
                <a:spcPts val="600"/>
              </a:spcAft>
              <a:buSzPts val="1000"/>
              <a:buFont typeface="Symbol" panose="05050102010706020507" pitchFamily="18" charset="2"/>
              <a:buChar char=""/>
              <a:tabLst>
                <a:tab pos="457200" algn="l"/>
              </a:tabLst>
              <a:defRPr/>
            </a:pPr>
            <a:r>
              <a:rPr lang="ru-RU"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Учет времени присутствия товара на рынке</a:t>
            </a:r>
            <a:r>
              <a:rPr lang="ru-RU"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 так как спрос у потребителей на товары-новинки и товары, утвердившиеся на рынке, различен. Поэтому нужно дать товару время (2 - 3 мес.) для узнаваемости его потребителем, чтобы иметь возможность принять эффективное решение, основываясь на участии товара в товарообороте и доходе. </a:t>
            </a:r>
          </a:p>
          <a:p>
            <a:pPr marL="342900" indent="-342900">
              <a:lnSpc>
                <a:spcPts val="1800"/>
              </a:lnSpc>
              <a:spcAft>
                <a:spcPts val="600"/>
              </a:spcAft>
              <a:buSzPts val="1000"/>
              <a:buFont typeface="Symbol" panose="05050102010706020507" pitchFamily="18" charset="2"/>
              <a:buChar char=""/>
              <a:tabLst>
                <a:tab pos="457200" algn="l"/>
              </a:tabLst>
              <a:defRPr/>
            </a:pPr>
            <a:endParaRPr 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ts val="1800"/>
              </a:lnSpc>
              <a:spcAft>
                <a:spcPts val="600"/>
              </a:spcAft>
              <a:buSzPts val="1000"/>
              <a:buFont typeface="Symbol" panose="05050102010706020507" pitchFamily="18" charset="2"/>
              <a:buChar char=""/>
              <a:tabLst>
                <a:tab pos="457200" algn="l"/>
              </a:tabLst>
              <a:defRPr/>
            </a:pPr>
            <a:r>
              <a:rPr lang="ru-RU"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Анализ представленности данной продукции</a:t>
            </a:r>
            <a:r>
              <a:rPr lang="ru-RU"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у конкурентов. При более широком ассортименте у конкурентов, потребители могут отдать предпочтение им в будущем. Следовательно, важно отслеживать пользующуюся спросом продукцию, присутствующую в ассортименте конкурирующего предприятия. </a:t>
            </a:r>
          </a:p>
          <a:p>
            <a:pPr marL="342900" indent="-342900">
              <a:lnSpc>
                <a:spcPts val="1800"/>
              </a:lnSpc>
              <a:spcAft>
                <a:spcPts val="600"/>
              </a:spcAft>
              <a:buSzPts val="1000"/>
              <a:buFont typeface="Symbol" panose="05050102010706020507" pitchFamily="18" charset="2"/>
              <a:buChar char=""/>
              <a:tabLst>
                <a:tab pos="457200" algn="l"/>
              </a:tabLst>
              <a:defRPr/>
            </a:pPr>
            <a:endParaRPr 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ts val="1800"/>
              </a:lnSpc>
              <a:spcAft>
                <a:spcPts val="600"/>
              </a:spcAft>
              <a:buSzPts val="1000"/>
              <a:buFont typeface="Symbol" panose="05050102010706020507" pitchFamily="18" charset="2"/>
              <a:buChar char=""/>
              <a:tabLst>
                <a:tab pos="457200" algn="l"/>
              </a:tabLst>
              <a:defRPr/>
            </a:pPr>
            <a:r>
              <a:rPr lang="ru-RU"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Существующие рыночные тенденции, </a:t>
            </a:r>
            <a:r>
              <a:rPr lang="ru-RU"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например, растущая популярность приверженцев к здоровому образу жизни диктует производителям наличие специальных продуктов в ассортименте.</a:t>
            </a:r>
            <a:endParaRPr lang="ru-RU"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100DEAA3-F6BF-486F-BBE8-B9A0ED59DF95}"/>
              </a:ext>
            </a:extLst>
          </p:cNvPr>
          <p:cNvSpPr/>
          <p:nvPr/>
        </p:nvSpPr>
        <p:spPr>
          <a:xfrm>
            <a:off x="818982" y="383508"/>
            <a:ext cx="10070386" cy="584775"/>
          </a:xfrm>
          <a:prstGeom prst="rect">
            <a:avLst/>
          </a:prstGeom>
        </p:spPr>
        <p:txBody>
          <a:bodyPr wrap="none">
            <a:spAutoFit/>
          </a:bodyPr>
          <a:lstStyle/>
          <a:p>
            <a:r>
              <a:rPr lang="ru-RU" sz="3200" b="1" dirty="0">
                <a:solidFill>
                  <a:schemeClr val="accent1">
                    <a:lumMod val="75000"/>
                  </a:schemeClr>
                </a:solidFill>
              </a:rPr>
              <a:t>Балансирование ассортимента (жизненный цикл товара)</a:t>
            </a:r>
            <a:endParaRPr lang="id-ID" sz="3200" b="1" dirty="0">
              <a:solidFill>
                <a:schemeClr val="accent1">
                  <a:lumMod val="75000"/>
                </a:schemeClr>
              </a:solidFill>
            </a:endParaRPr>
          </a:p>
        </p:txBody>
      </p:sp>
    </p:spTree>
    <p:extLst>
      <p:ext uri="{BB962C8B-B14F-4D97-AF65-F5344CB8AC3E}">
        <p14:creationId xmlns:p14="http://schemas.microsoft.com/office/powerpoint/2010/main" val="2812606214"/>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Номер слайда 1">
            <a:extLst>
              <a:ext uri="{FF2B5EF4-FFF2-40B4-BE49-F238E27FC236}">
                <a16:creationId xmlns:a16="http://schemas.microsoft.com/office/drawing/2014/main" id="{20C35955-8421-4EB2-94C0-FA8B6AC014ED}"/>
              </a:ext>
            </a:extLst>
          </p:cNvPr>
          <p:cNvSpPr>
            <a:spLocks noGrp="1"/>
          </p:cNvSpPr>
          <p:nvPr>
            <p:ph type="sldNum" sz="quarter" idx="12"/>
          </p:nvPr>
        </p:nvSpPr>
        <p:spPr>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 typeface="Wingdings" panose="05000000000000000000" pitchFamily="2" charset="2"/>
              <a:buNone/>
              <a:defRPr/>
            </a:pPr>
            <a:fld id="{BCFEBEE7-BFB2-42C9-8751-4532EF6A88E6}" type="slidenum">
              <a:rPr lang="en-US" smtClean="0"/>
              <a:pPr>
                <a:spcBef>
                  <a:spcPct val="0"/>
                </a:spcBef>
                <a:buFont typeface="Wingdings" panose="05000000000000000000" pitchFamily="2" charset="2"/>
                <a:buNone/>
                <a:defRPr/>
              </a:pPr>
              <a:t>68</a:t>
            </a:fld>
            <a:endParaRPr lang="en-US" altLang="ru-RU">
              <a:solidFill>
                <a:schemeClr val="accent1">
                  <a:lumMod val="75000"/>
                </a:schemeClr>
              </a:solidFill>
              <a:latin typeface="Arial" panose="020B0604020202020204" pitchFamily="34" charset="0"/>
            </a:endParaRPr>
          </a:p>
        </p:txBody>
      </p:sp>
      <p:sp>
        <p:nvSpPr>
          <p:cNvPr id="162819" name="Прямоугольник 2">
            <a:extLst>
              <a:ext uri="{FF2B5EF4-FFF2-40B4-BE49-F238E27FC236}">
                <a16:creationId xmlns:a16="http://schemas.microsoft.com/office/drawing/2014/main" id="{D3256BC9-315D-4A77-86BF-1C1FE8D75B9E}"/>
              </a:ext>
            </a:extLst>
          </p:cNvPr>
          <p:cNvSpPr>
            <a:spLocks noChangeArrowheads="1"/>
          </p:cNvSpPr>
          <p:nvPr/>
        </p:nvSpPr>
        <p:spPr bwMode="auto">
          <a:xfrm>
            <a:off x="1061156" y="1676400"/>
            <a:ext cx="10464800" cy="306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nSpc>
                <a:spcPts val="1800"/>
              </a:lnSpc>
              <a:spcBef>
                <a:spcPct val="0"/>
              </a:spcBef>
              <a:spcAft>
                <a:spcPts val="750"/>
              </a:spcAft>
              <a:buClrTx/>
              <a:buNone/>
            </a:pPr>
            <a:r>
              <a:rPr lang="ru-RU" altLang="ru-RU"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Доказано, что производственные затраты очень чувствительны к ассортименту. Например, сокращение наполовину ассортимента повышает производительность на 30%, сокращает издержки на 17% и существенно снижает точку безубыточности. Повторное сокращение ассортимента повышает производительность на 75%, сокращает издержки на 30% и снижает точку безубыточности более чем на 50%.</a:t>
            </a:r>
          </a:p>
          <a:p>
            <a:pPr>
              <a:lnSpc>
                <a:spcPts val="1800"/>
              </a:lnSpc>
              <a:spcBef>
                <a:spcPct val="0"/>
              </a:spcBef>
              <a:spcAft>
                <a:spcPts val="750"/>
              </a:spcAft>
              <a:buClrTx/>
              <a:buNone/>
            </a:pPr>
            <a:endParaRPr lang="ru-RU" altLang="ru-RU"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spcBef>
                <a:spcPct val="0"/>
              </a:spcBef>
              <a:buClrTx/>
              <a:buFontTx/>
              <a:buNone/>
            </a:pPr>
            <a:r>
              <a:rPr lang="ru-RU" altLang="ru-RU"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В большинстве случаев с увеличением ассортимента издержки увеличиваются - обычно на 20-35% на единицу продукции при удвоении ассортимента. Это теория проверенная на практике, однако, чрезмерное сокращение ассортимента кроме снижения производственных затрат может также привести к резкому снижению продаж, так как узкий ассортимент не будет удовлетворять потребителей</a:t>
            </a:r>
          </a:p>
        </p:txBody>
      </p:sp>
      <p:sp>
        <p:nvSpPr>
          <p:cNvPr id="4" name="Прямоугольник 3">
            <a:extLst>
              <a:ext uri="{FF2B5EF4-FFF2-40B4-BE49-F238E27FC236}">
                <a16:creationId xmlns:a16="http://schemas.microsoft.com/office/drawing/2014/main" id="{AD8A2DFF-E455-4EFA-9771-8E8EBCD1B714}"/>
              </a:ext>
            </a:extLst>
          </p:cNvPr>
          <p:cNvSpPr/>
          <p:nvPr/>
        </p:nvSpPr>
        <p:spPr>
          <a:xfrm>
            <a:off x="818982" y="383508"/>
            <a:ext cx="5437707" cy="584775"/>
          </a:xfrm>
          <a:prstGeom prst="rect">
            <a:avLst/>
          </a:prstGeom>
        </p:spPr>
        <p:txBody>
          <a:bodyPr wrap="none">
            <a:spAutoFit/>
          </a:bodyPr>
          <a:lstStyle/>
          <a:p>
            <a:r>
              <a:rPr lang="ru-RU" sz="3200" b="1" dirty="0">
                <a:solidFill>
                  <a:schemeClr val="accent1">
                    <a:lumMod val="75000"/>
                  </a:schemeClr>
                </a:solidFill>
              </a:rPr>
              <a:t>Балансирование ассортимента</a:t>
            </a:r>
            <a:endParaRPr lang="id-ID" sz="3200" b="1" dirty="0">
              <a:solidFill>
                <a:schemeClr val="accent1">
                  <a:lumMod val="75000"/>
                </a:schemeClr>
              </a:solidFill>
            </a:endParaRPr>
          </a:p>
        </p:txBody>
      </p:sp>
    </p:spTree>
    <p:extLst>
      <p:ext uri="{BB962C8B-B14F-4D97-AF65-F5344CB8AC3E}">
        <p14:creationId xmlns:p14="http://schemas.microsoft.com/office/powerpoint/2010/main" val="2040241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13">
            <a:extLst>
              <a:ext uri="{FF2B5EF4-FFF2-40B4-BE49-F238E27FC236}">
                <a16:creationId xmlns:a16="http://schemas.microsoft.com/office/drawing/2014/main" id="{AA27A5B8-514B-8B4E-8EF1-656D041F7451}"/>
              </a:ext>
            </a:extLst>
          </p:cNvPr>
          <p:cNvSpPr txBox="1">
            <a:spLocks/>
          </p:cNvSpPr>
          <p:nvPr/>
        </p:nvSpPr>
        <p:spPr>
          <a:xfrm>
            <a:off x="0" y="2174875"/>
            <a:ext cx="12192000" cy="2700338"/>
          </a:xfrm>
          <a:custGeom>
            <a:avLst/>
            <a:gdLst>
              <a:gd name="connsiteX0" fmla="*/ 0 w 12192000"/>
              <a:gd name="connsiteY0" fmla="*/ 0 h 2934092"/>
              <a:gd name="connsiteX1" fmla="*/ 12192000 w 12192000"/>
              <a:gd name="connsiteY1" fmla="*/ 0 h 2934092"/>
              <a:gd name="connsiteX2" fmla="*/ 12192000 w 12192000"/>
              <a:gd name="connsiteY2" fmla="*/ 2934092 h 2934092"/>
              <a:gd name="connsiteX3" fmla="*/ 0 w 12192000"/>
              <a:gd name="connsiteY3" fmla="*/ 2934092 h 2934092"/>
            </a:gdLst>
            <a:ahLst/>
            <a:cxnLst>
              <a:cxn ang="0">
                <a:pos x="connsiteX0" y="connsiteY0"/>
              </a:cxn>
              <a:cxn ang="0">
                <a:pos x="connsiteX1" y="connsiteY1"/>
              </a:cxn>
              <a:cxn ang="0">
                <a:pos x="connsiteX2" y="connsiteY2"/>
              </a:cxn>
              <a:cxn ang="0">
                <a:pos x="connsiteX3" y="connsiteY3"/>
              </a:cxn>
            </a:cxnLst>
            <a:rect l="l" t="t" r="r" b="b"/>
            <a:pathLst>
              <a:path w="12192000" h="2934092">
                <a:moveTo>
                  <a:pt x="0" y="0"/>
                </a:moveTo>
                <a:lnTo>
                  <a:pt x="12192000" y="0"/>
                </a:lnTo>
                <a:lnTo>
                  <a:pt x="12192000" y="2934092"/>
                </a:lnTo>
                <a:lnTo>
                  <a:pt x="0" y="2934092"/>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effectLst>
            <a:outerShdw blurRad="50800" dist="38100" dir="5400000" algn="t" rotWithShape="0">
              <a:prstClr val="black">
                <a:alpha val="40000"/>
              </a:prstClr>
            </a:outerShdw>
          </a:effectLst>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p>
        </p:txBody>
      </p:sp>
      <p:sp>
        <p:nvSpPr>
          <p:cNvPr id="23" name="TextBox 22">
            <a:extLst>
              <a:ext uri="{FF2B5EF4-FFF2-40B4-BE49-F238E27FC236}">
                <a16:creationId xmlns:a16="http://schemas.microsoft.com/office/drawing/2014/main" id="{6857AE73-58D2-7542-8E18-AF0CD9CFC2CB}"/>
              </a:ext>
            </a:extLst>
          </p:cNvPr>
          <p:cNvSpPr txBox="1"/>
          <p:nvPr/>
        </p:nvSpPr>
        <p:spPr>
          <a:xfrm>
            <a:off x="5346700" y="3105150"/>
            <a:ext cx="6351588" cy="646113"/>
          </a:xfrm>
          <a:prstGeom prst="rect">
            <a:avLst/>
          </a:prstGeom>
          <a:noFill/>
        </p:spPr>
        <p:txBody>
          <a:bodyPr>
            <a:spAutoFit/>
          </a:bodyPr>
          <a:lstStyle/>
          <a:p>
            <a:pPr>
              <a:defRPr/>
            </a:pPr>
            <a:r>
              <a:rPr lang="ru-RU" sz="3600" b="1" dirty="0">
                <a:solidFill>
                  <a:schemeClr val="bg1"/>
                </a:solidFill>
                <a:latin typeface="+mj-lt"/>
              </a:rPr>
              <a:t>Метод </a:t>
            </a:r>
            <a:r>
              <a:rPr lang="ru-RU" sz="3600" b="1" dirty="0" err="1">
                <a:solidFill>
                  <a:schemeClr val="bg1"/>
                </a:solidFill>
                <a:latin typeface="+mj-lt"/>
              </a:rPr>
              <a:t>Нориаки</a:t>
            </a:r>
            <a:r>
              <a:rPr lang="ru-RU" sz="3600" b="1" dirty="0">
                <a:solidFill>
                  <a:schemeClr val="bg1"/>
                </a:solidFill>
                <a:latin typeface="+mj-lt"/>
              </a:rPr>
              <a:t> </a:t>
            </a:r>
            <a:r>
              <a:rPr lang="ru-RU" sz="3600" b="1" dirty="0" err="1">
                <a:solidFill>
                  <a:schemeClr val="bg1"/>
                </a:solidFill>
                <a:latin typeface="+mj-lt"/>
              </a:rPr>
              <a:t>Кано</a:t>
            </a:r>
            <a:endParaRPr lang="ru-RU" sz="2000" b="1" dirty="0">
              <a:solidFill>
                <a:schemeClr val="bg1"/>
              </a:solidFill>
              <a:latin typeface="+mj-lt"/>
            </a:endParaRPr>
          </a:p>
        </p:txBody>
      </p:sp>
      <p:sp>
        <p:nvSpPr>
          <p:cNvPr id="9" name="วงรี 265">
            <a:extLst>
              <a:ext uri="{FF2B5EF4-FFF2-40B4-BE49-F238E27FC236}">
                <a16:creationId xmlns:a16="http://schemas.microsoft.com/office/drawing/2014/main" id="{F9E261DE-B75B-7246-A42F-D60B128A8ACC}"/>
              </a:ext>
            </a:extLst>
          </p:cNvPr>
          <p:cNvSpPr/>
          <p:nvPr/>
        </p:nvSpPr>
        <p:spPr>
          <a:xfrm>
            <a:off x="787400" y="1322388"/>
            <a:ext cx="4276725" cy="4275137"/>
          </a:xfrm>
          <a:prstGeom prst="ellipse">
            <a:avLst/>
          </a:prstGeom>
          <a:noFill/>
          <a:ln w="279400">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th-TH" dirty="0"/>
          </a:p>
        </p:txBody>
      </p:sp>
      <p:sp>
        <p:nvSpPr>
          <p:cNvPr id="7" name="Рисунок 6">
            <a:extLst>
              <a:ext uri="{FF2B5EF4-FFF2-40B4-BE49-F238E27FC236}">
                <a16:creationId xmlns:a16="http://schemas.microsoft.com/office/drawing/2014/main" id="{1158C251-0B9E-4242-8F9F-1FADDBB87101}"/>
              </a:ext>
            </a:extLst>
          </p:cNvPr>
          <p:cNvSpPr>
            <a:spLocks noGrp="1"/>
          </p:cNvSpPr>
          <p:nvPr>
            <p:ph type="pic" sz="quarter" idx="10"/>
          </p:nvPr>
        </p:nvSpPr>
        <p:spPr>
          <a:xfrm>
            <a:off x="1071563" y="1628775"/>
            <a:ext cx="3708400" cy="3708400"/>
          </a:xfrm>
        </p:spPr>
      </p:sp>
      <p:sp>
        <p:nvSpPr>
          <p:cNvPr id="6" name="Номер слайда 5">
            <a:extLst>
              <a:ext uri="{FF2B5EF4-FFF2-40B4-BE49-F238E27FC236}">
                <a16:creationId xmlns:a16="http://schemas.microsoft.com/office/drawing/2014/main" id="{B9FAFDD5-7E56-924F-B42F-C7EF2C967F65}"/>
              </a:ext>
            </a:extLst>
          </p:cNvPr>
          <p:cNvSpPr>
            <a:spLocks noGrp="1"/>
          </p:cNvSpPr>
          <p:nvPr>
            <p:ph type="sldNum" sz="quarter" idx="11"/>
          </p:nvPr>
        </p:nvSpPr>
        <p:spPr/>
        <p:txBody>
          <a:bodyPr/>
          <a:lstStyle/>
          <a:p>
            <a:pPr>
              <a:defRPr/>
            </a:pPr>
            <a:fld id="{C27A2EFD-A7BF-E549-93DB-65E059F9E02B}" type="slidenum">
              <a:rPr lang="ru-RU" sz="1100"/>
              <a:pPr>
                <a:defRPr/>
              </a:pPr>
              <a:t>69</a:t>
            </a:fld>
            <a:endParaRPr lang="ru-RU" sz="1100"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F0DC0E-C99B-EC47-9CC3-330253D1C8CA}"/>
              </a:ext>
            </a:extLst>
          </p:cNvPr>
          <p:cNvSpPr>
            <a:spLocks noGrp="1"/>
          </p:cNvSpPr>
          <p:nvPr>
            <p:ph type="title"/>
          </p:nvPr>
        </p:nvSpPr>
        <p:spPr/>
        <p:txBody>
          <a:bodyPr/>
          <a:lstStyle/>
          <a:p>
            <a:r>
              <a:rPr lang="ru-RU" dirty="0"/>
              <a:t>Определение</a:t>
            </a:r>
          </a:p>
        </p:txBody>
      </p:sp>
      <p:sp>
        <p:nvSpPr>
          <p:cNvPr id="3" name="Номер слайда 2">
            <a:extLst>
              <a:ext uri="{FF2B5EF4-FFF2-40B4-BE49-F238E27FC236}">
                <a16:creationId xmlns:a16="http://schemas.microsoft.com/office/drawing/2014/main" id="{B074E622-ADE3-E64D-84FA-E100A1AD4FDD}"/>
              </a:ext>
            </a:extLst>
          </p:cNvPr>
          <p:cNvSpPr>
            <a:spLocks noGrp="1"/>
          </p:cNvSpPr>
          <p:nvPr>
            <p:ph type="sldNum" sz="quarter" idx="10"/>
          </p:nvPr>
        </p:nvSpPr>
        <p:spPr/>
        <p:txBody>
          <a:bodyPr/>
          <a:lstStyle/>
          <a:p>
            <a:pPr>
              <a:defRPr/>
            </a:pPr>
            <a:fld id="{35A89BA6-5856-B848-9BA1-34E13184711E}" type="slidenum">
              <a:rPr lang="ru-RU" altLang="ru-RU" smtClean="0"/>
              <a:pPr>
                <a:defRPr/>
              </a:pPr>
              <a:t>7</a:t>
            </a:fld>
            <a:endParaRPr lang="ru-RU" altLang="ru-RU"/>
          </a:p>
        </p:txBody>
      </p:sp>
      <p:sp>
        <p:nvSpPr>
          <p:cNvPr id="4" name="Прямоугольник 3">
            <a:extLst>
              <a:ext uri="{FF2B5EF4-FFF2-40B4-BE49-F238E27FC236}">
                <a16:creationId xmlns:a16="http://schemas.microsoft.com/office/drawing/2014/main" id="{D6AF98FC-89E8-424E-81F9-7104A44057A6}"/>
              </a:ext>
            </a:extLst>
          </p:cNvPr>
          <p:cNvSpPr/>
          <p:nvPr/>
        </p:nvSpPr>
        <p:spPr>
          <a:xfrm>
            <a:off x="304799" y="5125148"/>
            <a:ext cx="8171656" cy="1323439"/>
          </a:xfrm>
          <a:prstGeom prst="rect">
            <a:avLst/>
          </a:prstGeom>
        </p:spPr>
        <p:txBody>
          <a:bodyPr wrap="square">
            <a:spAutoFit/>
          </a:bodyPr>
          <a:lstStyle/>
          <a:p>
            <a:r>
              <a:rPr lang="ru-RU" sz="2000" dirty="0">
                <a:solidFill>
                  <a:schemeClr val="accent3">
                    <a:lumMod val="75000"/>
                  </a:schemeClr>
                </a:solidFill>
                <a:latin typeface="Arial" panose="020B0604020202020204" pitchFamily="34" charset="0"/>
                <a:cs typeface="Arial" panose="020B0604020202020204" pitchFamily="34" charset="0"/>
              </a:rPr>
              <a:t>Анализировать рынок, изучать конкурентов, выстраивать позиционирование — без этого в бизнесе никак. Вам нужно не только наблюдать за мелочами, но и смотреть вширь — следить за индустрией, внедрять инновации и строить путь вперёд и вверх.</a:t>
            </a:r>
          </a:p>
        </p:txBody>
      </p:sp>
      <p:sp>
        <p:nvSpPr>
          <p:cNvPr id="5" name="Прямоугольник 4">
            <a:extLst>
              <a:ext uri="{FF2B5EF4-FFF2-40B4-BE49-F238E27FC236}">
                <a16:creationId xmlns:a16="http://schemas.microsoft.com/office/drawing/2014/main" id="{1F442E9B-9475-A246-BC21-8CCE7BB65932}"/>
              </a:ext>
            </a:extLst>
          </p:cNvPr>
          <p:cNvSpPr/>
          <p:nvPr/>
        </p:nvSpPr>
        <p:spPr>
          <a:xfrm>
            <a:off x="304799" y="1185862"/>
            <a:ext cx="10425114" cy="2862322"/>
          </a:xfrm>
          <a:prstGeom prst="rect">
            <a:avLst/>
          </a:prstGeom>
        </p:spPr>
        <p:txBody>
          <a:bodyPr wrap="square">
            <a:spAutoFit/>
          </a:bodyPr>
          <a:lstStyle/>
          <a:p>
            <a:pPr algn="just"/>
            <a:r>
              <a:rPr lang="ru-RU" dirty="0">
                <a:solidFill>
                  <a:schemeClr val="accent3">
                    <a:lumMod val="75000"/>
                  </a:schemeClr>
                </a:solidFill>
                <a:latin typeface="Arial" panose="020B0604020202020204" pitchFamily="34" charset="0"/>
                <a:cs typeface="Arial" panose="020B0604020202020204" pitchFamily="34" charset="0"/>
              </a:rPr>
              <a:t>Стратегическая сессия – </a:t>
            </a:r>
          </a:p>
          <a:p>
            <a:pPr algn="just"/>
            <a:r>
              <a:rPr lang="ru-RU" dirty="0">
                <a:solidFill>
                  <a:schemeClr val="accent3">
                    <a:lumMod val="75000"/>
                  </a:schemeClr>
                </a:solidFill>
                <a:latin typeface="Arial" panose="020B0604020202020204" pitchFamily="34" charset="0"/>
                <a:cs typeface="Arial" panose="020B0604020202020204" pitchFamily="34" charset="0"/>
              </a:rPr>
              <a:t>это процесс планирования, целью которого является установление четкого направления и единой цели для всех маркетинговых мероприятий. Его выводы документируются в маркетинговый план, который регулярно обновляется. Пять этапов стратегического маркетинга: </a:t>
            </a:r>
          </a:p>
          <a:p>
            <a:pPr marL="342900" indent="-342900" algn="just">
              <a:buFont typeface="Arial" panose="020B0604020202020204" pitchFamily="34" charset="0"/>
              <a:buChar char="•"/>
            </a:pPr>
            <a:r>
              <a:rPr lang="ru-RU" dirty="0">
                <a:solidFill>
                  <a:schemeClr val="accent3">
                    <a:lumMod val="75000"/>
                  </a:schemeClr>
                </a:solidFill>
                <a:latin typeface="Arial" panose="020B0604020202020204" pitchFamily="34" charset="0"/>
                <a:cs typeface="Arial" panose="020B0604020202020204" pitchFamily="34" charset="0"/>
              </a:rPr>
              <a:t>Определение миссии; </a:t>
            </a:r>
          </a:p>
          <a:p>
            <a:pPr marL="342900" indent="-342900" algn="just">
              <a:buFont typeface="Arial" panose="020B0604020202020204" pitchFamily="34" charset="0"/>
              <a:buChar char="•"/>
            </a:pPr>
            <a:r>
              <a:rPr lang="ru-RU" dirty="0">
                <a:solidFill>
                  <a:schemeClr val="accent3">
                    <a:lumMod val="75000"/>
                  </a:schemeClr>
                </a:solidFill>
                <a:latin typeface="Arial" panose="020B0604020202020204" pitchFamily="34" charset="0"/>
                <a:cs typeface="Arial" panose="020B0604020202020204" pitchFamily="34" charset="0"/>
              </a:rPr>
              <a:t>Анализ ситуации; </a:t>
            </a:r>
          </a:p>
          <a:p>
            <a:pPr marL="342900" indent="-342900" algn="just">
              <a:buFont typeface="Arial" panose="020B0604020202020204" pitchFamily="34" charset="0"/>
              <a:buChar char="•"/>
            </a:pPr>
            <a:r>
              <a:rPr lang="ru-RU" dirty="0">
                <a:solidFill>
                  <a:schemeClr val="accent3">
                    <a:lumMod val="75000"/>
                  </a:schemeClr>
                </a:solidFill>
                <a:latin typeface="Arial" panose="020B0604020202020204" pitchFamily="34" charset="0"/>
                <a:cs typeface="Arial" panose="020B0604020202020204" pitchFamily="34" charset="0"/>
              </a:rPr>
              <a:t>Постановка задач; </a:t>
            </a:r>
          </a:p>
          <a:p>
            <a:pPr marL="342900" indent="-342900" algn="just">
              <a:buFont typeface="Arial" panose="020B0604020202020204" pitchFamily="34" charset="0"/>
              <a:buChar char="•"/>
            </a:pPr>
            <a:r>
              <a:rPr lang="ru-RU" dirty="0">
                <a:solidFill>
                  <a:schemeClr val="accent3">
                    <a:lumMod val="75000"/>
                  </a:schemeClr>
                </a:solidFill>
                <a:latin typeface="Arial" panose="020B0604020202020204" pitchFamily="34" charset="0"/>
                <a:cs typeface="Arial" panose="020B0604020202020204" pitchFamily="34" charset="0"/>
              </a:rPr>
              <a:t>Разработка маркетинговой стратегии; </a:t>
            </a:r>
          </a:p>
          <a:p>
            <a:pPr marL="342900" indent="-342900" algn="just">
              <a:buFont typeface="Arial" panose="020B0604020202020204" pitchFamily="34" charset="0"/>
              <a:buChar char="•"/>
            </a:pPr>
            <a:r>
              <a:rPr lang="ru-RU" dirty="0">
                <a:solidFill>
                  <a:schemeClr val="accent3">
                    <a:lumMod val="75000"/>
                  </a:schemeClr>
                </a:solidFill>
                <a:latin typeface="Arial" panose="020B0604020202020204" pitchFamily="34" charset="0"/>
                <a:cs typeface="Arial" panose="020B0604020202020204" pitchFamily="34" charset="0"/>
              </a:rPr>
              <a:t>И планирование оценки.</a:t>
            </a:r>
            <a:endParaRPr lang="ru-RU" b="0" i="0" dirty="0">
              <a:solidFill>
                <a:schemeClr val="accent3">
                  <a:lumMod val="75000"/>
                </a:schemeClr>
              </a:solidFill>
              <a:effectLst/>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F84C324E-88CC-3D4A-BD11-946242F31189}"/>
              </a:ext>
            </a:extLst>
          </p:cNvPr>
          <p:cNvSpPr/>
          <p:nvPr/>
        </p:nvSpPr>
        <p:spPr>
          <a:xfrm>
            <a:off x="5343525" y="2769066"/>
            <a:ext cx="6543676" cy="2031325"/>
          </a:xfrm>
          <a:prstGeom prst="rect">
            <a:avLst/>
          </a:prstGeom>
        </p:spPr>
        <p:txBody>
          <a:bodyPr wrap="square">
            <a:spAutoFit/>
          </a:bodyPr>
          <a:lstStyle/>
          <a:p>
            <a:r>
              <a:rPr lang="ru-RU" dirty="0">
                <a:solidFill>
                  <a:schemeClr val="accent3">
                    <a:lumMod val="75000"/>
                  </a:schemeClr>
                </a:solidFill>
                <a:latin typeface="Arial" panose="020B0604020202020204" pitchFamily="34" charset="0"/>
                <a:cs typeface="Arial" panose="020B0604020202020204" pitchFamily="34" charset="0"/>
              </a:rPr>
              <a:t>Стратегический маркетинг является активным маркетинговым процессом с долгосрочным горизонтом плана, направленным на превышение среднерыночных показателей, через систематическое проведение политики создания товаров и услуг, обеспечивающих потребителя товарами более высокой потребительской ценности, чем у конкурентов.</a:t>
            </a:r>
          </a:p>
        </p:txBody>
      </p:sp>
    </p:spTree>
    <p:extLst>
      <p:ext uri="{BB962C8B-B14F-4D97-AF65-F5344CB8AC3E}">
        <p14:creationId xmlns:p14="http://schemas.microsoft.com/office/powerpoint/2010/main" val="1225115686"/>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Заголовок 1">
            <a:extLst>
              <a:ext uri="{FF2B5EF4-FFF2-40B4-BE49-F238E27FC236}">
                <a16:creationId xmlns:a16="http://schemas.microsoft.com/office/drawing/2014/main" id="{84256A0E-0BC2-174E-927B-5D393A1311FC}"/>
              </a:ext>
            </a:extLst>
          </p:cNvPr>
          <p:cNvSpPr>
            <a:spLocks noGrp="1" noChangeArrowheads="1"/>
          </p:cNvSpPr>
          <p:nvPr>
            <p:ph type="title"/>
          </p:nvPr>
        </p:nvSpPr>
        <p:spPr>
          <a:xfrm>
            <a:off x="677863" y="365125"/>
            <a:ext cx="11145837" cy="638175"/>
          </a:xfrm>
        </p:spPr>
        <p:txBody>
          <a:bodyPr/>
          <a:lstStyle/>
          <a:p>
            <a:r>
              <a:rPr lang="ru-RU" altLang="ru-RU"/>
              <a:t>Метод Нориаки Кано</a:t>
            </a:r>
          </a:p>
        </p:txBody>
      </p:sp>
      <p:sp>
        <p:nvSpPr>
          <p:cNvPr id="187394" name="Объект 2">
            <a:extLst>
              <a:ext uri="{FF2B5EF4-FFF2-40B4-BE49-F238E27FC236}">
                <a16:creationId xmlns:a16="http://schemas.microsoft.com/office/drawing/2014/main" id="{703FA531-E746-0841-8F3B-B9A414B9CD8A}"/>
              </a:ext>
            </a:extLst>
          </p:cNvPr>
          <p:cNvSpPr>
            <a:spLocks noGrp="1" noChangeArrowheads="1"/>
          </p:cNvSpPr>
          <p:nvPr>
            <p:ph idx="1"/>
          </p:nvPr>
        </p:nvSpPr>
        <p:spPr/>
        <p:txBody>
          <a:bodyPr/>
          <a:lstStyle/>
          <a:p>
            <a:r>
              <a:rPr lang="ru-RU" altLang="ru-RU" b="1"/>
              <a:t>Одномерные характеристики</a:t>
            </a:r>
            <a:r>
              <a:rPr lang="ru-RU" altLang="ru-RU"/>
              <a:t> оказывают прямое действие на потребительскую удовлетворенность. Степень их наличия или отсутствия будет напрямую влиять на степень довольства или недовольства покупателя. Чем более функционален продукт, тем более удовлетворен заказчик и наоборот.</a:t>
            </a:r>
          </a:p>
          <a:p>
            <a:endParaRPr lang="ru-RU" altLang="ru-RU"/>
          </a:p>
        </p:txBody>
      </p:sp>
      <p:sp>
        <p:nvSpPr>
          <p:cNvPr id="4" name="Номер слайда 3">
            <a:extLst>
              <a:ext uri="{FF2B5EF4-FFF2-40B4-BE49-F238E27FC236}">
                <a16:creationId xmlns:a16="http://schemas.microsoft.com/office/drawing/2014/main" id="{4539D672-983B-194E-9FA2-917A83C230D2}"/>
              </a:ext>
            </a:extLst>
          </p:cNvPr>
          <p:cNvSpPr>
            <a:spLocks noGrp="1"/>
          </p:cNvSpPr>
          <p:nvPr>
            <p:ph type="sldNum" sz="quarter" idx="10"/>
          </p:nvPr>
        </p:nvSpPr>
        <p:spPr/>
        <p:txBody>
          <a:bodyPr/>
          <a:lstStyle/>
          <a:p>
            <a:pPr>
              <a:defRPr/>
            </a:pPr>
            <a:fld id="{80F31A86-CA7B-F84D-8D38-988635883492}" type="slidenum">
              <a:rPr lang="ru-RU" sz="1100" smtClean="0"/>
              <a:pPr>
                <a:defRPr/>
              </a:pPr>
              <a:t>70</a:t>
            </a:fld>
            <a:endParaRPr lang="ru-RU" sz="1100" dirty="0"/>
          </a:p>
        </p:txBody>
      </p:sp>
      <p:cxnSp>
        <p:nvCxnSpPr>
          <p:cNvPr id="6" name="Прямая соединительная линия 5">
            <a:extLst>
              <a:ext uri="{FF2B5EF4-FFF2-40B4-BE49-F238E27FC236}">
                <a16:creationId xmlns:a16="http://schemas.microsoft.com/office/drawing/2014/main" id="{AC0D8C9C-A116-E44B-9854-E0C1C32E6354}"/>
              </a:ext>
            </a:extLst>
          </p:cNvPr>
          <p:cNvCxnSpPr/>
          <p:nvPr/>
        </p:nvCxnSpPr>
        <p:spPr>
          <a:xfrm flipV="1">
            <a:off x="4556125" y="4016375"/>
            <a:ext cx="2759075" cy="1862138"/>
          </a:xfrm>
          <a:prstGeom prst="line">
            <a:avLst/>
          </a:prstGeom>
          <a:ln w="571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6CCD73F7-ACB5-F847-8414-C8751A978942}"/>
              </a:ext>
            </a:extLst>
          </p:cNvPr>
          <p:cNvCxnSpPr>
            <a:cxnSpLocks/>
          </p:cNvCxnSpPr>
          <p:nvPr/>
        </p:nvCxnSpPr>
        <p:spPr>
          <a:xfrm flipV="1">
            <a:off x="4579938" y="4964113"/>
            <a:ext cx="2759075" cy="0"/>
          </a:xfrm>
          <a:prstGeom prst="line">
            <a:avLst/>
          </a:prstGeom>
          <a:ln w="5715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Прямоугольник 10">
            <a:extLst>
              <a:ext uri="{FF2B5EF4-FFF2-40B4-BE49-F238E27FC236}">
                <a16:creationId xmlns:a16="http://schemas.microsoft.com/office/drawing/2014/main" id="{1ADA1001-B5B7-2E47-89E2-101B70DEBFA5}"/>
              </a:ext>
            </a:extLst>
          </p:cNvPr>
          <p:cNvSpPr/>
          <p:nvPr/>
        </p:nvSpPr>
        <p:spPr>
          <a:xfrm>
            <a:off x="4179888" y="5976938"/>
            <a:ext cx="35591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accent3">
                    <a:lumMod val="75000"/>
                  </a:schemeClr>
                </a:solidFill>
              </a:rPr>
              <a:t>Увеличение свойства </a:t>
            </a:r>
          </a:p>
        </p:txBody>
      </p:sp>
      <p:sp>
        <p:nvSpPr>
          <p:cNvPr id="12" name="Прямоугольник 11">
            <a:extLst>
              <a:ext uri="{FF2B5EF4-FFF2-40B4-BE49-F238E27FC236}">
                <a16:creationId xmlns:a16="http://schemas.microsoft.com/office/drawing/2014/main" id="{4E827427-812C-7744-851C-AB878BB989D3}"/>
              </a:ext>
            </a:extLst>
          </p:cNvPr>
          <p:cNvSpPr/>
          <p:nvPr/>
        </p:nvSpPr>
        <p:spPr>
          <a:xfrm rot="16200000">
            <a:off x="2180431" y="4768057"/>
            <a:ext cx="3559175"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accent3">
                    <a:lumMod val="75000"/>
                  </a:schemeClr>
                </a:solidFill>
              </a:rPr>
              <a:t>Удовлетворенность</a:t>
            </a:r>
          </a:p>
        </p:txBody>
      </p:sp>
      <p:sp>
        <p:nvSpPr>
          <p:cNvPr id="9" name="Прямоугольник 8">
            <a:extLst>
              <a:ext uri="{FF2B5EF4-FFF2-40B4-BE49-F238E27FC236}">
                <a16:creationId xmlns:a16="http://schemas.microsoft.com/office/drawing/2014/main" id="{E743F335-AB64-FD42-8067-711F14F1EF97}"/>
              </a:ext>
            </a:extLst>
          </p:cNvPr>
          <p:cNvSpPr/>
          <p:nvPr/>
        </p:nvSpPr>
        <p:spPr>
          <a:xfrm>
            <a:off x="6925217" y="6438900"/>
            <a:ext cx="791621" cy="311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Есть</a:t>
            </a:r>
          </a:p>
        </p:txBody>
      </p:sp>
      <p:sp>
        <p:nvSpPr>
          <p:cNvPr id="10" name="Прямоугольник 9">
            <a:extLst>
              <a:ext uri="{FF2B5EF4-FFF2-40B4-BE49-F238E27FC236}">
                <a16:creationId xmlns:a16="http://schemas.microsoft.com/office/drawing/2014/main" id="{D8AB6656-4086-5049-A932-E05662A70267}"/>
              </a:ext>
            </a:extLst>
          </p:cNvPr>
          <p:cNvSpPr/>
          <p:nvPr/>
        </p:nvSpPr>
        <p:spPr>
          <a:xfrm>
            <a:off x="4433384" y="6430304"/>
            <a:ext cx="791621" cy="292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Нет</a:t>
            </a:r>
          </a:p>
        </p:txBody>
      </p:sp>
      <p:sp>
        <p:nvSpPr>
          <p:cNvPr id="13" name="Прямоугольник 12">
            <a:extLst>
              <a:ext uri="{FF2B5EF4-FFF2-40B4-BE49-F238E27FC236}">
                <a16:creationId xmlns:a16="http://schemas.microsoft.com/office/drawing/2014/main" id="{B92428A9-F376-644D-B4A5-9DB5749BFA09}"/>
              </a:ext>
            </a:extLst>
          </p:cNvPr>
          <p:cNvSpPr/>
          <p:nvPr/>
        </p:nvSpPr>
        <p:spPr>
          <a:xfrm>
            <a:off x="2948528" y="3733006"/>
            <a:ext cx="791621" cy="311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Есть</a:t>
            </a:r>
          </a:p>
        </p:txBody>
      </p:sp>
      <p:sp>
        <p:nvSpPr>
          <p:cNvPr id="14" name="Прямоугольник 13">
            <a:extLst>
              <a:ext uri="{FF2B5EF4-FFF2-40B4-BE49-F238E27FC236}">
                <a16:creationId xmlns:a16="http://schemas.microsoft.com/office/drawing/2014/main" id="{8E813761-BDF1-3E4D-906B-CD8E782EEC5A}"/>
              </a:ext>
            </a:extLst>
          </p:cNvPr>
          <p:cNvSpPr/>
          <p:nvPr/>
        </p:nvSpPr>
        <p:spPr>
          <a:xfrm>
            <a:off x="2972341" y="5912121"/>
            <a:ext cx="791621" cy="292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Нет</a:t>
            </a:r>
          </a:p>
        </p:txBody>
      </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Заголовок 1">
            <a:extLst>
              <a:ext uri="{FF2B5EF4-FFF2-40B4-BE49-F238E27FC236}">
                <a16:creationId xmlns:a16="http://schemas.microsoft.com/office/drawing/2014/main" id="{943BD531-F87B-EE40-B8CF-314FB4CDBB1C}"/>
              </a:ext>
            </a:extLst>
          </p:cNvPr>
          <p:cNvSpPr>
            <a:spLocks noGrp="1" noChangeArrowheads="1"/>
          </p:cNvSpPr>
          <p:nvPr>
            <p:ph type="title"/>
          </p:nvPr>
        </p:nvSpPr>
        <p:spPr>
          <a:xfrm>
            <a:off x="677863" y="365125"/>
            <a:ext cx="11145837" cy="638175"/>
          </a:xfrm>
        </p:spPr>
        <p:txBody>
          <a:bodyPr/>
          <a:lstStyle/>
          <a:p>
            <a:r>
              <a:rPr lang="ru-RU" altLang="ru-RU" dirty="0"/>
              <a:t>Метод </a:t>
            </a:r>
            <a:r>
              <a:rPr lang="ru-RU" altLang="ru-RU" dirty="0" err="1"/>
              <a:t>Нориаки</a:t>
            </a:r>
            <a:r>
              <a:rPr lang="ru-RU" altLang="ru-RU" dirty="0"/>
              <a:t> </a:t>
            </a:r>
            <a:r>
              <a:rPr lang="ru-RU" altLang="ru-RU" dirty="0" err="1"/>
              <a:t>Кано</a:t>
            </a:r>
            <a:endParaRPr lang="ru-RU" altLang="ru-RU" dirty="0"/>
          </a:p>
        </p:txBody>
      </p:sp>
      <p:sp>
        <p:nvSpPr>
          <p:cNvPr id="188418" name="Объект 2">
            <a:extLst>
              <a:ext uri="{FF2B5EF4-FFF2-40B4-BE49-F238E27FC236}">
                <a16:creationId xmlns:a16="http://schemas.microsoft.com/office/drawing/2014/main" id="{951501BC-5CC9-6E40-9408-141BF0E98ACF}"/>
              </a:ext>
            </a:extLst>
          </p:cNvPr>
          <p:cNvSpPr>
            <a:spLocks noGrp="1" noChangeArrowheads="1"/>
          </p:cNvSpPr>
          <p:nvPr>
            <p:ph idx="1"/>
          </p:nvPr>
        </p:nvSpPr>
        <p:spPr>
          <a:xfrm>
            <a:off x="552450" y="1003300"/>
            <a:ext cx="11550650" cy="4986337"/>
          </a:xfrm>
        </p:spPr>
        <p:txBody>
          <a:bodyPr/>
          <a:lstStyle/>
          <a:p>
            <a:r>
              <a:rPr lang="ru-RU" altLang="ru-RU" b="1" dirty="0"/>
              <a:t>Привлекательные свойства</a:t>
            </a:r>
            <a:r>
              <a:rPr lang="ru-RU" altLang="ru-RU" dirty="0"/>
              <a:t> выражают потребности покупателей, которые не являются ожидаемыми или четко выраженными. Они, безусловно, повышают уровень потребительской удовлетворенности, но их отсутствие не влияет на удовлетворение. Обычно клиент более удовлетворен, когда продукт более функционален, но не становится менее удовлетворен, когда продукт в базовой комплектации. Это скрытый стимулятор роста воспринимаемой ценности.</a:t>
            </a:r>
          </a:p>
          <a:p>
            <a:endParaRPr lang="ru-RU" altLang="ru-RU" dirty="0"/>
          </a:p>
        </p:txBody>
      </p:sp>
      <p:sp>
        <p:nvSpPr>
          <p:cNvPr id="4" name="Номер слайда 3">
            <a:extLst>
              <a:ext uri="{FF2B5EF4-FFF2-40B4-BE49-F238E27FC236}">
                <a16:creationId xmlns:a16="http://schemas.microsoft.com/office/drawing/2014/main" id="{7E8C71E1-C5BF-1940-AA05-51F72916DCBA}"/>
              </a:ext>
            </a:extLst>
          </p:cNvPr>
          <p:cNvSpPr>
            <a:spLocks noGrp="1"/>
          </p:cNvSpPr>
          <p:nvPr>
            <p:ph type="sldNum" sz="quarter" idx="10"/>
          </p:nvPr>
        </p:nvSpPr>
        <p:spPr/>
        <p:txBody>
          <a:bodyPr/>
          <a:lstStyle/>
          <a:p>
            <a:pPr>
              <a:defRPr/>
            </a:pPr>
            <a:fld id="{4851DDAC-2F2D-124E-AA44-7E6814B49267}" type="slidenum">
              <a:rPr lang="ru-RU" sz="1100" smtClean="0"/>
              <a:pPr>
                <a:defRPr/>
              </a:pPr>
              <a:t>71</a:t>
            </a:fld>
            <a:endParaRPr lang="ru-RU" sz="1100" dirty="0"/>
          </a:p>
        </p:txBody>
      </p:sp>
      <p:cxnSp>
        <p:nvCxnSpPr>
          <p:cNvPr id="13" name="Прямая соединительная линия 12">
            <a:extLst>
              <a:ext uri="{FF2B5EF4-FFF2-40B4-BE49-F238E27FC236}">
                <a16:creationId xmlns:a16="http://schemas.microsoft.com/office/drawing/2014/main" id="{5BE8E497-F9BE-4946-A1B7-01A6114FF33C}"/>
              </a:ext>
            </a:extLst>
          </p:cNvPr>
          <p:cNvCxnSpPr>
            <a:cxnSpLocks/>
          </p:cNvCxnSpPr>
          <p:nvPr/>
        </p:nvCxnSpPr>
        <p:spPr>
          <a:xfrm>
            <a:off x="4446588" y="5589704"/>
            <a:ext cx="3241675" cy="0"/>
          </a:xfrm>
          <a:prstGeom prst="line">
            <a:avLst/>
          </a:prstGeom>
          <a:ln w="5715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Прямоугольник 14">
            <a:extLst>
              <a:ext uri="{FF2B5EF4-FFF2-40B4-BE49-F238E27FC236}">
                <a16:creationId xmlns:a16="http://schemas.microsoft.com/office/drawing/2014/main" id="{ED512A38-21F1-924F-AA79-6493E8DE6DA4}"/>
              </a:ext>
            </a:extLst>
          </p:cNvPr>
          <p:cNvSpPr/>
          <p:nvPr/>
        </p:nvSpPr>
        <p:spPr>
          <a:xfrm>
            <a:off x="4273550" y="6024029"/>
            <a:ext cx="35591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accent3">
                    <a:lumMod val="75000"/>
                  </a:schemeClr>
                </a:solidFill>
              </a:rPr>
              <a:t>Увеличение свойства </a:t>
            </a:r>
          </a:p>
        </p:txBody>
      </p:sp>
      <p:sp>
        <p:nvSpPr>
          <p:cNvPr id="17" name="Прямоугольник 16">
            <a:extLst>
              <a:ext uri="{FF2B5EF4-FFF2-40B4-BE49-F238E27FC236}">
                <a16:creationId xmlns:a16="http://schemas.microsoft.com/office/drawing/2014/main" id="{3978BBCD-4DDF-894C-B2FA-8BBD592F7CD5}"/>
              </a:ext>
            </a:extLst>
          </p:cNvPr>
          <p:cNvSpPr/>
          <p:nvPr/>
        </p:nvSpPr>
        <p:spPr>
          <a:xfrm rot="16200000">
            <a:off x="2340769" y="5012531"/>
            <a:ext cx="3559175" cy="392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accent3">
                    <a:lumMod val="75000"/>
                  </a:schemeClr>
                </a:solidFill>
              </a:rPr>
              <a:t>Удовлетворенность</a:t>
            </a:r>
          </a:p>
        </p:txBody>
      </p:sp>
      <p:cxnSp>
        <p:nvCxnSpPr>
          <p:cNvPr id="19" name="Прямая соединительная линия 18">
            <a:extLst>
              <a:ext uri="{FF2B5EF4-FFF2-40B4-BE49-F238E27FC236}">
                <a16:creationId xmlns:a16="http://schemas.microsoft.com/office/drawing/2014/main" id="{BAF705A0-F667-8045-9729-A0E488930B4D}"/>
              </a:ext>
            </a:extLst>
          </p:cNvPr>
          <p:cNvCxnSpPr>
            <a:cxnSpLocks/>
          </p:cNvCxnSpPr>
          <p:nvPr/>
        </p:nvCxnSpPr>
        <p:spPr>
          <a:xfrm flipV="1">
            <a:off x="5875338" y="4343400"/>
            <a:ext cx="2911475" cy="869533"/>
          </a:xfrm>
          <a:prstGeom prst="line">
            <a:avLst/>
          </a:prstGeom>
          <a:ln w="5715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id="{A754DBDE-1682-AF47-B15F-B80895416FA4}"/>
              </a:ext>
            </a:extLst>
          </p:cNvPr>
          <p:cNvSpPr/>
          <p:nvPr/>
        </p:nvSpPr>
        <p:spPr>
          <a:xfrm>
            <a:off x="6925217" y="6438900"/>
            <a:ext cx="791621" cy="311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Есть</a:t>
            </a:r>
          </a:p>
        </p:txBody>
      </p:sp>
      <p:sp>
        <p:nvSpPr>
          <p:cNvPr id="10" name="Прямоугольник 9">
            <a:extLst>
              <a:ext uri="{FF2B5EF4-FFF2-40B4-BE49-F238E27FC236}">
                <a16:creationId xmlns:a16="http://schemas.microsoft.com/office/drawing/2014/main" id="{4B08B170-08AC-B44B-AB74-F9170FEA1B6B}"/>
              </a:ext>
            </a:extLst>
          </p:cNvPr>
          <p:cNvSpPr/>
          <p:nvPr/>
        </p:nvSpPr>
        <p:spPr>
          <a:xfrm>
            <a:off x="4433384" y="6430304"/>
            <a:ext cx="791621" cy="292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Нет</a:t>
            </a:r>
          </a:p>
        </p:txBody>
      </p:sp>
      <p:sp>
        <p:nvSpPr>
          <p:cNvPr id="11" name="Прямоугольник 10">
            <a:extLst>
              <a:ext uri="{FF2B5EF4-FFF2-40B4-BE49-F238E27FC236}">
                <a16:creationId xmlns:a16="http://schemas.microsoft.com/office/drawing/2014/main" id="{AAAC34E6-C71B-F04F-922B-6DFFF7A55640}"/>
              </a:ext>
            </a:extLst>
          </p:cNvPr>
          <p:cNvSpPr/>
          <p:nvPr/>
        </p:nvSpPr>
        <p:spPr>
          <a:xfrm>
            <a:off x="2948528" y="3733006"/>
            <a:ext cx="791621" cy="311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Есть</a:t>
            </a:r>
          </a:p>
        </p:txBody>
      </p:sp>
      <p:sp>
        <p:nvSpPr>
          <p:cNvPr id="12" name="Прямоугольник 11">
            <a:extLst>
              <a:ext uri="{FF2B5EF4-FFF2-40B4-BE49-F238E27FC236}">
                <a16:creationId xmlns:a16="http://schemas.microsoft.com/office/drawing/2014/main" id="{545B8AD0-5E86-D047-9032-B2F9884C8803}"/>
              </a:ext>
            </a:extLst>
          </p:cNvPr>
          <p:cNvSpPr/>
          <p:nvPr/>
        </p:nvSpPr>
        <p:spPr>
          <a:xfrm>
            <a:off x="2972341" y="5912121"/>
            <a:ext cx="791621" cy="292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Нет</a:t>
            </a:r>
          </a:p>
        </p:txBody>
      </p:sp>
      <p:cxnSp>
        <p:nvCxnSpPr>
          <p:cNvPr id="14" name="Прямая соединительная линия 13">
            <a:extLst>
              <a:ext uri="{FF2B5EF4-FFF2-40B4-BE49-F238E27FC236}">
                <a16:creationId xmlns:a16="http://schemas.microsoft.com/office/drawing/2014/main" id="{13E01D54-4D94-E443-B2EE-4D021A1DE6D2}"/>
              </a:ext>
            </a:extLst>
          </p:cNvPr>
          <p:cNvCxnSpPr>
            <a:cxnSpLocks/>
            <a:stCxn id="17" idx="2"/>
          </p:cNvCxnSpPr>
          <p:nvPr/>
        </p:nvCxnSpPr>
        <p:spPr>
          <a:xfrm flipV="1">
            <a:off x="4316413" y="5204469"/>
            <a:ext cx="1558925" cy="4118"/>
          </a:xfrm>
          <a:prstGeom prst="line">
            <a:avLst/>
          </a:prstGeom>
          <a:ln w="57150" cmpd="sng">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Заголовок 1">
            <a:extLst>
              <a:ext uri="{FF2B5EF4-FFF2-40B4-BE49-F238E27FC236}">
                <a16:creationId xmlns:a16="http://schemas.microsoft.com/office/drawing/2014/main" id="{38A346A3-E089-C04E-8DD1-29DABF034A08}"/>
              </a:ext>
            </a:extLst>
          </p:cNvPr>
          <p:cNvSpPr>
            <a:spLocks noGrp="1" noChangeArrowheads="1"/>
          </p:cNvSpPr>
          <p:nvPr>
            <p:ph type="title"/>
          </p:nvPr>
        </p:nvSpPr>
        <p:spPr>
          <a:xfrm>
            <a:off x="677863" y="365125"/>
            <a:ext cx="11145837" cy="638175"/>
          </a:xfrm>
        </p:spPr>
        <p:txBody>
          <a:bodyPr/>
          <a:lstStyle/>
          <a:p>
            <a:r>
              <a:rPr lang="ru-RU" altLang="ru-RU"/>
              <a:t>Метод Нориаки Кано</a:t>
            </a:r>
          </a:p>
        </p:txBody>
      </p:sp>
      <p:sp>
        <p:nvSpPr>
          <p:cNvPr id="189442" name="Объект 2">
            <a:extLst>
              <a:ext uri="{FF2B5EF4-FFF2-40B4-BE49-F238E27FC236}">
                <a16:creationId xmlns:a16="http://schemas.microsoft.com/office/drawing/2014/main" id="{02EE9997-AD89-F346-BC50-3F12B99BDC79}"/>
              </a:ext>
            </a:extLst>
          </p:cNvPr>
          <p:cNvSpPr>
            <a:spLocks noGrp="1" noChangeArrowheads="1"/>
          </p:cNvSpPr>
          <p:nvPr>
            <p:ph idx="1"/>
          </p:nvPr>
        </p:nvSpPr>
        <p:spPr/>
        <p:txBody>
          <a:bodyPr/>
          <a:lstStyle/>
          <a:p>
            <a:r>
              <a:rPr lang="ru-RU" altLang="ru-RU" b="1"/>
              <a:t>Необходимые свойства</a:t>
            </a:r>
            <a:r>
              <a:rPr lang="ru-RU" altLang="ru-RU"/>
              <a:t> созданы, чтобы привлечь интерес покупателей. Если они будут отсутствовать хотя бы у какой-то части товара, это приведет к неудовлетворенности потребителя. В тоже время, так как их присутствие ожидается, наличие этих характеристик не повлияет на увеличение уровня удовлетворенности клиента.</a:t>
            </a:r>
          </a:p>
          <a:p>
            <a:endParaRPr lang="ru-RU" altLang="ru-RU"/>
          </a:p>
        </p:txBody>
      </p:sp>
      <p:sp>
        <p:nvSpPr>
          <p:cNvPr id="4" name="Номер слайда 3">
            <a:extLst>
              <a:ext uri="{FF2B5EF4-FFF2-40B4-BE49-F238E27FC236}">
                <a16:creationId xmlns:a16="http://schemas.microsoft.com/office/drawing/2014/main" id="{5B40EDCF-0F82-084D-8EB9-1CF44B577903}"/>
              </a:ext>
            </a:extLst>
          </p:cNvPr>
          <p:cNvSpPr>
            <a:spLocks noGrp="1"/>
          </p:cNvSpPr>
          <p:nvPr>
            <p:ph type="sldNum" sz="quarter" idx="10"/>
          </p:nvPr>
        </p:nvSpPr>
        <p:spPr/>
        <p:txBody>
          <a:bodyPr/>
          <a:lstStyle/>
          <a:p>
            <a:pPr>
              <a:defRPr/>
            </a:pPr>
            <a:fld id="{D45B70E1-7DBB-0A43-BF99-C475354B8E7A}" type="slidenum">
              <a:rPr lang="ru-RU" sz="1100" smtClean="0"/>
              <a:pPr>
                <a:defRPr/>
              </a:pPr>
              <a:t>72</a:t>
            </a:fld>
            <a:endParaRPr lang="ru-RU" sz="1100" dirty="0"/>
          </a:p>
        </p:txBody>
      </p:sp>
      <p:cxnSp>
        <p:nvCxnSpPr>
          <p:cNvPr id="5" name="Прямая соединительная линия 4">
            <a:extLst>
              <a:ext uri="{FF2B5EF4-FFF2-40B4-BE49-F238E27FC236}">
                <a16:creationId xmlns:a16="http://schemas.microsoft.com/office/drawing/2014/main" id="{90E33702-A757-E94B-B1F1-F3CD31E61A78}"/>
              </a:ext>
            </a:extLst>
          </p:cNvPr>
          <p:cNvCxnSpPr>
            <a:cxnSpLocks/>
          </p:cNvCxnSpPr>
          <p:nvPr/>
        </p:nvCxnSpPr>
        <p:spPr>
          <a:xfrm flipV="1">
            <a:off x="5895977" y="4881564"/>
            <a:ext cx="1579563" cy="0"/>
          </a:xfrm>
          <a:prstGeom prst="line">
            <a:avLst/>
          </a:prstGeom>
          <a:ln w="571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73804C6F-4CB1-7E46-9D7A-1D8E57BC2151}"/>
              </a:ext>
            </a:extLst>
          </p:cNvPr>
          <p:cNvCxnSpPr>
            <a:cxnSpLocks/>
          </p:cNvCxnSpPr>
          <p:nvPr/>
        </p:nvCxnSpPr>
        <p:spPr>
          <a:xfrm flipV="1">
            <a:off x="4543425" y="4881564"/>
            <a:ext cx="1352552" cy="996155"/>
          </a:xfrm>
          <a:prstGeom prst="line">
            <a:avLst/>
          </a:prstGeom>
          <a:ln w="571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9D7AB52F-CF35-654A-8179-DDB3D26BF969}"/>
              </a:ext>
            </a:extLst>
          </p:cNvPr>
          <p:cNvCxnSpPr>
            <a:cxnSpLocks/>
          </p:cNvCxnSpPr>
          <p:nvPr/>
        </p:nvCxnSpPr>
        <p:spPr>
          <a:xfrm>
            <a:off x="4316413" y="4862515"/>
            <a:ext cx="3241675" cy="0"/>
          </a:xfrm>
          <a:prstGeom prst="line">
            <a:avLst/>
          </a:prstGeom>
          <a:ln w="5715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74B75550-831B-4844-9BE1-28A01E97034D}"/>
              </a:ext>
            </a:extLst>
          </p:cNvPr>
          <p:cNvSpPr/>
          <p:nvPr/>
        </p:nvSpPr>
        <p:spPr>
          <a:xfrm rot="16200000">
            <a:off x="2180431" y="4768057"/>
            <a:ext cx="3559175" cy="39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accent3">
                    <a:lumMod val="75000"/>
                  </a:schemeClr>
                </a:solidFill>
              </a:rPr>
              <a:t>Удовлетворенность</a:t>
            </a:r>
          </a:p>
        </p:txBody>
      </p:sp>
      <p:sp>
        <p:nvSpPr>
          <p:cNvPr id="10" name="Прямоугольник 9">
            <a:extLst>
              <a:ext uri="{FF2B5EF4-FFF2-40B4-BE49-F238E27FC236}">
                <a16:creationId xmlns:a16="http://schemas.microsoft.com/office/drawing/2014/main" id="{D975E59A-AA63-A848-AB35-2D165EC1A69C}"/>
              </a:ext>
            </a:extLst>
          </p:cNvPr>
          <p:cNvSpPr/>
          <p:nvPr/>
        </p:nvSpPr>
        <p:spPr>
          <a:xfrm>
            <a:off x="4316413" y="6097588"/>
            <a:ext cx="35591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accent3">
                    <a:lumMod val="75000"/>
                  </a:schemeClr>
                </a:solidFill>
              </a:rPr>
              <a:t>Увеличение свойства </a:t>
            </a:r>
          </a:p>
        </p:txBody>
      </p:sp>
      <p:sp>
        <p:nvSpPr>
          <p:cNvPr id="14" name="Прямоугольник 13">
            <a:extLst>
              <a:ext uri="{FF2B5EF4-FFF2-40B4-BE49-F238E27FC236}">
                <a16:creationId xmlns:a16="http://schemas.microsoft.com/office/drawing/2014/main" id="{68FB7F46-C54C-2647-8185-79773856E5B9}"/>
              </a:ext>
            </a:extLst>
          </p:cNvPr>
          <p:cNvSpPr/>
          <p:nvPr/>
        </p:nvSpPr>
        <p:spPr>
          <a:xfrm>
            <a:off x="6925217" y="6438900"/>
            <a:ext cx="791621" cy="311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Есть</a:t>
            </a:r>
          </a:p>
        </p:txBody>
      </p:sp>
      <p:sp>
        <p:nvSpPr>
          <p:cNvPr id="15" name="Прямоугольник 14">
            <a:extLst>
              <a:ext uri="{FF2B5EF4-FFF2-40B4-BE49-F238E27FC236}">
                <a16:creationId xmlns:a16="http://schemas.microsoft.com/office/drawing/2014/main" id="{509B83E3-1B78-FD4C-8E5F-CF6AECA91075}"/>
              </a:ext>
            </a:extLst>
          </p:cNvPr>
          <p:cNvSpPr/>
          <p:nvPr/>
        </p:nvSpPr>
        <p:spPr>
          <a:xfrm>
            <a:off x="4433384" y="6430304"/>
            <a:ext cx="791621" cy="292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Нет</a:t>
            </a:r>
          </a:p>
        </p:txBody>
      </p:sp>
      <p:sp>
        <p:nvSpPr>
          <p:cNvPr id="16" name="Прямоугольник 15">
            <a:extLst>
              <a:ext uri="{FF2B5EF4-FFF2-40B4-BE49-F238E27FC236}">
                <a16:creationId xmlns:a16="http://schemas.microsoft.com/office/drawing/2014/main" id="{F32B9BCC-37AB-614F-AE90-1252E7058280}"/>
              </a:ext>
            </a:extLst>
          </p:cNvPr>
          <p:cNvSpPr/>
          <p:nvPr/>
        </p:nvSpPr>
        <p:spPr>
          <a:xfrm>
            <a:off x="2948528" y="3733006"/>
            <a:ext cx="791621" cy="311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Есть</a:t>
            </a:r>
          </a:p>
        </p:txBody>
      </p:sp>
      <p:sp>
        <p:nvSpPr>
          <p:cNvPr id="17" name="Прямоугольник 16">
            <a:extLst>
              <a:ext uri="{FF2B5EF4-FFF2-40B4-BE49-F238E27FC236}">
                <a16:creationId xmlns:a16="http://schemas.microsoft.com/office/drawing/2014/main" id="{4A7D22B6-CBAF-0C4E-AC5D-D1D2E20AE8E7}"/>
              </a:ext>
            </a:extLst>
          </p:cNvPr>
          <p:cNvSpPr/>
          <p:nvPr/>
        </p:nvSpPr>
        <p:spPr>
          <a:xfrm>
            <a:off x="2972341" y="5912121"/>
            <a:ext cx="791621" cy="292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Нет</a:t>
            </a: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Заголовок 1">
            <a:extLst>
              <a:ext uri="{FF2B5EF4-FFF2-40B4-BE49-F238E27FC236}">
                <a16:creationId xmlns:a16="http://schemas.microsoft.com/office/drawing/2014/main" id="{B2343762-7B2A-3240-B7F7-9FD0A5FA5B18}"/>
              </a:ext>
            </a:extLst>
          </p:cNvPr>
          <p:cNvSpPr>
            <a:spLocks noGrp="1" noChangeArrowheads="1"/>
          </p:cNvSpPr>
          <p:nvPr>
            <p:ph type="title"/>
          </p:nvPr>
        </p:nvSpPr>
        <p:spPr>
          <a:xfrm>
            <a:off x="677863" y="365125"/>
            <a:ext cx="11145837" cy="638175"/>
          </a:xfrm>
        </p:spPr>
        <p:txBody>
          <a:bodyPr/>
          <a:lstStyle/>
          <a:p>
            <a:r>
              <a:rPr lang="ru-RU" altLang="ru-RU"/>
              <a:t>Метод Нориаки Кано</a:t>
            </a:r>
          </a:p>
        </p:txBody>
      </p:sp>
      <p:sp>
        <p:nvSpPr>
          <p:cNvPr id="190466" name="Объект 2">
            <a:extLst>
              <a:ext uri="{FF2B5EF4-FFF2-40B4-BE49-F238E27FC236}">
                <a16:creationId xmlns:a16="http://schemas.microsoft.com/office/drawing/2014/main" id="{5211F210-A62D-AD48-8AD4-5429C5F1D345}"/>
              </a:ext>
            </a:extLst>
          </p:cNvPr>
          <p:cNvSpPr>
            <a:spLocks noGrp="1" noChangeArrowheads="1"/>
          </p:cNvSpPr>
          <p:nvPr>
            <p:ph idx="1"/>
          </p:nvPr>
        </p:nvSpPr>
        <p:spPr>
          <a:xfrm>
            <a:off x="552450" y="1338263"/>
            <a:ext cx="11145838" cy="4986337"/>
          </a:xfrm>
        </p:spPr>
        <p:txBody>
          <a:bodyPr/>
          <a:lstStyle/>
          <a:p>
            <a:r>
              <a:rPr lang="ru-RU" altLang="ru-RU" b="1" dirty="0"/>
              <a:t>Свойства обратного действия</a:t>
            </a:r>
            <a:r>
              <a:rPr lang="ru-RU" altLang="ru-RU" dirty="0"/>
              <a:t> – те, за которые клиент не желает платить. Их присутствие вызывает некоторое недовольство, но если их устранить, это снимет часть неудовлетворенности продуктом. Эти свойства потребителю не нужны и только мешают использованию товара. Покупателям хотелось бы, чтобы многие субъективно сложные товары были более простыми и понятными.</a:t>
            </a:r>
          </a:p>
          <a:p>
            <a:endParaRPr lang="ru-RU" altLang="ru-RU" dirty="0"/>
          </a:p>
        </p:txBody>
      </p:sp>
      <p:sp>
        <p:nvSpPr>
          <p:cNvPr id="4" name="Номер слайда 3">
            <a:extLst>
              <a:ext uri="{FF2B5EF4-FFF2-40B4-BE49-F238E27FC236}">
                <a16:creationId xmlns:a16="http://schemas.microsoft.com/office/drawing/2014/main" id="{8FA11DFC-5D92-2140-B138-C48F7263CAEA}"/>
              </a:ext>
            </a:extLst>
          </p:cNvPr>
          <p:cNvSpPr>
            <a:spLocks noGrp="1"/>
          </p:cNvSpPr>
          <p:nvPr>
            <p:ph type="sldNum" sz="quarter" idx="10"/>
          </p:nvPr>
        </p:nvSpPr>
        <p:spPr/>
        <p:txBody>
          <a:bodyPr/>
          <a:lstStyle/>
          <a:p>
            <a:pPr>
              <a:defRPr/>
            </a:pPr>
            <a:fld id="{7C8EE689-4CC6-9447-99AF-12430F36F923}" type="slidenum">
              <a:rPr lang="ru-RU" sz="1100" smtClean="0"/>
              <a:pPr>
                <a:defRPr/>
              </a:pPr>
              <a:t>73</a:t>
            </a:fld>
            <a:endParaRPr lang="ru-RU" sz="1100" dirty="0"/>
          </a:p>
        </p:txBody>
      </p:sp>
      <p:cxnSp>
        <p:nvCxnSpPr>
          <p:cNvPr id="5" name="Прямая соединительная линия 4">
            <a:extLst>
              <a:ext uri="{FF2B5EF4-FFF2-40B4-BE49-F238E27FC236}">
                <a16:creationId xmlns:a16="http://schemas.microsoft.com/office/drawing/2014/main" id="{040478E3-38B3-8743-9117-675DD3455060}"/>
              </a:ext>
            </a:extLst>
          </p:cNvPr>
          <p:cNvCxnSpPr>
            <a:cxnSpLocks/>
          </p:cNvCxnSpPr>
          <p:nvPr/>
        </p:nvCxnSpPr>
        <p:spPr>
          <a:xfrm flipV="1">
            <a:off x="4757740" y="5281613"/>
            <a:ext cx="1581150" cy="0"/>
          </a:xfrm>
          <a:prstGeom prst="line">
            <a:avLst/>
          </a:prstGeom>
          <a:ln w="571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CE6DD81E-E79E-3F4C-B4E5-2ECE61F9127E}"/>
              </a:ext>
            </a:extLst>
          </p:cNvPr>
          <p:cNvCxnSpPr>
            <a:cxnSpLocks/>
          </p:cNvCxnSpPr>
          <p:nvPr/>
        </p:nvCxnSpPr>
        <p:spPr>
          <a:xfrm>
            <a:off x="6319044" y="5281612"/>
            <a:ext cx="1450182" cy="808038"/>
          </a:xfrm>
          <a:prstGeom prst="line">
            <a:avLst/>
          </a:prstGeom>
          <a:ln w="571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F98D6E32-1B5F-C649-B688-1340A8BAADB3}"/>
              </a:ext>
            </a:extLst>
          </p:cNvPr>
          <p:cNvCxnSpPr>
            <a:cxnSpLocks/>
          </p:cNvCxnSpPr>
          <p:nvPr/>
        </p:nvCxnSpPr>
        <p:spPr>
          <a:xfrm>
            <a:off x="4757740" y="5281613"/>
            <a:ext cx="3241675" cy="0"/>
          </a:xfrm>
          <a:prstGeom prst="line">
            <a:avLst/>
          </a:prstGeom>
          <a:ln w="5715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0D6AF314-7198-9840-83F1-C7E81ABF39F6}"/>
              </a:ext>
            </a:extLst>
          </p:cNvPr>
          <p:cNvSpPr/>
          <p:nvPr/>
        </p:nvSpPr>
        <p:spPr>
          <a:xfrm>
            <a:off x="4500563" y="6089650"/>
            <a:ext cx="3560762" cy="392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accent3">
                    <a:lumMod val="75000"/>
                  </a:schemeClr>
                </a:solidFill>
              </a:rPr>
              <a:t>Увеличение свойства </a:t>
            </a:r>
          </a:p>
        </p:txBody>
      </p:sp>
      <p:sp>
        <p:nvSpPr>
          <p:cNvPr id="13" name="Прямоугольник 12">
            <a:extLst>
              <a:ext uri="{FF2B5EF4-FFF2-40B4-BE49-F238E27FC236}">
                <a16:creationId xmlns:a16="http://schemas.microsoft.com/office/drawing/2014/main" id="{9CF44E26-4B8C-EA48-8AA3-CDA12D62D97C}"/>
              </a:ext>
            </a:extLst>
          </p:cNvPr>
          <p:cNvSpPr/>
          <p:nvPr/>
        </p:nvSpPr>
        <p:spPr>
          <a:xfrm rot="16200000">
            <a:off x="2447925" y="4979988"/>
            <a:ext cx="35591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accent3">
                    <a:lumMod val="75000"/>
                  </a:schemeClr>
                </a:solidFill>
              </a:rPr>
              <a:t>Удовлетворенность</a:t>
            </a:r>
          </a:p>
        </p:txBody>
      </p:sp>
      <p:sp>
        <p:nvSpPr>
          <p:cNvPr id="15" name="Прямоугольник 14">
            <a:extLst>
              <a:ext uri="{FF2B5EF4-FFF2-40B4-BE49-F238E27FC236}">
                <a16:creationId xmlns:a16="http://schemas.microsoft.com/office/drawing/2014/main" id="{6AE918CA-AE22-C144-8132-DE33B17480FA}"/>
              </a:ext>
            </a:extLst>
          </p:cNvPr>
          <p:cNvSpPr/>
          <p:nvPr/>
        </p:nvSpPr>
        <p:spPr>
          <a:xfrm>
            <a:off x="6925217" y="6438900"/>
            <a:ext cx="791621" cy="311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Есть</a:t>
            </a:r>
          </a:p>
        </p:txBody>
      </p:sp>
      <p:sp>
        <p:nvSpPr>
          <p:cNvPr id="16" name="Прямоугольник 15">
            <a:extLst>
              <a:ext uri="{FF2B5EF4-FFF2-40B4-BE49-F238E27FC236}">
                <a16:creationId xmlns:a16="http://schemas.microsoft.com/office/drawing/2014/main" id="{B7686E65-1FAE-D647-9575-EE597B30075B}"/>
              </a:ext>
            </a:extLst>
          </p:cNvPr>
          <p:cNvSpPr/>
          <p:nvPr/>
        </p:nvSpPr>
        <p:spPr>
          <a:xfrm>
            <a:off x="4433384" y="6430304"/>
            <a:ext cx="791621" cy="292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Нет</a:t>
            </a:r>
          </a:p>
        </p:txBody>
      </p:sp>
      <p:sp>
        <p:nvSpPr>
          <p:cNvPr id="17" name="Прямоугольник 16">
            <a:extLst>
              <a:ext uri="{FF2B5EF4-FFF2-40B4-BE49-F238E27FC236}">
                <a16:creationId xmlns:a16="http://schemas.microsoft.com/office/drawing/2014/main" id="{D0517826-850F-EE41-863D-89B10AFC20BA}"/>
              </a:ext>
            </a:extLst>
          </p:cNvPr>
          <p:cNvSpPr/>
          <p:nvPr/>
        </p:nvSpPr>
        <p:spPr>
          <a:xfrm>
            <a:off x="3060038" y="3978328"/>
            <a:ext cx="791621" cy="311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Есть</a:t>
            </a:r>
          </a:p>
        </p:txBody>
      </p:sp>
      <p:sp>
        <p:nvSpPr>
          <p:cNvPr id="18" name="Прямоугольник 17">
            <a:extLst>
              <a:ext uri="{FF2B5EF4-FFF2-40B4-BE49-F238E27FC236}">
                <a16:creationId xmlns:a16="http://schemas.microsoft.com/office/drawing/2014/main" id="{5F7CE371-5869-3F47-BECD-1D1FA3DAAB43}"/>
              </a:ext>
            </a:extLst>
          </p:cNvPr>
          <p:cNvSpPr/>
          <p:nvPr/>
        </p:nvSpPr>
        <p:spPr>
          <a:xfrm>
            <a:off x="3083851" y="6157443"/>
            <a:ext cx="791621" cy="292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Нет</a:t>
            </a: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Заголовок 1">
            <a:extLst>
              <a:ext uri="{FF2B5EF4-FFF2-40B4-BE49-F238E27FC236}">
                <a16:creationId xmlns:a16="http://schemas.microsoft.com/office/drawing/2014/main" id="{00F9A0A8-C53A-2049-BC94-8D6A0362522F}"/>
              </a:ext>
            </a:extLst>
          </p:cNvPr>
          <p:cNvSpPr>
            <a:spLocks noGrp="1" noChangeArrowheads="1"/>
          </p:cNvSpPr>
          <p:nvPr>
            <p:ph type="title"/>
          </p:nvPr>
        </p:nvSpPr>
        <p:spPr>
          <a:xfrm>
            <a:off x="677863" y="365125"/>
            <a:ext cx="11145837" cy="638175"/>
          </a:xfrm>
        </p:spPr>
        <p:txBody>
          <a:bodyPr/>
          <a:lstStyle/>
          <a:p>
            <a:r>
              <a:rPr lang="ru-RU" altLang="ru-RU"/>
              <a:t>Метод Нориаки Кано</a:t>
            </a:r>
          </a:p>
        </p:txBody>
      </p:sp>
      <p:sp>
        <p:nvSpPr>
          <p:cNvPr id="191490" name="Объект 2">
            <a:extLst>
              <a:ext uri="{FF2B5EF4-FFF2-40B4-BE49-F238E27FC236}">
                <a16:creationId xmlns:a16="http://schemas.microsoft.com/office/drawing/2014/main" id="{E25C60DD-09A8-4F40-9CCD-ACFFC8442818}"/>
              </a:ext>
            </a:extLst>
          </p:cNvPr>
          <p:cNvSpPr>
            <a:spLocks noGrp="1" noChangeArrowheads="1"/>
          </p:cNvSpPr>
          <p:nvPr>
            <p:ph idx="1"/>
          </p:nvPr>
        </p:nvSpPr>
        <p:spPr/>
        <p:txBody>
          <a:bodyPr/>
          <a:lstStyle/>
          <a:p>
            <a:r>
              <a:rPr lang="ru-RU" altLang="ru-RU" b="1"/>
              <a:t>Характеристики не имеющие значения</a:t>
            </a:r>
            <a:r>
              <a:rPr lang="ru-RU" altLang="ru-RU"/>
              <a:t> просто безразличны клиенту. Их наличие не оказывает особого влияния ни на удовлетворенность, ни на неудовлетворенность клиента. Их отсутствие не меняет отношение к товару. Их устранение может привести к снижению себестоимости продукции без какого-либо влияния на потребителя.</a:t>
            </a:r>
          </a:p>
          <a:p>
            <a:endParaRPr lang="ru-RU" altLang="ru-RU"/>
          </a:p>
        </p:txBody>
      </p:sp>
      <p:sp>
        <p:nvSpPr>
          <p:cNvPr id="4" name="Номер слайда 3">
            <a:extLst>
              <a:ext uri="{FF2B5EF4-FFF2-40B4-BE49-F238E27FC236}">
                <a16:creationId xmlns:a16="http://schemas.microsoft.com/office/drawing/2014/main" id="{17DBC53E-C228-6D43-A9B3-2D9752A87617}"/>
              </a:ext>
            </a:extLst>
          </p:cNvPr>
          <p:cNvSpPr>
            <a:spLocks noGrp="1"/>
          </p:cNvSpPr>
          <p:nvPr>
            <p:ph type="sldNum" sz="quarter" idx="10"/>
          </p:nvPr>
        </p:nvSpPr>
        <p:spPr/>
        <p:txBody>
          <a:bodyPr/>
          <a:lstStyle/>
          <a:p>
            <a:pPr>
              <a:defRPr/>
            </a:pPr>
            <a:fld id="{F31911EF-C713-FA41-B2B6-0779585029F4}" type="slidenum">
              <a:rPr lang="ru-RU" sz="1100" smtClean="0"/>
              <a:pPr>
                <a:defRPr/>
              </a:pPr>
              <a:t>74</a:t>
            </a:fld>
            <a:endParaRPr lang="ru-RU" sz="1100" dirty="0"/>
          </a:p>
        </p:txBody>
      </p:sp>
      <p:cxnSp>
        <p:nvCxnSpPr>
          <p:cNvPr id="5" name="Прямая соединительная линия 4">
            <a:extLst>
              <a:ext uri="{FF2B5EF4-FFF2-40B4-BE49-F238E27FC236}">
                <a16:creationId xmlns:a16="http://schemas.microsoft.com/office/drawing/2014/main" id="{4A768C2D-65F1-9D4D-87DA-A2FD57069B95}"/>
              </a:ext>
            </a:extLst>
          </p:cNvPr>
          <p:cNvCxnSpPr>
            <a:cxnSpLocks/>
          </p:cNvCxnSpPr>
          <p:nvPr/>
        </p:nvCxnSpPr>
        <p:spPr>
          <a:xfrm flipV="1">
            <a:off x="6237210" y="5137421"/>
            <a:ext cx="1581150" cy="0"/>
          </a:xfrm>
          <a:prstGeom prst="line">
            <a:avLst/>
          </a:prstGeom>
          <a:ln w="571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319F955F-9FB5-424C-88FB-E7C9C2D33D09}"/>
              </a:ext>
            </a:extLst>
          </p:cNvPr>
          <p:cNvCxnSpPr>
            <a:cxnSpLocks/>
          </p:cNvCxnSpPr>
          <p:nvPr/>
        </p:nvCxnSpPr>
        <p:spPr>
          <a:xfrm flipH="1" flipV="1">
            <a:off x="4549697" y="5137421"/>
            <a:ext cx="1703388" cy="0"/>
          </a:xfrm>
          <a:prstGeom prst="line">
            <a:avLst/>
          </a:prstGeom>
          <a:ln w="571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A8533F72-3F01-EA4F-94A7-7A84E593B296}"/>
              </a:ext>
            </a:extLst>
          </p:cNvPr>
          <p:cNvCxnSpPr>
            <a:cxnSpLocks/>
          </p:cNvCxnSpPr>
          <p:nvPr/>
        </p:nvCxnSpPr>
        <p:spPr>
          <a:xfrm>
            <a:off x="4660822" y="5140596"/>
            <a:ext cx="3241675" cy="0"/>
          </a:xfrm>
          <a:prstGeom prst="line">
            <a:avLst/>
          </a:prstGeom>
          <a:ln w="5715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Прямоугольник 7">
            <a:extLst>
              <a:ext uri="{FF2B5EF4-FFF2-40B4-BE49-F238E27FC236}">
                <a16:creationId xmlns:a16="http://schemas.microsoft.com/office/drawing/2014/main" id="{F7074C13-C103-E541-8908-6237CE3EB09D}"/>
              </a:ext>
            </a:extLst>
          </p:cNvPr>
          <p:cNvSpPr/>
          <p:nvPr/>
        </p:nvSpPr>
        <p:spPr>
          <a:xfrm>
            <a:off x="4456829" y="5900737"/>
            <a:ext cx="3560762" cy="392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accent3">
                    <a:lumMod val="75000"/>
                  </a:schemeClr>
                </a:solidFill>
              </a:rPr>
              <a:t>Увеличение свойства </a:t>
            </a:r>
          </a:p>
        </p:txBody>
      </p:sp>
      <p:sp>
        <p:nvSpPr>
          <p:cNvPr id="9" name="Прямоугольник 8">
            <a:extLst>
              <a:ext uri="{FF2B5EF4-FFF2-40B4-BE49-F238E27FC236}">
                <a16:creationId xmlns:a16="http://schemas.microsoft.com/office/drawing/2014/main" id="{57265B0F-734C-0046-9E58-AACEBE266212}"/>
              </a:ext>
            </a:extLst>
          </p:cNvPr>
          <p:cNvSpPr/>
          <p:nvPr/>
        </p:nvSpPr>
        <p:spPr>
          <a:xfrm rot="16200000">
            <a:off x="2447925" y="4979988"/>
            <a:ext cx="35591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accent3">
                    <a:lumMod val="75000"/>
                  </a:schemeClr>
                </a:solidFill>
              </a:rPr>
              <a:t>Удовлетворенность</a:t>
            </a:r>
          </a:p>
        </p:txBody>
      </p:sp>
      <p:sp>
        <p:nvSpPr>
          <p:cNvPr id="10" name="Прямоугольник 9">
            <a:extLst>
              <a:ext uri="{FF2B5EF4-FFF2-40B4-BE49-F238E27FC236}">
                <a16:creationId xmlns:a16="http://schemas.microsoft.com/office/drawing/2014/main" id="{B3B110E3-0D9D-704F-B618-550F9489D5AA}"/>
              </a:ext>
            </a:extLst>
          </p:cNvPr>
          <p:cNvSpPr/>
          <p:nvPr/>
        </p:nvSpPr>
        <p:spPr>
          <a:xfrm>
            <a:off x="6925217" y="6438900"/>
            <a:ext cx="791621" cy="311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Есть</a:t>
            </a:r>
          </a:p>
        </p:txBody>
      </p:sp>
      <p:sp>
        <p:nvSpPr>
          <p:cNvPr id="11" name="Прямоугольник 10">
            <a:extLst>
              <a:ext uri="{FF2B5EF4-FFF2-40B4-BE49-F238E27FC236}">
                <a16:creationId xmlns:a16="http://schemas.microsoft.com/office/drawing/2014/main" id="{BA8970FB-A092-F34F-8A45-253550AEE2A0}"/>
              </a:ext>
            </a:extLst>
          </p:cNvPr>
          <p:cNvSpPr/>
          <p:nvPr/>
        </p:nvSpPr>
        <p:spPr>
          <a:xfrm>
            <a:off x="4433384" y="6430304"/>
            <a:ext cx="791621" cy="292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Нет</a:t>
            </a:r>
          </a:p>
        </p:txBody>
      </p:sp>
      <p:sp>
        <p:nvSpPr>
          <p:cNvPr id="12" name="Прямоугольник 11">
            <a:extLst>
              <a:ext uri="{FF2B5EF4-FFF2-40B4-BE49-F238E27FC236}">
                <a16:creationId xmlns:a16="http://schemas.microsoft.com/office/drawing/2014/main" id="{5F162CE9-AA84-EB49-B760-E8C10252DC8B}"/>
              </a:ext>
            </a:extLst>
          </p:cNvPr>
          <p:cNvSpPr/>
          <p:nvPr/>
        </p:nvSpPr>
        <p:spPr>
          <a:xfrm>
            <a:off x="2948528" y="3956026"/>
            <a:ext cx="791621" cy="311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Есть</a:t>
            </a:r>
          </a:p>
        </p:txBody>
      </p:sp>
      <p:sp>
        <p:nvSpPr>
          <p:cNvPr id="13" name="Прямоугольник 12">
            <a:extLst>
              <a:ext uri="{FF2B5EF4-FFF2-40B4-BE49-F238E27FC236}">
                <a16:creationId xmlns:a16="http://schemas.microsoft.com/office/drawing/2014/main" id="{7D49CF23-5FC3-284C-B432-955F63CEE4A1}"/>
              </a:ext>
            </a:extLst>
          </p:cNvPr>
          <p:cNvSpPr/>
          <p:nvPr/>
        </p:nvSpPr>
        <p:spPr>
          <a:xfrm>
            <a:off x="2972341" y="6135141"/>
            <a:ext cx="791621" cy="292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Нет</a:t>
            </a:r>
          </a:p>
        </p:txBody>
      </p: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B23675-DDD8-0542-BAC3-76988853296D}"/>
              </a:ext>
            </a:extLst>
          </p:cNvPr>
          <p:cNvSpPr>
            <a:spLocks noGrp="1"/>
          </p:cNvSpPr>
          <p:nvPr>
            <p:ph type="title"/>
          </p:nvPr>
        </p:nvSpPr>
        <p:spPr>
          <a:xfrm>
            <a:off x="754063" y="331788"/>
            <a:ext cx="11147425" cy="638175"/>
          </a:xfrm>
        </p:spPr>
        <p:txBody>
          <a:bodyPr/>
          <a:lstStyle/>
          <a:p>
            <a:pPr>
              <a:defRPr/>
            </a:pPr>
            <a:r>
              <a:rPr lang="ru-RU" dirty="0">
                <a:solidFill>
                  <a:schemeClr val="accent3">
                    <a:lumMod val="75000"/>
                  </a:schemeClr>
                </a:solidFill>
              </a:rPr>
              <a:t>Шаг первый. Формирование списка свойств товара</a:t>
            </a:r>
          </a:p>
        </p:txBody>
      </p:sp>
      <p:sp>
        <p:nvSpPr>
          <p:cNvPr id="192514" name="Объект 2">
            <a:extLst>
              <a:ext uri="{FF2B5EF4-FFF2-40B4-BE49-F238E27FC236}">
                <a16:creationId xmlns:a16="http://schemas.microsoft.com/office/drawing/2014/main" id="{4A95058F-1AE0-744D-863E-23FA3B66AB74}"/>
              </a:ext>
            </a:extLst>
          </p:cNvPr>
          <p:cNvSpPr>
            <a:spLocks noGrp="1" noChangeArrowheads="1"/>
          </p:cNvSpPr>
          <p:nvPr>
            <p:ph idx="1"/>
          </p:nvPr>
        </p:nvSpPr>
        <p:spPr/>
        <p:txBody>
          <a:bodyPr/>
          <a:lstStyle/>
          <a:p>
            <a:r>
              <a:rPr lang="ru-RU" altLang="ru-RU"/>
              <a:t>Использование данного метода предполагает создание списка текущих или возможных свойств товара или услуги. Формируется список обычно после опросов потребителей и дискуссий в фокус-группах.</a:t>
            </a:r>
          </a:p>
        </p:txBody>
      </p:sp>
      <p:sp>
        <p:nvSpPr>
          <p:cNvPr id="4" name="Номер слайда 3">
            <a:extLst>
              <a:ext uri="{FF2B5EF4-FFF2-40B4-BE49-F238E27FC236}">
                <a16:creationId xmlns:a16="http://schemas.microsoft.com/office/drawing/2014/main" id="{B6E08D10-8276-B545-A429-A7C432156816}"/>
              </a:ext>
            </a:extLst>
          </p:cNvPr>
          <p:cNvSpPr>
            <a:spLocks noGrp="1"/>
          </p:cNvSpPr>
          <p:nvPr>
            <p:ph type="sldNum" sz="quarter" idx="10"/>
          </p:nvPr>
        </p:nvSpPr>
        <p:spPr/>
        <p:txBody>
          <a:bodyPr/>
          <a:lstStyle/>
          <a:p>
            <a:pPr>
              <a:defRPr/>
            </a:pPr>
            <a:fld id="{ECE99DC6-B229-CE47-8179-9D9FE7079178}" type="slidenum">
              <a:rPr lang="ru-RU" sz="1100" smtClean="0"/>
              <a:pPr>
                <a:defRPr/>
              </a:pPr>
              <a:t>75</a:t>
            </a:fld>
            <a:endParaRPr lang="ru-RU" sz="1100" dirty="0"/>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77EADE-E65C-D64D-8DD9-26681A11E832}"/>
              </a:ext>
            </a:extLst>
          </p:cNvPr>
          <p:cNvSpPr>
            <a:spLocks noGrp="1"/>
          </p:cNvSpPr>
          <p:nvPr>
            <p:ph type="title"/>
          </p:nvPr>
        </p:nvSpPr>
        <p:spPr>
          <a:xfrm>
            <a:off x="611188" y="365125"/>
            <a:ext cx="11572875" cy="638175"/>
          </a:xfrm>
        </p:spPr>
        <p:txBody>
          <a:bodyPr/>
          <a:lstStyle/>
          <a:p>
            <a:pPr>
              <a:defRPr/>
            </a:pPr>
            <a:r>
              <a:rPr lang="ru-RU" sz="3200" dirty="0">
                <a:solidFill>
                  <a:schemeClr val="accent3">
                    <a:lumMod val="75000"/>
                  </a:schemeClr>
                </a:solidFill>
              </a:rPr>
              <a:t>Второй шаг. Создание анкеты и сводной ведомости результатов</a:t>
            </a:r>
          </a:p>
        </p:txBody>
      </p:sp>
      <p:sp>
        <p:nvSpPr>
          <p:cNvPr id="3" name="Объект 2">
            <a:extLst>
              <a:ext uri="{FF2B5EF4-FFF2-40B4-BE49-F238E27FC236}">
                <a16:creationId xmlns:a16="http://schemas.microsoft.com/office/drawing/2014/main" id="{502A36DA-BAF3-864F-847A-132E7AC8E39D}"/>
              </a:ext>
            </a:extLst>
          </p:cNvPr>
          <p:cNvSpPr>
            <a:spLocks noGrp="1"/>
          </p:cNvSpPr>
          <p:nvPr>
            <p:ph idx="1"/>
          </p:nvPr>
        </p:nvSpPr>
        <p:spPr>
          <a:xfrm>
            <a:off x="754063" y="1154113"/>
            <a:ext cx="11147425" cy="4986337"/>
          </a:xfrm>
        </p:spPr>
        <p:txBody>
          <a:bodyPr/>
          <a:lstStyle/>
          <a:p>
            <a:pPr>
              <a:defRPr/>
            </a:pPr>
            <a:r>
              <a:rPr lang="ru-RU" sz="2000" dirty="0"/>
              <a:t>Необходимо проанализировать каждое свойство с точки зрения двух вопросов, один из которых касается функциональной стороны (позитивная формулировка), другой </a:t>
            </a:r>
            <a:r>
              <a:rPr lang="ru-RU" sz="2000" dirty="0" err="1"/>
              <a:t>дисфункциональной</a:t>
            </a:r>
            <a:r>
              <a:rPr lang="ru-RU" sz="2000" dirty="0"/>
              <a:t> (негативная формулировка). Атрибуты рассматриваются не в комбинации, а по отдельности. Предпочтения людей к тому или иному атрибуту продукта иллюстрируют ответы в анкете. Конструкция вопросов позволяет избежать субъективизма респондентов, т.к. люди склонны отвечать не то, что они в действительности думают, а то, как бы это выглядело правильно.</a:t>
            </a:r>
          </a:p>
          <a:p>
            <a:pPr>
              <a:defRPr/>
            </a:pPr>
            <a:r>
              <a:rPr lang="ru-RU" sz="2000" dirty="0"/>
              <a:t>1. </a:t>
            </a:r>
            <a:r>
              <a:rPr lang="ru-RU" sz="2000" b="1" dirty="0"/>
              <a:t>Позитивный</a:t>
            </a:r>
            <a:r>
              <a:rPr lang="ru-RU" sz="2000" dirty="0"/>
              <a:t>: Если атрибут </a:t>
            </a:r>
            <a:r>
              <a:rPr lang="en" sz="2000" dirty="0"/>
              <a:t>N </a:t>
            </a:r>
            <a:r>
              <a:rPr lang="ru-RU" sz="2000" b="1" dirty="0"/>
              <a:t>присутствует</a:t>
            </a:r>
            <a:r>
              <a:rPr lang="ru-RU" sz="2000" dirty="0"/>
              <a:t> в товаре, как Вы к этому отнесетесь?</a:t>
            </a:r>
            <a:br>
              <a:rPr lang="ru-RU" sz="2000" dirty="0"/>
            </a:br>
            <a:r>
              <a:rPr lang="ru-RU" sz="2000" dirty="0"/>
              <a:t>2. </a:t>
            </a:r>
            <a:r>
              <a:rPr lang="ru-RU" sz="2000" b="1" dirty="0"/>
              <a:t>Негативный</a:t>
            </a:r>
            <a:r>
              <a:rPr lang="ru-RU" sz="2000" dirty="0"/>
              <a:t>: Если атрибут </a:t>
            </a:r>
            <a:r>
              <a:rPr lang="en" sz="2000" dirty="0"/>
              <a:t>N </a:t>
            </a:r>
            <a:r>
              <a:rPr lang="ru-RU" sz="2000" b="1" dirty="0"/>
              <a:t>отсутствует</a:t>
            </a:r>
            <a:r>
              <a:rPr lang="ru-RU" sz="2000" dirty="0"/>
              <a:t> в товаре, как Вы к этому отнесетесь?</a:t>
            </a:r>
          </a:p>
          <a:p>
            <a:pPr marL="0" indent="0">
              <a:lnSpc>
                <a:spcPct val="140000"/>
              </a:lnSpc>
              <a:spcBef>
                <a:spcPts val="0"/>
              </a:spcBef>
              <a:buFont typeface="Arial" panose="020B0604020202020204" pitchFamily="34" charset="0"/>
              <a:buNone/>
              <a:defRPr/>
            </a:pPr>
            <a:r>
              <a:rPr lang="ru-RU" sz="2000" dirty="0"/>
              <a:t>По каждому вопросу предлагаются пять вариантов ответов:</a:t>
            </a:r>
          </a:p>
          <a:p>
            <a:pPr>
              <a:lnSpc>
                <a:spcPct val="140000"/>
              </a:lnSpc>
              <a:spcBef>
                <a:spcPts val="0"/>
              </a:spcBef>
              <a:defRPr/>
            </a:pPr>
            <a:r>
              <a:rPr lang="ru-RU" sz="2000" i="1" dirty="0"/>
              <a:t>Мне это нравится</a:t>
            </a:r>
          </a:p>
          <a:p>
            <a:pPr>
              <a:lnSpc>
                <a:spcPct val="140000"/>
              </a:lnSpc>
              <a:spcBef>
                <a:spcPts val="0"/>
              </a:spcBef>
              <a:defRPr/>
            </a:pPr>
            <a:r>
              <a:rPr lang="ru-RU" sz="2000" i="1" dirty="0"/>
              <a:t>Так должно быть</a:t>
            </a:r>
          </a:p>
          <a:p>
            <a:pPr>
              <a:lnSpc>
                <a:spcPct val="140000"/>
              </a:lnSpc>
              <a:spcBef>
                <a:spcPts val="0"/>
              </a:spcBef>
              <a:defRPr/>
            </a:pPr>
            <a:r>
              <a:rPr lang="ru-RU" sz="2000" i="1" dirty="0"/>
              <a:t>Мне все равно</a:t>
            </a:r>
          </a:p>
          <a:p>
            <a:pPr>
              <a:lnSpc>
                <a:spcPct val="140000"/>
              </a:lnSpc>
              <a:spcBef>
                <a:spcPts val="0"/>
              </a:spcBef>
              <a:defRPr/>
            </a:pPr>
            <a:r>
              <a:rPr lang="ru-RU" sz="2000" i="1" dirty="0"/>
              <a:t>Я могу с этим жить/терпеть</a:t>
            </a:r>
          </a:p>
          <a:p>
            <a:pPr>
              <a:lnSpc>
                <a:spcPct val="140000"/>
              </a:lnSpc>
              <a:spcBef>
                <a:spcPts val="0"/>
              </a:spcBef>
              <a:defRPr/>
            </a:pPr>
            <a:r>
              <a:rPr lang="ru-RU" sz="2000" i="1" dirty="0"/>
              <a:t>Мне это не нравится</a:t>
            </a:r>
          </a:p>
          <a:p>
            <a:pPr>
              <a:defRPr/>
            </a:pPr>
            <a:endParaRPr lang="ru-RU" sz="2000" dirty="0"/>
          </a:p>
        </p:txBody>
      </p:sp>
      <p:sp>
        <p:nvSpPr>
          <p:cNvPr id="4" name="Номер слайда 3">
            <a:extLst>
              <a:ext uri="{FF2B5EF4-FFF2-40B4-BE49-F238E27FC236}">
                <a16:creationId xmlns:a16="http://schemas.microsoft.com/office/drawing/2014/main" id="{5FE67D6D-F4BF-9944-938E-0CC1EF780437}"/>
              </a:ext>
            </a:extLst>
          </p:cNvPr>
          <p:cNvSpPr>
            <a:spLocks noGrp="1"/>
          </p:cNvSpPr>
          <p:nvPr>
            <p:ph type="sldNum" sz="quarter" idx="10"/>
          </p:nvPr>
        </p:nvSpPr>
        <p:spPr/>
        <p:txBody>
          <a:bodyPr/>
          <a:lstStyle/>
          <a:p>
            <a:pPr>
              <a:defRPr/>
            </a:pPr>
            <a:fld id="{F712D6E0-1062-2D45-8E43-84E7DC5AECB1}" type="slidenum">
              <a:rPr lang="ru-RU" sz="1100" smtClean="0"/>
              <a:pPr>
                <a:defRPr/>
              </a:pPr>
              <a:t>76</a:t>
            </a:fld>
            <a:endParaRPr lang="ru-RU" sz="1100" dirty="0"/>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584270-90B5-2E4E-A586-A583B0E737FC}"/>
              </a:ext>
            </a:extLst>
          </p:cNvPr>
          <p:cNvSpPr>
            <a:spLocks noGrp="1"/>
          </p:cNvSpPr>
          <p:nvPr>
            <p:ph type="title"/>
          </p:nvPr>
        </p:nvSpPr>
        <p:spPr>
          <a:xfrm>
            <a:off x="754063" y="476250"/>
            <a:ext cx="11147425" cy="638175"/>
          </a:xfrm>
        </p:spPr>
        <p:txBody>
          <a:bodyPr/>
          <a:lstStyle/>
          <a:p>
            <a:pPr>
              <a:defRPr/>
            </a:pPr>
            <a:r>
              <a:rPr lang="ru-RU" dirty="0">
                <a:solidFill>
                  <a:schemeClr val="accent3">
                    <a:lumMod val="75000"/>
                  </a:schemeClr>
                </a:solidFill>
              </a:rPr>
              <a:t>Третий шаг. Анкетирование</a:t>
            </a:r>
          </a:p>
        </p:txBody>
      </p:sp>
      <p:sp>
        <p:nvSpPr>
          <p:cNvPr id="194562" name="Объект 2">
            <a:extLst>
              <a:ext uri="{FF2B5EF4-FFF2-40B4-BE49-F238E27FC236}">
                <a16:creationId xmlns:a16="http://schemas.microsoft.com/office/drawing/2014/main" id="{B5B5400A-2A04-4C43-8658-CA20155B3F13}"/>
              </a:ext>
            </a:extLst>
          </p:cNvPr>
          <p:cNvSpPr>
            <a:spLocks noGrp="1" noChangeArrowheads="1"/>
          </p:cNvSpPr>
          <p:nvPr>
            <p:ph idx="1"/>
          </p:nvPr>
        </p:nvSpPr>
        <p:spPr/>
        <p:txBody>
          <a:bodyPr/>
          <a:lstStyle/>
          <a:p>
            <a:r>
              <a:rPr lang="ru-RU" altLang="ru-RU"/>
              <a:t>Анкетирование может быть как оффлайн, через заполнение печатных форм, так и онлайн. Для оперативности я проводил телефонное интервьюирование по предоставленному клиентом списку. </a:t>
            </a:r>
          </a:p>
        </p:txBody>
      </p:sp>
      <p:sp>
        <p:nvSpPr>
          <p:cNvPr id="4" name="Номер слайда 3">
            <a:extLst>
              <a:ext uri="{FF2B5EF4-FFF2-40B4-BE49-F238E27FC236}">
                <a16:creationId xmlns:a16="http://schemas.microsoft.com/office/drawing/2014/main" id="{FFBCEBD7-DE9A-1049-9CA9-D43879E60729}"/>
              </a:ext>
            </a:extLst>
          </p:cNvPr>
          <p:cNvSpPr>
            <a:spLocks noGrp="1"/>
          </p:cNvSpPr>
          <p:nvPr>
            <p:ph type="sldNum" sz="quarter" idx="10"/>
          </p:nvPr>
        </p:nvSpPr>
        <p:spPr/>
        <p:txBody>
          <a:bodyPr/>
          <a:lstStyle/>
          <a:p>
            <a:pPr>
              <a:defRPr/>
            </a:pPr>
            <a:fld id="{CCAAFC9A-3ED9-5A45-B573-D8100BD5A7BC}" type="slidenum">
              <a:rPr lang="ru-RU" sz="1100" smtClean="0"/>
              <a:pPr>
                <a:defRPr/>
              </a:pPr>
              <a:t>77</a:t>
            </a:fld>
            <a:endParaRPr lang="ru-RU" sz="1100" dirty="0"/>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9A20E9-CE77-C14B-A1AB-4BA8659BB820}"/>
              </a:ext>
            </a:extLst>
          </p:cNvPr>
          <p:cNvSpPr>
            <a:spLocks noGrp="1"/>
          </p:cNvSpPr>
          <p:nvPr>
            <p:ph type="title"/>
          </p:nvPr>
        </p:nvSpPr>
        <p:spPr>
          <a:xfrm>
            <a:off x="754063" y="349250"/>
            <a:ext cx="11147425" cy="638175"/>
          </a:xfrm>
        </p:spPr>
        <p:txBody>
          <a:bodyPr/>
          <a:lstStyle/>
          <a:p>
            <a:pPr>
              <a:defRPr/>
            </a:pPr>
            <a:r>
              <a:rPr lang="ru-RU" dirty="0">
                <a:solidFill>
                  <a:schemeClr val="accent3">
                    <a:lumMod val="75000"/>
                  </a:schemeClr>
                </a:solidFill>
              </a:rPr>
              <a:t>Четвертый шаг. Первичная обработка результатов</a:t>
            </a:r>
          </a:p>
        </p:txBody>
      </p:sp>
      <p:sp>
        <p:nvSpPr>
          <p:cNvPr id="195586" name="Объект 2">
            <a:extLst>
              <a:ext uri="{FF2B5EF4-FFF2-40B4-BE49-F238E27FC236}">
                <a16:creationId xmlns:a16="http://schemas.microsoft.com/office/drawing/2014/main" id="{EF069630-6E1B-954E-B642-631444B90182}"/>
              </a:ext>
            </a:extLst>
          </p:cNvPr>
          <p:cNvSpPr>
            <a:spLocks noGrp="1" noChangeArrowheads="1"/>
          </p:cNvSpPr>
          <p:nvPr>
            <p:ph idx="1"/>
          </p:nvPr>
        </p:nvSpPr>
        <p:spPr/>
        <p:txBody>
          <a:bodyPr/>
          <a:lstStyle/>
          <a:p>
            <a:r>
              <a:rPr lang="ru-RU" altLang="ru-RU" sz="2400"/>
              <a:t>Результаты, полученные от клиентов, сводится в таблицу. В зависимости от ответов заказчиков потребности помещаются в одну из 25 ячеек таблицы. </a:t>
            </a:r>
          </a:p>
          <a:p>
            <a:r>
              <a:rPr lang="ru-RU" altLang="ru-RU" sz="2400"/>
              <a:t>Вносим все данные по каждому свойству, нормируем на общее количество ответов (количество ответов в ячейке делится на общее количество ответов/респондентов) и мы получаем частоту в процентах для дальнейшей обработки.</a:t>
            </a:r>
            <a:br>
              <a:rPr lang="ru-RU" altLang="ru-RU" sz="2400"/>
            </a:br>
            <a:r>
              <a:rPr lang="ru-RU" altLang="ru-RU" sz="2400"/>
              <a:t>Заполняют промежуточные таблицы, в которых необходимо заполнить проценты респондентов, которые давали соответствующие оценки функциональной и дисфункциональной характеристикам конкретного свойства.</a:t>
            </a:r>
          </a:p>
        </p:txBody>
      </p:sp>
      <p:sp>
        <p:nvSpPr>
          <p:cNvPr id="4" name="Номер слайда 3">
            <a:extLst>
              <a:ext uri="{FF2B5EF4-FFF2-40B4-BE49-F238E27FC236}">
                <a16:creationId xmlns:a16="http://schemas.microsoft.com/office/drawing/2014/main" id="{0C9DFE16-9C8E-8048-8F74-A80B7FBB378C}"/>
              </a:ext>
            </a:extLst>
          </p:cNvPr>
          <p:cNvSpPr>
            <a:spLocks noGrp="1"/>
          </p:cNvSpPr>
          <p:nvPr>
            <p:ph type="sldNum" sz="quarter" idx="10"/>
          </p:nvPr>
        </p:nvSpPr>
        <p:spPr/>
        <p:txBody>
          <a:bodyPr/>
          <a:lstStyle/>
          <a:p>
            <a:pPr>
              <a:defRPr/>
            </a:pPr>
            <a:fld id="{585A5794-03B0-CD43-A3A9-5C5227D96511}" type="slidenum">
              <a:rPr lang="ru-RU" sz="1100" smtClean="0"/>
              <a:pPr>
                <a:defRPr/>
              </a:pPr>
              <a:t>78</a:t>
            </a:fld>
            <a:endParaRPr lang="ru-RU" sz="1100" dirty="0"/>
          </a:p>
        </p:txBody>
      </p:sp>
      <p:pic>
        <p:nvPicPr>
          <p:cNvPr id="195588" name="Рисунок 5">
            <a:extLst>
              <a:ext uri="{FF2B5EF4-FFF2-40B4-BE49-F238E27FC236}">
                <a16:creationId xmlns:a16="http://schemas.microsoft.com/office/drawing/2014/main" id="{0299C0D2-3BE7-8943-A38F-0DB41053B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4700588"/>
            <a:ext cx="7886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766AC2-331D-B043-BA06-571D141397E7}"/>
              </a:ext>
            </a:extLst>
          </p:cNvPr>
          <p:cNvSpPr>
            <a:spLocks noGrp="1"/>
          </p:cNvSpPr>
          <p:nvPr>
            <p:ph type="title"/>
          </p:nvPr>
        </p:nvSpPr>
        <p:spPr>
          <a:xfrm>
            <a:off x="754063" y="476250"/>
            <a:ext cx="11147425" cy="638175"/>
          </a:xfrm>
        </p:spPr>
        <p:txBody>
          <a:bodyPr/>
          <a:lstStyle/>
          <a:p>
            <a:pPr>
              <a:defRPr/>
            </a:pPr>
            <a:r>
              <a:rPr lang="ru-RU" sz="2800" dirty="0">
                <a:solidFill>
                  <a:schemeClr val="accent3">
                    <a:lumMod val="75000"/>
                  </a:schemeClr>
                </a:solidFill>
              </a:rPr>
              <a:t>Пятый шаг. Группировка по типам и заполнение частотной таблицы</a:t>
            </a:r>
            <a:endParaRPr lang="ru-RU" dirty="0">
              <a:solidFill>
                <a:schemeClr val="accent3">
                  <a:lumMod val="75000"/>
                </a:schemeClr>
              </a:solidFill>
            </a:endParaRPr>
          </a:p>
        </p:txBody>
      </p:sp>
      <p:sp>
        <p:nvSpPr>
          <p:cNvPr id="196610" name="Объект 2">
            <a:extLst>
              <a:ext uri="{FF2B5EF4-FFF2-40B4-BE49-F238E27FC236}">
                <a16:creationId xmlns:a16="http://schemas.microsoft.com/office/drawing/2014/main" id="{92218F08-1AAC-1E46-913C-09093D5492EE}"/>
              </a:ext>
            </a:extLst>
          </p:cNvPr>
          <p:cNvSpPr>
            <a:spLocks noGrp="1" noChangeArrowheads="1"/>
          </p:cNvSpPr>
          <p:nvPr>
            <p:ph idx="1"/>
          </p:nvPr>
        </p:nvSpPr>
        <p:spPr>
          <a:xfrm>
            <a:off x="530225" y="1114425"/>
            <a:ext cx="11145838" cy="4986338"/>
          </a:xfrm>
        </p:spPr>
        <p:txBody>
          <a:bodyPr/>
          <a:lstStyle/>
          <a:p>
            <a:r>
              <a:rPr lang="ru-RU" altLang="ru-RU"/>
              <a:t>В соответствии с таблицей интерпретации типов характеристик заполнить частотную таблицу 3 по свойствам. </a:t>
            </a:r>
          </a:p>
          <a:p>
            <a:r>
              <a:rPr lang="ru-RU" altLang="ru-RU"/>
              <a:t>По каждому свойству мы суммируем проценты ответов, используя матрицу интерпретации, и вносим результат по свойству в колонку типа, сформулированного Кано.</a:t>
            </a:r>
          </a:p>
        </p:txBody>
      </p:sp>
      <p:sp>
        <p:nvSpPr>
          <p:cNvPr id="4" name="Номер слайда 3">
            <a:extLst>
              <a:ext uri="{FF2B5EF4-FFF2-40B4-BE49-F238E27FC236}">
                <a16:creationId xmlns:a16="http://schemas.microsoft.com/office/drawing/2014/main" id="{33D78C7E-9F57-BA4C-8E23-E7FD58481FF7}"/>
              </a:ext>
            </a:extLst>
          </p:cNvPr>
          <p:cNvSpPr>
            <a:spLocks noGrp="1"/>
          </p:cNvSpPr>
          <p:nvPr>
            <p:ph type="sldNum" sz="quarter" idx="10"/>
          </p:nvPr>
        </p:nvSpPr>
        <p:spPr/>
        <p:txBody>
          <a:bodyPr/>
          <a:lstStyle/>
          <a:p>
            <a:pPr>
              <a:defRPr/>
            </a:pPr>
            <a:fld id="{B6EF16AC-43B8-DB48-A7B0-4605F57A1B21}" type="slidenum">
              <a:rPr lang="ru-RU" sz="1100" smtClean="0"/>
              <a:pPr>
                <a:defRPr/>
              </a:pPr>
              <a:t>79</a:t>
            </a:fld>
            <a:endParaRPr lang="ru-RU" sz="1100" dirty="0"/>
          </a:p>
        </p:txBody>
      </p:sp>
      <p:pic>
        <p:nvPicPr>
          <p:cNvPr id="196612" name="Рисунок 5">
            <a:extLst>
              <a:ext uri="{FF2B5EF4-FFF2-40B4-BE49-F238E27FC236}">
                <a16:creationId xmlns:a16="http://schemas.microsoft.com/office/drawing/2014/main" id="{B015DCC8-6CF3-F241-A4BB-7E555C658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513" y="3309938"/>
            <a:ext cx="805497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ED4B7C-7707-3E46-A26B-70A2488F1212}"/>
              </a:ext>
            </a:extLst>
          </p:cNvPr>
          <p:cNvSpPr>
            <a:spLocks noGrp="1"/>
          </p:cNvSpPr>
          <p:nvPr>
            <p:ph type="title"/>
          </p:nvPr>
        </p:nvSpPr>
        <p:spPr/>
        <p:txBody>
          <a:bodyPr/>
          <a:lstStyle/>
          <a:p>
            <a:r>
              <a:rPr lang="ru-RU" dirty="0"/>
              <a:t>Миссия</a:t>
            </a:r>
          </a:p>
        </p:txBody>
      </p:sp>
      <p:sp>
        <p:nvSpPr>
          <p:cNvPr id="3" name="Номер слайда 2">
            <a:extLst>
              <a:ext uri="{FF2B5EF4-FFF2-40B4-BE49-F238E27FC236}">
                <a16:creationId xmlns:a16="http://schemas.microsoft.com/office/drawing/2014/main" id="{B7A877DE-9F43-9B46-97BE-4F1BF5CB368B}"/>
              </a:ext>
            </a:extLst>
          </p:cNvPr>
          <p:cNvSpPr>
            <a:spLocks noGrp="1"/>
          </p:cNvSpPr>
          <p:nvPr>
            <p:ph type="sldNum" sz="quarter" idx="10"/>
          </p:nvPr>
        </p:nvSpPr>
        <p:spPr/>
        <p:txBody>
          <a:bodyPr/>
          <a:lstStyle/>
          <a:p>
            <a:pPr>
              <a:defRPr/>
            </a:pPr>
            <a:fld id="{35A89BA6-5856-B848-9BA1-34E13184711E}" type="slidenum">
              <a:rPr lang="ru-RU" altLang="ru-RU" smtClean="0"/>
              <a:pPr>
                <a:defRPr/>
              </a:pPr>
              <a:t>8</a:t>
            </a:fld>
            <a:endParaRPr lang="ru-RU" altLang="ru-RU"/>
          </a:p>
        </p:txBody>
      </p:sp>
      <p:sp>
        <p:nvSpPr>
          <p:cNvPr id="4" name="Прямоугольник 3">
            <a:extLst>
              <a:ext uri="{FF2B5EF4-FFF2-40B4-BE49-F238E27FC236}">
                <a16:creationId xmlns:a16="http://schemas.microsoft.com/office/drawing/2014/main" id="{8EFF28E5-1CA3-5840-96E2-E88DF0076E26}"/>
              </a:ext>
            </a:extLst>
          </p:cNvPr>
          <p:cNvSpPr/>
          <p:nvPr/>
        </p:nvSpPr>
        <p:spPr>
          <a:xfrm>
            <a:off x="871537" y="1120676"/>
            <a:ext cx="9344025" cy="2308324"/>
          </a:xfrm>
          <a:prstGeom prst="rect">
            <a:avLst/>
          </a:prstGeom>
        </p:spPr>
        <p:txBody>
          <a:bodyPr wrap="square">
            <a:spAutoFit/>
          </a:bodyPr>
          <a:lstStyle/>
          <a:p>
            <a:pPr algn="just"/>
            <a:r>
              <a:rPr lang="ru-RU" sz="2400" dirty="0">
                <a:solidFill>
                  <a:schemeClr val="accent3">
                    <a:lumMod val="75000"/>
                  </a:schemeClr>
                </a:solidFill>
                <a:latin typeface="Times New Roman" panose="02020603050405020304" pitchFamily="18" charset="0"/>
              </a:rPr>
              <a:t>Первый шаг в стратегическом планировании заключается в том, чтобы сформулировать </a:t>
            </a:r>
            <a:r>
              <a:rPr lang="ru-RU" sz="2400" b="1" dirty="0">
                <a:solidFill>
                  <a:schemeClr val="accent3">
                    <a:lumMod val="75000"/>
                  </a:schemeClr>
                </a:solidFill>
                <a:latin typeface="Times New Roman" panose="02020603050405020304" pitchFamily="18" charset="0"/>
              </a:rPr>
              <a:t>причину существования предприятия</a:t>
            </a:r>
            <a:r>
              <a:rPr lang="ru-RU" sz="2400" dirty="0">
                <a:solidFill>
                  <a:schemeClr val="accent3">
                    <a:lumMod val="75000"/>
                  </a:schemeClr>
                </a:solidFill>
                <a:latin typeface="Times New Roman" panose="02020603050405020304" pitchFamily="18" charset="0"/>
              </a:rPr>
              <a:t> и то, как он может </a:t>
            </a:r>
            <a:r>
              <a:rPr lang="ru-RU" sz="2400" b="1" dirty="0">
                <a:solidFill>
                  <a:schemeClr val="accent3">
                    <a:lumMod val="75000"/>
                  </a:schemeClr>
                </a:solidFill>
                <a:latin typeface="Times New Roman" panose="02020603050405020304" pitchFamily="18" charset="0"/>
              </a:rPr>
              <a:t>принести пользу</a:t>
            </a:r>
            <a:r>
              <a:rPr lang="ru-RU" sz="2400" dirty="0">
                <a:solidFill>
                  <a:schemeClr val="accent3">
                    <a:lumMod val="75000"/>
                  </a:schemeClr>
                </a:solidFill>
                <a:latin typeface="Times New Roman" panose="02020603050405020304" pitchFamily="18" charset="0"/>
              </a:rPr>
              <a:t> целевым потребителям в долгосрочной перспективе. В частности, это заявление миссии предназначено для прогнозирования будущего и описания текущей роли продукта, услуги или опыта организации. </a:t>
            </a:r>
            <a:endParaRPr lang="ru-RU" sz="2400" b="0" i="0" dirty="0">
              <a:solidFill>
                <a:schemeClr val="accent3">
                  <a:lumMod val="75000"/>
                </a:schemeClr>
              </a:solidFill>
              <a:effectLst/>
              <a:latin typeface="Times New Roman" panose="02020603050405020304" pitchFamily="18" charset="0"/>
            </a:endParaRPr>
          </a:p>
        </p:txBody>
      </p:sp>
      <p:sp>
        <p:nvSpPr>
          <p:cNvPr id="5" name="Прямоугольник 4">
            <a:extLst>
              <a:ext uri="{FF2B5EF4-FFF2-40B4-BE49-F238E27FC236}">
                <a16:creationId xmlns:a16="http://schemas.microsoft.com/office/drawing/2014/main" id="{4B87D5C4-00E9-214F-A91E-BF4C5ED353F9}"/>
              </a:ext>
            </a:extLst>
          </p:cNvPr>
          <p:cNvSpPr/>
          <p:nvPr/>
        </p:nvSpPr>
        <p:spPr>
          <a:xfrm>
            <a:off x="385763" y="5646519"/>
            <a:ext cx="6096000" cy="646331"/>
          </a:xfrm>
          <a:prstGeom prst="rect">
            <a:avLst/>
          </a:prstGeom>
        </p:spPr>
        <p:txBody>
          <a:bodyPr>
            <a:spAutoFit/>
          </a:bodyPr>
          <a:lstStyle/>
          <a:p>
            <a:r>
              <a:rPr lang="ru-RU" dirty="0">
                <a:solidFill>
                  <a:schemeClr val="accent3">
                    <a:lumMod val="75000"/>
                  </a:schemeClr>
                </a:solidFill>
                <a:latin typeface="Times New Roman" panose="02020603050405020304" pitchFamily="18" charset="0"/>
              </a:rPr>
              <a:t>Миссия авиакомпании может заключаться в обеспечении постоянных инноваций в глобальных перевозках. </a:t>
            </a:r>
            <a:endParaRPr lang="ru-RU" dirty="0"/>
          </a:p>
        </p:txBody>
      </p:sp>
      <p:sp>
        <p:nvSpPr>
          <p:cNvPr id="6" name="Прямоугольник 5">
            <a:extLst>
              <a:ext uri="{FF2B5EF4-FFF2-40B4-BE49-F238E27FC236}">
                <a16:creationId xmlns:a16="http://schemas.microsoft.com/office/drawing/2014/main" id="{F441D59C-A865-1241-8158-D789DA02F62C}"/>
              </a:ext>
            </a:extLst>
          </p:cNvPr>
          <p:cNvSpPr/>
          <p:nvPr/>
        </p:nvSpPr>
        <p:spPr>
          <a:xfrm>
            <a:off x="6007100" y="3547140"/>
            <a:ext cx="6096000" cy="923330"/>
          </a:xfrm>
          <a:prstGeom prst="rect">
            <a:avLst/>
          </a:prstGeom>
        </p:spPr>
        <p:txBody>
          <a:bodyPr>
            <a:spAutoFit/>
          </a:bodyPr>
          <a:lstStyle/>
          <a:p>
            <a:r>
              <a:rPr lang="ru-RU" dirty="0">
                <a:solidFill>
                  <a:schemeClr val="accent3">
                    <a:lumMod val="75000"/>
                  </a:schemeClr>
                </a:solidFill>
                <a:latin typeface="Times New Roman" panose="02020603050405020304" pitchFamily="18" charset="0"/>
              </a:rPr>
              <a:t>Больница могла бы заявить миссию, чтобы возглавить работу по улучшению общественного здравоохранения и образования.</a:t>
            </a:r>
            <a:endParaRPr lang="ru-RU" dirty="0"/>
          </a:p>
        </p:txBody>
      </p:sp>
    </p:spTree>
    <p:extLst>
      <p:ext uri="{BB962C8B-B14F-4D97-AF65-F5344CB8AC3E}">
        <p14:creationId xmlns:p14="http://schemas.microsoft.com/office/powerpoint/2010/main" val="1557667740"/>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7B8311-3483-1C4D-8C84-DF88BD374BBC}"/>
              </a:ext>
            </a:extLst>
          </p:cNvPr>
          <p:cNvSpPr>
            <a:spLocks noGrp="1"/>
          </p:cNvSpPr>
          <p:nvPr>
            <p:ph type="title"/>
          </p:nvPr>
        </p:nvSpPr>
        <p:spPr>
          <a:xfrm>
            <a:off x="660400" y="365125"/>
            <a:ext cx="11145838" cy="638175"/>
          </a:xfrm>
        </p:spPr>
        <p:txBody>
          <a:bodyPr/>
          <a:lstStyle/>
          <a:p>
            <a:pPr>
              <a:defRPr/>
            </a:pPr>
            <a:r>
              <a:rPr lang="ru-RU" sz="2800" dirty="0">
                <a:solidFill>
                  <a:schemeClr val="accent3">
                    <a:lumMod val="75000"/>
                  </a:schemeClr>
                </a:solidFill>
              </a:rPr>
              <a:t>Пятый шаг. Группировка по типам и заполнение частотной таблицы</a:t>
            </a:r>
            <a:endParaRPr lang="ru-RU" sz="2800" dirty="0"/>
          </a:p>
        </p:txBody>
      </p:sp>
      <p:sp>
        <p:nvSpPr>
          <p:cNvPr id="4" name="Номер слайда 3">
            <a:extLst>
              <a:ext uri="{FF2B5EF4-FFF2-40B4-BE49-F238E27FC236}">
                <a16:creationId xmlns:a16="http://schemas.microsoft.com/office/drawing/2014/main" id="{C44EED78-2B37-064B-9F8D-8F8A6FCD5584}"/>
              </a:ext>
            </a:extLst>
          </p:cNvPr>
          <p:cNvSpPr>
            <a:spLocks noGrp="1"/>
          </p:cNvSpPr>
          <p:nvPr>
            <p:ph type="sldNum" sz="quarter" idx="10"/>
          </p:nvPr>
        </p:nvSpPr>
        <p:spPr/>
        <p:txBody>
          <a:bodyPr/>
          <a:lstStyle/>
          <a:p>
            <a:pPr>
              <a:defRPr/>
            </a:pPr>
            <a:fld id="{90942847-9272-3742-9BC2-5F4BEDA49B4E}" type="slidenum">
              <a:rPr lang="ru-RU" sz="1100" smtClean="0"/>
              <a:pPr>
                <a:defRPr/>
              </a:pPr>
              <a:t>80</a:t>
            </a:fld>
            <a:endParaRPr lang="ru-RU" sz="1100" dirty="0"/>
          </a:p>
        </p:txBody>
      </p:sp>
      <p:pic>
        <p:nvPicPr>
          <p:cNvPr id="197635" name="Рисунок 8">
            <a:extLst>
              <a:ext uri="{FF2B5EF4-FFF2-40B4-BE49-F238E27FC236}">
                <a16:creationId xmlns:a16="http://schemas.microsoft.com/office/drawing/2014/main" id="{01E443D4-184E-274D-8FE0-7B55D8F2B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8" y="1878013"/>
            <a:ext cx="1067117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0BF102-1858-CD43-B801-6D61054DFCEC}"/>
              </a:ext>
            </a:extLst>
          </p:cNvPr>
          <p:cNvSpPr>
            <a:spLocks noGrp="1"/>
          </p:cNvSpPr>
          <p:nvPr>
            <p:ph type="title"/>
          </p:nvPr>
        </p:nvSpPr>
        <p:spPr>
          <a:xfrm>
            <a:off x="660400" y="365125"/>
            <a:ext cx="11145838" cy="638175"/>
          </a:xfrm>
        </p:spPr>
        <p:txBody>
          <a:bodyPr/>
          <a:lstStyle/>
          <a:p>
            <a:pPr>
              <a:defRPr/>
            </a:pPr>
            <a:r>
              <a:rPr lang="ru-RU" sz="2800" dirty="0">
                <a:solidFill>
                  <a:schemeClr val="accent3">
                    <a:lumMod val="75000"/>
                  </a:schemeClr>
                </a:solidFill>
              </a:rPr>
              <a:t>Пятый шаг. Группировка по типам и заполнение частотной таблицы</a:t>
            </a:r>
            <a:endParaRPr lang="ru-RU" sz="2800" dirty="0"/>
          </a:p>
        </p:txBody>
      </p:sp>
      <p:sp>
        <p:nvSpPr>
          <p:cNvPr id="4" name="Номер слайда 3">
            <a:extLst>
              <a:ext uri="{FF2B5EF4-FFF2-40B4-BE49-F238E27FC236}">
                <a16:creationId xmlns:a16="http://schemas.microsoft.com/office/drawing/2014/main" id="{11BA50D9-5641-5F42-B71E-B2E766D6BE4B}"/>
              </a:ext>
            </a:extLst>
          </p:cNvPr>
          <p:cNvSpPr>
            <a:spLocks noGrp="1"/>
          </p:cNvSpPr>
          <p:nvPr>
            <p:ph type="sldNum" sz="quarter" idx="10"/>
          </p:nvPr>
        </p:nvSpPr>
        <p:spPr/>
        <p:txBody>
          <a:bodyPr/>
          <a:lstStyle/>
          <a:p>
            <a:pPr>
              <a:defRPr/>
            </a:pPr>
            <a:fld id="{039CEC73-C471-7B46-9B3F-AAF18F35B918}" type="slidenum">
              <a:rPr lang="ru-RU" sz="1100" smtClean="0"/>
              <a:pPr>
                <a:defRPr/>
              </a:pPr>
              <a:t>81</a:t>
            </a:fld>
            <a:endParaRPr lang="ru-RU" sz="1100" dirty="0"/>
          </a:p>
        </p:txBody>
      </p:sp>
      <p:pic>
        <p:nvPicPr>
          <p:cNvPr id="198659" name="Рисунок 5">
            <a:extLst>
              <a:ext uri="{FF2B5EF4-FFF2-40B4-BE49-F238E27FC236}">
                <a16:creationId xmlns:a16="http://schemas.microsoft.com/office/drawing/2014/main" id="{DC2BED40-8CFE-544F-9FFC-1753D7B89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2565400"/>
            <a:ext cx="113665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7CC939-7588-D94E-A076-B5EC6C384A44}"/>
              </a:ext>
            </a:extLst>
          </p:cNvPr>
          <p:cNvSpPr>
            <a:spLocks noGrp="1"/>
          </p:cNvSpPr>
          <p:nvPr>
            <p:ph type="title"/>
          </p:nvPr>
        </p:nvSpPr>
        <p:spPr>
          <a:xfrm>
            <a:off x="660400" y="365125"/>
            <a:ext cx="11374438" cy="638175"/>
          </a:xfrm>
        </p:spPr>
        <p:txBody>
          <a:bodyPr/>
          <a:lstStyle/>
          <a:p>
            <a:pPr>
              <a:defRPr/>
            </a:pPr>
            <a:r>
              <a:rPr lang="ru-RU" sz="2400" dirty="0">
                <a:solidFill>
                  <a:schemeClr val="accent3">
                    <a:lumMod val="75000"/>
                  </a:schemeClr>
                </a:solidFill>
              </a:rPr>
              <a:t>Шестой шаг. Расчет потенциалов удовлетворенности и неудовлетворенности</a:t>
            </a:r>
            <a:endParaRPr lang="ru-RU" sz="3200" dirty="0">
              <a:solidFill>
                <a:schemeClr val="accent3">
                  <a:lumMod val="75000"/>
                </a:schemeClr>
              </a:solidFill>
            </a:endParaRPr>
          </a:p>
        </p:txBody>
      </p:sp>
      <p:sp>
        <p:nvSpPr>
          <p:cNvPr id="200706" name="Объект 2">
            <a:extLst>
              <a:ext uri="{FF2B5EF4-FFF2-40B4-BE49-F238E27FC236}">
                <a16:creationId xmlns:a16="http://schemas.microsoft.com/office/drawing/2014/main" id="{0EC8C5F8-5C0C-9842-8395-6BDACC71AAF1}"/>
              </a:ext>
            </a:extLst>
          </p:cNvPr>
          <p:cNvSpPr>
            <a:spLocks noGrp="1" noChangeArrowheads="1"/>
          </p:cNvSpPr>
          <p:nvPr>
            <p:ph idx="1"/>
          </p:nvPr>
        </p:nvSpPr>
        <p:spPr/>
        <p:txBody>
          <a:bodyPr/>
          <a:lstStyle/>
          <a:p>
            <a:r>
              <a:rPr lang="ru-RU" altLang="ru-RU" sz="2400"/>
              <a:t>Формируем таблицу координат свойств для карты. На основе частоты отнесения каждой из характеристик к той или иной категории рассчитывают потенциал удовлетворенности и неудовлетворенности для каждой из характеристик по формулам:</a:t>
            </a:r>
          </a:p>
          <a:p>
            <a:endParaRPr lang="ru-RU" altLang="ru-RU" sz="2400"/>
          </a:p>
          <a:p>
            <a:r>
              <a:rPr lang="ru-RU" altLang="ru-RU" sz="2400" b="1"/>
              <a:t>Потенциал для удовлетворенности потребителей </a:t>
            </a:r>
            <a:r>
              <a:rPr lang="ru-RU" altLang="ru-RU" sz="2400"/>
              <a:t>= ((сомнительные + одномерные) / (сомнительные + одномерные + необходимые + обратного действия + не имеющее значения)) * 100</a:t>
            </a:r>
          </a:p>
          <a:p>
            <a:endParaRPr lang="ru-RU" altLang="ru-RU" sz="2400" b="1"/>
          </a:p>
          <a:p>
            <a:r>
              <a:rPr lang="ru-RU" altLang="ru-RU" sz="2400" b="1"/>
              <a:t>Потенциал для неудовлетворенности потребителей </a:t>
            </a:r>
            <a:r>
              <a:rPr lang="ru-RU" altLang="ru-RU" sz="2400"/>
              <a:t>= ((одномерное + необходимое + обратного действия) / (привлекательные + одномерное + необходимое + обратного действия + не имеющее значения)) * (-100)</a:t>
            </a:r>
          </a:p>
          <a:p>
            <a:endParaRPr lang="ru-RU" altLang="ru-RU" sz="2400"/>
          </a:p>
        </p:txBody>
      </p:sp>
      <p:sp>
        <p:nvSpPr>
          <p:cNvPr id="4" name="Номер слайда 3">
            <a:extLst>
              <a:ext uri="{FF2B5EF4-FFF2-40B4-BE49-F238E27FC236}">
                <a16:creationId xmlns:a16="http://schemas.microsoft.com/office/drawing/2014/main" id="{136BBC27-E734-1345-A67C-D9740BF2E3B0}"/>
              </a:ext>
            </a:extLst>
          </p:cNvPr>
          <p:cNvSpPr>
            <a:spLocks noGrp="1"/>
          </p:cNvSpPr>
          <p:nvPr>
            <p:ph type="sldNum" sz="quarter" idx="10"/>
          </p:nvPr>
        </p:nvSpPr>
        <p:spPr/>
        <p:txBody>
          <a:bodyPr/>
          <a:lstStyle/>
          <a:p>
            <a:pPr>
              <a:defRPr/>
            </a:pPr>
            <a:fld id="{691CECED-113F-2442-8184-E4CA793249F2}" type="slidenum">
              <a:rPr lang="ru-RU" sz="1100" smtClean="0"/>
              <a:pPr>
                <a:defRPr/>
              </a:pPr>
              <a:t>82</a:t>
            </a:fld>
            <a:endParaRPr lang="ru-RU" sz="1100" dirty="0"/>
          </a:p>
        </p:txBody>
      </p:sp>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9C35EA-0C35-2F4D-AAC7-3A9624AECFE2}"/>
              </a:ext>
            </a:extLst>
          </p:cNvPr>
          <p:cNvSpPr>
            <a:spLocks noGrp="1"/>
          </p:cNvSpPr>
          <p:nvPr>
            <p:ph type="title"/>
          </p:nvPr>
        </p:nvSpPr>
        <p:spPr>
          <a:xfrm>
            <a:off x="660400" y="365125"/>
            <a:ext cx="11439525" cy="638175"/>
          </a:xfrm>
        </p:spPr>
        <p:txBody>
          <a:bodyPr/>
          <a:lstStyle/>
          <a:p>
            <a:pPr>
              <a:defRPr/>
            </a:pPr>
            <a:r>
              <a:rPr lang="ru-RU" sz="2400" dirty="0">
                <a:solidFill>
                  <a:schemeClr val="accent3">
                    <a:lumMod val="75000"/>
                  </a:schemeClr>
                </a:solidFill>
              </a:rPr>
              <a:t>Шестой шаг. Расчет потенциалов удовлетворенности и неудовлетворенности</a:t>
            </a:r>
            <a:endParaRPr lang="ru-RU" sz="2400" dirty="0"/>
          </a:p>
        </p:txBody>
      </p:sp>
      <p:sp>
        <p:nvSpPr>
          <p:cNvPr id="4" name="Номер слайда 3">
            <a:extLst>
              <a:ext uri="{FF2B5EF4-FFF2-40B4-BE49-F238E27FC236}">
                <a16:creationId xmlns:a16="http://schemas.microsoft.com/office/drawing/2014/main" id="{40AA50EB-FF74-BC46-B32F-8C42C61A6399}"/>
              </a:ext>
            </a:extLst>
          </p:cNvPr>
          <p:cNvSpPr>
            <a:spLocks noGrp="1"/>
          </p:cNvSpPr>
          <p:nvPr>
            <p:ph type="sldNum" sz="quarter" idx="10"/>
          </p:nvPr>
        </p:nvSpPr>
        <p:spPr/>
        <p:txBody>
          <a:bodyPr/>
          <a:lstStyle/>
          <a:p>
            <a:pPr>
              <a:defRPr/>
            </a:pPr>
            <a:fld id="{9C0C845E-A5F1-084C-9143-1F504AB5372B}" type="slidenum">
              <a:rPr lang="ru-RU" sz="1100" smtClean="0"/>
              <a:pPr>
                <a:defRPr/>
              </a:pPr>
              <a:t>83</a:t>
            </a:fld>
            <a:endParaRPr lang="ru-RU" sz="1100" dirty="0"/>
          </a:p>
        </p:txBody>
      </p:sp>
      <p:pic>
        <p:nvPicPr>
          <p:cNvPr id="201731" name="Рисунок 4">
            <a:extLst>
              <a:ext uri="{FF2B5EF4-FFF2-40B4-BE49-F238E27FC236}">
                <a16:creationId xmlns:a16="http://schemas.microsoft.com/office/drawing/2014/main" id="{4866FA2F-BECD-3348-ACBF-A776640CC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25" y="2155825"/>
            <a:ext cx="8732838"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0ECBA9-98BE-BB42-953C-EA2AAC291F5A}"/>
              </a:ext>
            </a:extLst>
          </p:cNvPr>
          <p:cNvSpPr>
            <a:spLocks noGrp="1"/>
          </p:cNvSpPr>
          <p:nvPr>
            <p:ph type="title"/>
          </p:nvPr>
        </p:nvSpPr>
        <p:spPr>
          <a:xfrm>
            <a:off x="677863" y="365125"/>
            <a:ext cx="11572875" cy="638175"/>
          </a:xfrm>
        </p:spPr>
        <p:txBody>
          <a:bodyPr/>
          <a:lstStyle/>
          <a:p>
            <a:pPr>
              <a:defRPr/>
            </a:pPr>
            <a:r>
              <a:rPr lang="ru-RU" sz="2400" dirty="0">
                <a:solidFill>
                  <a:schemeClr val="accent3">
                    <a:lumMod val="75000"/>
                  </a:schemeClr>
                </a:solidFill>
              </a:rPr>
              <a:t>Седьмой шаг. </a:t>
            </a:r>
            <a:br>
              <a:rPr lang="en-US" sz="2400" dirty="0">
                <a:solidFill>
                  <a:schemeClr val="accent3">
                    <a:lumMod val="75000"/>
                  </a:schemeClr>
                </a:solidFill>
              </a:rPr>
            </a:br>
            <a:r>
              <a:rPr lang="ru-RU" sz="2400" dirty="0">
                <a:solidFill>
                  <a:schemeClr val="accent3">
                    <a:lumMod val="75000"/>
                  </a:schemeClr>
                </a:solidFill>
              </a:rPr>
              <a:t>Построение карты удовлетворенности и неудовлетворенности потребителей</a:t>
            </a:r>
            <a:endParaRPr lang="ru-RU" dirty="0">
              <a:solidFill>
                <a:schemeClr val="accent3">
                  <a:lumMod val="75000"/>
                </a:schemeClr>
              </a:solidFill>
            </a:endParaRPr>
          </a:p>
        </p:txBody>
      </p:sp>
      <p:sp>
        <p:nvSpPr>
          <p:cNvPr id="202754" name="Объект 2">
            <a:extLst>
              <a:ext uri="{FF2B5EF4-FFF2-40B4-BE49-F238E27FC236}">
                <a16:creationId xmlns:a16="http://schemas.microsoft.com/office/drawing/2014/main" id="{32073D63-DB68-3146-8672-31FD701C9491}"/>
              </a:ext>
            </a:extLst>
          </p:cNvPr>
          <p:cNvSpPr>
            <a:spLocks noGrp="1" noChangeArrowheads="1"/>
          </p:cNvSpPr>
          <p:nvPr>
            <p:ph idx="1"/>
          </p:nvPr>
        </p:nvSpPr>
        <p:spPr>
          <a:xfrm>
            <a:off x="412238" y="1164661"/>
            <a:ext cx="11145838" cy="2483413"/>
          </a:xfrm>
        </p:spPr>
        <p:txBody>
          <a:bodyPr/>
          <a:lstStyle/>
          <a:p>
            <a:br>
              <a:rPr lang="ru-RU" altLang="ru-RU" dirty="0"/>
            </a:br>
            <a:r>
              <a:rPr lang="ru-RU" altLang="ru-RU" dirty="0"/>
              <a:t>Все свойства распределяем в 4 кластера и отображаем на карте, где по оси Х наличие свойства (отсутствует, плохо сделано, реализовано), а по оси </a:t>
            </a:r>
            <a:r>
              <a:rPr lang="ru-RU" altLang="ru-RU" dirty="0" err="1"/>
              <a:t>Y</a:t>
            </a:r>
            <a:r>
              <a:rPr lang="ru-RU" altLang="ru-RU" dirty="0"/>
              <a:t> – счастье (удовлетворенность) пользователя (не доволен, все равно, очень доволен).</a:t>
            </a:r>
          </a:p>
        </p:txBody>
      </p:sp>
      <p:sp>
        <p:nvSpPr>
          <p:cNvPr id="4" name="Номер слайда 3">
            <a:extLst>
              <a:ext uri="{FF2B5EF4-FFF2-40B4-BE49-F238E27FC236}">
                <a16:creationId xmlns:a16="http://schemas.microsoft.com/office/drawing/2014/main" id="{E19D1E09-339F-614B-86CB-37BCA107953B}"/>
              </a:ext>
            </a:extLst>
          </p:cNvPr>
          <p:cNvSpPr>
            <a:spLocks noGrp="1"/>
          </p:cNvSpPr>
          <p:nvPr>
            <p:ph type="sldNum" sz="quarter" idx="10"/>
          </p:nvPr>
        </p:nvSpPr>
        <p:spPr/>
        <p:txBody>
          <a:bodyPr/>
          <a:lstStyle/>
          <a:p>
            <a:pPr>
              <a:defRPr/>
            </a:pPr>
            <a:fld id="{9B8C2F56-DFDC-CA4E-A581-8A33BE4DAFBE}" type="slidenum">
              <a:rPr lang="ru-RU" sz="1100" smtClean="0"/>
              <a:pPr>
                <a:defRPr/>
              </a:pPr>
              <a:t>84</a:t>
            </a:fld>
            <a:endParaRPr lang="ru-RU" sz="1100" dirty="0"/>
          </a:p>
        </p:txBody>
      </p:sp>
      <p:pic>
        <p:nvPicPr>
          <p:cNvPr id="3" name="Рисунок 2">
            <a:extLst>
              <a:ext uri="{FF2B5EF4-FFF2-40B4-BE49-F238E27FC236}">
                <a16:creationId xmlns:a16="http://schemas.microsoft.com/office/drawing/2014/main" id="{B42704BB-06FD-024D-933A-A3844F387AA7}"/>
              </a:ext>
            </a:extLst>
          </p:cNvPr>
          <p:cNvPicPr>
            <a:picLocks noChangeAspect="1"/>
          </p:cNvPicPr>
          <p:nvPr/>
        </p:nvPicPr>
        <p:blipFill>
          <a:blip r:embed="rId2"/>
          <a:stretch>
            <a:fillRect/>
          </a:stretch>
        </p:blipFill>
        <p:spPr>
          <a:xfrm>
            <a:off x="2448232" y="3429000"/>
            <a:ext cx="7570019" cy="2548323"/>
          </a:xfrm>
          <a:prstGeom prst="rect">
            <a:avLst/>
          </a:prstGeom>
        </p:spPr>
      </p:pic>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5387D3-9C67-7249-B778-AFE2699F1888}"/>
              </a:ext>
            </a:extLst>
          </p:cNvPr>
          <p:cNvSpPr>
            <a:spLocks noGrp="1"/>
          </p:cNvSpPr>
          <p:nvPr>
            <p:ph type="title"/>
          </p:nvPr>
        </p:nvSpPr>
        <p:spPr>
          <a:xfrm>
            <a:off x="628650" y="365125"/>
            <a:ext cx="11145838" cy="638175"/>
          </a:xfrm>
        </p:spPr>
        <p:txBody>
          <a:bodyPr/>
          <a:lstStyle/>
          <a:p>
            <a:pPr>
              <a:defRPr/>
            </a:pPr>
            <a:r>
              <a:rPr lang="ru-RU" sz="2400" dirty="0">
                <a:solidFill>
                  <a:schemeClr val="accent3">
                    <a:lumMod val="75000"/>
                  </a:schemeClr>
                </a:solidFill>
              </a:rPr>
              <a:t>Седьмой шаг. </a:t>
            </a:r>
            <a:br>
              <a:rPr lang="en-US" sz="2400" dirty="0">
                <a:solidFill>
                  <a:schemeClr val="accent3">
                    <a:lumMod val="75000"/>
                  </a:schemeClr>
                </a:solidFill>
              </a:rPr>
            </a:br>
            <a:r>
              <a:rPr lang="ru-RU" sz="2400" dirty="0">
                <a:solidFill>
                  <a:schemeClr val="accent3">
                    <a:lumMod val="75000"/>
                  </a:schemeClr>
                </a:solidFill>
              </a:rPr>
              <a:t>Построение карты удовлетворенности и неудовлетворенности потребителей</a:t>
            </a:r>
            <a:endParaRPr lang="ru-RU" sz="2400" dirty="0"/>
          </a:p>
        </p:txBody>
      </p:sp>
      <p:sp>
        <p:nvSpPr>
          <p:cNvPr id="4" name="Номер слайда 3">
            <a:extLst>
              <a:ext uri="{FF2B5EF4-FFF2-40B4-BE49-F238E27FC236}">
                <a16:creationId xmlns:a16="http://schemas.microsoft.com/office/drawing/2014/main" id="{1302D608-3E15-A64B-BC81-46BF614B581B}"/>
              </a:ext>
            </a:extLst>
          </p:cNvPr>
          <p:cNvSpPr>
            <a:spLocks noGrp="1"/>
          </p:cNvSpPr>
          <p:nvPr>
            <p:ph type="sldNum" sz="quarter" idx="10"/>
          </p:nvPr>
        </p:nvSpPr>
        <p:spPr/>
        <p:txBody>
          <a:bodyPr/>
          <a:lstStyle/>
          <a:p>
            <a:pPr>
              <a:defRPr/>
            </a:pPr>
            <a:fld id="{A81C23F3-2574-6A4D-9663-F4758D6A57B7}" type="slidenum">
              <a:rPr lang="ru-RU" sz="1100" smtClean="0"/>
              <a:pPr>
                <a:defRPr/>
              </a:pPr>
              <a:t>85</a:t>
            </a:fld>
            <a:endParaRPr lang="ru-RU" sz="1100" dirty="0"/>
          </a:p>
        </p:txBody>
      </p:sp>
      <p:pic>
        <p:nvPicPr>
          <p:cNvPr id="203779" name="Рисунок 4">
            <a:extLst>
              <a:ext uri="{FF2B5EF4-FFF2-40B4-BE49-F238E27FC236}">
                <a16:creationId xmlns:a16="http://schemas.microsoft.com/office/drawing/2014/main" id="{BC2CAA49-92C7-B14A-941A-E4BFCDC8B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1244600"/>
            <a:ext cx="837565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5">
            <a:extLst>
              <a:ext uri="{FF2B5EF4-FFF2-40B4-BE49-F238E27FC236}">
                <a16:creationId xmlns:a16="http://schemas.microsoft.com/office/drawing/2014/main" id="{490F862F-B068-0B40-A7ED-7C52CA6FC5BC}"/>
              </a:ext>
            </a:extLst>
          </p:cNvPr>
          <p:cNvCxnSpPr>
            <a:cxnSpLocks/>
          </p:cNvCxnSpPr>
          <p:nvPr/>
        </p:nvCxnSpPr>
        <p:spPr>
          <a:xfrm flipV="1">
            <a:off x="5291138" y="1878013"/>
            <a:ext cx="0" cy="4260850"/>
          </a:xfrm>
          <a:prstGeom prst="line">
            <a:avLst/>
          </a:prstGeom>
          <a:ln w="571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3561B7EC-0D3E-2046-BFBF-1BFC8ADEE224}"/>
              </a:ext>
            </a:extLst>
          </p:cNvPr>
          <p:cNvCxnSpPr>
            <a:cxnSpLocks/>
          </p:cNvCxnSpPr>
          <p:nvPr/>
        </p:nvCxnSpPr>
        <p:spPr>
          <a:xfrm flipH="1" flipV="1">
            <a:off x="1485900" y="4016375"/>
            <a:ext cx="7642225" cy="0"/>
          </a:xfrm>
          <a:prstGeom prst="line">
            <a:avLst/>
          </a:prstGeom>
          <a:ln w="57150" cmpd="sng">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4" name="Таблица 13">
            <a:extLst>
              <a:ext uri="{FF2B5EF4-FFF2-40B4-BE49-F238E27FC236}">
                <a16:creationId xmlns:a16="http://schemas.microsoft.com/office/drawing/2014/main" id="{FF8BCB5D-EF0C-0B44-988D-16CBF394DBD9}"/>
              </a:ext>
            </a:extLst>
          </p:cNvPr>
          <p:cNvGraphicFramePr>
            <a:graphicFrameLocks noGrp="1"/>
          </p:cNvGraphicFramePr>
          <p:nvPr/>
        </p:nvGraphicFramePr>
        <p:xfrm>
          <a:off x="7418388" y="5391150"/>
          <a:ext cx="1676400" cy="222807"/>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20000"/>
                    </a:ext>
                  </a:extLst>
                </a:gridCol>
              </a:tblGrid>
              <a:tr h="222250">
                <a:tc>
                  <a:txBody>
                    <a:bodyPr/>
                    <a:lstStyle/>
                    <a:p>
                      <a:pPr algn="ctr" fontAlgn="ctr"/>
                      <a:r>
                        <a:rPr lang="ru-RU" sz="1400" b="1" u="none" strike="noStrike" dirty="0">
                          <a:effectLst/>
                        </a:rPr>
                        <a:t>Низкая цена</a:t>
                      </a:r>
                      <a:endParaRPr lang="ru-RU" sz="1400" b="1" i="0" u="none" strike="noStrike" dirty="0">
                        <a:solidFill>
                          <a:srgbClr val="000000"/>
                        </a:solidFill>
                        <a:effectLst/>
                        <a:latin typeface="Calibri" panose="020F0502020204030204" pitchFamily="34" charset="0"/>
                      </a:endParaRPr>
                    </a:p>
                  </a:txBody>
                  <a:tcPr marL="9525" marR="9525" marT="9447" marB="0" anchor="ctr">
                    <a:noFill/>
                  </a:tcPr>
                </a:tc>
                <a:extLst>
                  <a:ext uri="{0D108BD9-81ED-4DB2-BD59-A6C34878D82A}">
                    <a16:rowId xmlns:a16="http://schemas.microsoft.com/office/drawing/2014/main" val="10000"/>
                  </a:ext>
                </a:extLst>
              </a:tr>
            </a:tbl>
          </a:graphicData>
        </a:graphic>
      </p:graphicFrame>
      <p:graphicFrame>
        <p:nvGraphicFramePr>
          <p:cNvPr id="15" name="Таблица 14">
            <a:extLst>
              <a:ext uri="{FF2B5EF4-FFF2-40B4-BE49-F238E27FC236}">
                <a16:creationId xmlns:a16="http://schemas.microsoft.com/office/drawing/2014/main" id="{5C8BBDB9-92E7-2547-B0E1-031FD5B3133B}"/>
              </a:ext>
            </a:extLst>
          </p:cNvPr>
          <p:cNvGraphicFramePr>
            <a:graphicFrameLocks noGrp="1"/>
          </p:cNvGraphicFramePr>
          <p:nvPr/>
        </p:nvGraphicFramePr>
        <p:xfrm>
          <a:off x="2659063" y="4084638"/>
          <a:ext cx="1676400" cy="222807"/>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20000"/>
                    </a:ext>
                  </a:extLst>
                </a:gridCol>
              </a:tblGrid>
              <a:tr h="222250">
                <a:tc>
                  <a:txBody>
                    <a:bodyPr/>
                    <a:lstStyle/>
                    <a:p>
                      <a:pPr algn="ctr" fontAlgn="ctr"/>
                      <a:r>
                        <a:rPr lang="ru-RU" sz="1400" b="1" u="none" strike="noStrike" dirty="0">
                          <a:effectLst/>
                        </a:rPr>
                        <a:t>Эффективность</a:t>
                      </a:r>
                      <a:endParaRPr lang="ru-RU" sz="1400" b="1" i="0" u="none" strike="noStrike" dirty="0">
                        <a:solidFill>
                          <a:srgbClr val="000000"/>
                        </a:solidFill>
                        <a:effectLst/>
                        <a:latin typeface="Calibri" panose="020F0502020204030204" pitchFamily="34" charset="0"/>
                      </a:endParaRPr>
                    </a:p>
                  </a:txBody>
                  <a:tcPr marL="9525" marR="9525" marT="9447" marB="0" anchor="ctr">
                    <a:noFill/>
                  </a:tcPr>
                </a:tc>
                <a:extLst>
                  <a:ext uri="{0D108BD9-81ED-4DB2-BD59-A6C34878D82A}">
                    <a16:rowId xmlns:a16="http://schemas.microsoft.com/office/drawing/2014/main" val="10000"/>
                  </a:ext>
                </a:extLst>
              </a:tr>
            </a:tbl>
          </a:graphicData>
        </a:graphic>
      </p:graphicFrame>
      <p:graphicFrame>
        <p:nvGraphicFramePr>
          <p:cNvPr id="16" name="Таблица 15">
            <a:extLst>
              <a:ext uri="{FF2B5EF4-FFF2-40B4-BE49-F238E27FC236}">
                <a16:creationId xmlns:a16="http://schemas.microsoft.com/office/drawing/2014/main" id="{4CF58665-4D5F-C043-894D-66AEB46CB3C9}"/>
              </a:ext>
            </a:extLst>
          </p:cNvPr>
          <p:cNvGraphicFramePr>
            <a:graphicFrameLocks noGrp="1"/>
          </p:cNvGraphicFramePr>
          <p:nvPr/>
        </p:nvGraphicFramePr>
        <p:xfrm>
          <a:off x="3371850" y="4702175"/>
          <a:ext cx="1676400" cy="436563"/>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20000"/>
                    </a:ext>
                  </a:extLst>
                </a:gridCol>
              </a:tblGrid>
              <a:tr h="436563">
                <a:tc>
                  <a:txBody>
                    <a:bodyPr/>
                    <a:lstStyle/>
                    <a:p>
                      <a:pPr algn="ctr" fontAlgn="ctr"/>
                      <a:r>
                        <a:rPr lang="ru-RU" sz="1400" b="1" u="none" strike="noStrike" dirty="0">
                          <a:effectLst/>
                        </a:rPr>
                        <a:t>Безопасность / </a:t>
                      </a:r>
                      <a:r>
                        <a:rPr lang="ru-RU" sz="1400" b="1" u="none" strike="noStrike" dirty="0" err="1">
                          <a:effectLst/>
                        </a:rPr>
                        <a:t>Проверенность</a:t>
                      </a:r>
                      <a:endParaRPr lang="ru-RU" sz="1400" b="1" i="0" u="none" strike="noStrike" dirty="0">
                        <a:solidFill>
                          <a:srgbClr val="000000"/>
                        </a:solidFill>
                        <a:effectLst/>
                        <a:latin typeface="Calibri" panose="020F0502020204030204" pitchFamily="34" charset="0"/>
                      </a:endParaRPr>
                    </a:p>
                  </a:txBody>
                  <a:tcPr marL="9525" marR="9525" marT="9532" marB="0" anchor="ctr">
                    <a:noFill/>
                  </a:tcPr>
                </a:tc>
                <a:extLst>
                  <a:ext uri="{0D108BD9-81ED-4DB2-BD59-A6C34878D82A}">
                    <a16:rowId xmlns:a16="http://schemas.microsoft.com/office/drawing/2014/main" val="10000"/>
                  </a:ext>
                </a:extLst>
              </a:tr>
            </a:tbl>
          </a:graphicData>
        </a:graphic>
      </p:graphicFrame>
      <p:graphicFrame>
        <p:nvGraphicFramePr>
          <p:cNvPr id="17" name="Таблица 16">
            <a:extLst>
              <a:ext uri="{FF2B5EF4-FFF2-40B4-BE49-F238E27FC236}">
                <a16:creationId xmlns:a16="http://schemas.microsoft.com/office/drawing/2014/main" id="{439C8FDC-8077-804F-A6D6-CF0FD6453316}"/>
              </a:ext>
            </a:extLst>
          </p:cNvPr>
          <p:cNvGraphicFramePr>
            <a:graphicFrameLocks noGrp="1"/>
          </p:cNvGraphicFramePr>
          <p:nvPr/>
        </p:nvGraphicFramePr>
        <p:xfrm>
          <a:off x="6370638" y="4727575"/>
          <a:ext cx="1676400" cy="436563"/>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20000"/>
                    </a:ext>
                  </a:extLst>
                </a:gridCol>
              </a:tblGrid>
              <a:tr h="436563">
                <a:tc>
                  <a:txBody>
                    <a:bodyPr/>
                    <a:lstStyle/>
                    <a:p>
                      <a:pPr algn="ctr" fontAlgn="ctr"/>
                      <a:r>
                        <a:rPr lang="ru-RU" sz="1400" b="1" u="none" strike="noStrike" dirty="0">
                          <a:effectLst/>
                        </a:rPr>
                        <a:t>Доступность в рознице</a:t>
                      </a:r>
                      <a:endParaRPr lang="ru-RU" sz="1400" b="1" i="0" u="none" strike="noStrike" dirty="0">
                        <a:solidFill>
                          <a:srgbClr val="000000"/>
                        </a:solidFill>
                        <a:effectLst/>
                        <a:latin typeface="Calibri" panose="020F0502020204030204" pitchFamily="34" charset="0"/>
                      </a:endParaRPr>
                    </a:p>
                  </a:txBody>
                  <a:tcPr marL="9525" marR="9525" marT="9505" marB="0" anchor="ctr">
                    <a:noFill/>
                  </a:tcPr>
                </a:tc>
                <a:extLst>
                  <a:ext uri="{0D108BD9-81ED-4DB2-BD59-A6C34878D82A}">
                    <a16:rowId xmlns:a16="http://schemas.microsoft.com/office/drawing/2014/main" val="10000"/>
                  </a:ext>
                </a:extLst>
              </a:tr>
            </a:tbl>
          </a:graphicData>
        </a:graphic>
      </p:graphicFrame>
      <p:graphicFrame>
        <p:nvGraphicFramePr>
          <p:cNvPr id="18" name="Таблица 17">
            <a:extLst>
              <a:ext uri="{FF2B5EF4-FFF2-40B4-BE49-F238E27FC236}">
                <a16:creationId xmlns:a16="http://schemas.microsoft.com/office/drawing/2014/main" id="{6BAF90B3-1421-9F45-90E2-1D08FDB5EAB8}"/>
              </a:ext>
            </a:extLst>
          </p:cNvPr>
          <p:cNvGraphicFramePr>
            <a:graphicFrameLocks noGrp="1"/>
          </p:cNvGraphicFramePr>
          <p:nvPr/>
        </p:nvGraphicFramePr>
        <p:xfrm>
          <a:off x="1343025" y="4076700"/>
          <a:ext cx="1676400" cy="222807"/>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val="20000"/>
                    </a:ext>
                  </a:extLst>
                </a:gridCol>
              </a:tblGrid>
              <a:tr h="222250">
                <a:tc>
                  <a:txBody>
                    <a:bodyPr/>
                    <a:lstStyle/>
                    <a:p>
                      <a:pPr algn="ctr" fontAlgn="ctr"/>
                      <a:r>
                        <a:rPr lang="ru-RU" sz="1400" b="1" u="none" strike="noStrike" dirty="0">
                          <a:effectLst/>
                        </a:rPr>
                        <a:t>Привычность</a:t>
                      </a:r>
                      <a:endParaRPr lang="ru-RU" sz="1400" b="1" i="0" u="none" strike="noStrike" dirty="0">
                        <a:solidFill>
                          <a:srgbClr val="000000"/>
                        </a:solidFill>
                        <a:effectLst/>
                        <a:latin typeface="Calibri" panose="020F0502020204030204" pitchFamily="34" charset="0"/>
                      </a:endParaRPr>
                    </a:p>
                  </a:txBody>
                  <a:tcPr marL="9525" marR="9525" marT="9447" marB="0" anchor="ctr">
                    <a:noFill/>
                  </a:tcPr>
                </a:tc>
                <a:extLst>
                  <a:ext uri="{0D108BD9-81ED-4DB2-BD59-A6C34878D82A}">
                    <a16:rowId xmlns:a16="http://schemas.microsoft.com/office/drawing/2014/main" val="10000"/>
                  </a:ext>
                </a:extLst>
              </a:tr>
            </a:tbl>
          </a:graphicData>
        </a:graphic>
      </p:graphicFrame>
      <p:sp>
        <p:nvSpPr>
          <p:cNvPr id="203812" name="Прямоугольник 18">
            <a:extLst>
              <a:ext uri="{FF2B5EF4-FFF2-40B4-BE49-F238E27FC236}">
                <a16:creationId xmlns:a16="http://schemas.microsoft.com/office/drawing/2014/main" id="{5858BAB4-F210-8C4F-AD34-0F3255A1E627}"/>
              </a:ext>
            </a:extLst>
          </p:cNvPr>
          <p:cNvSpPr>
            <a:spLocks noChangeArrowheads="1"/>
          </p:cNvSpPr>
          <p:nvPr/>
        </p:nvSpPr>
        <p:spPr bwMode="auto">
          <a:xfrm>
            <a:off x="1160463" y="5656263"/>
            <a:ext cx="127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nSpc>
                <a:spcPct val="100000"/>
              </a:lnSpc>
              <a:spcBef>
                <a:spcPct val="0"/>
              </a:spcBef>
              <a:buFontTx/>
              <a:buNone/>
            </a:pPr>
            <a:r>
              <a:rPr lang="ru-RU" altLang="ru-RU" sz="2400" b="1">
                <a:solidFill>
                  <a:srgbClr val="FF0000"/>
                </a:solidFill>
              </a:rPr>
              <a:t>Must Be </a:t>
            </a:r>
            <a:endParaRPr lang="ru-RU" altLang="ru-RU" sz="2400"/>
          </a:p>
        </p:txBody>
      </p:sp>
      <p:sp>
        <p:nvSpPr>
          <p:cNvPr id="203813" name="Прямоугольник 19">
            <a:extLst>
              <a:ext uri="{FF2B5EF4-FFF2-40B4-BE49-F238E27FC236}">
                <a16:creationId xmlns:a16="http://schemas.microsoft.com/office/drawing/2014/main" id="{996173A4-E638-C348-ABDD-CF66D4D56406}"/>
              </a:ext>
            </a:extLst>
          </p:cNvPr>
          <p:cNvSpPr>
            <a:spLocks noChangeArrowheads="1"/>
          </p:cNvSpPr>
          <p:nvPr/>
        </p:nvSpPr>
        <p:spPr bwMode="auto">
          <a:xfrm>
            <a:off x="7927975" y="5721350"/>
            <a:ext cx="1546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nSpc>
                <a:spcPct val="100000"/>
              </a:lnSpc>
              <a:spcBef>
                <a:spcPct val="0"/>
              </a:spcBef>
              <a:buFontTx/>
              <a:buNone/>
            </a:pPr>
            <a:r>
              <a:rPr lang="ru-RU" altLang="ru-RU" sz="2400" b="1">
                <a:solidFill>
                  <a:srgbClr val="FF0000"/>
                </a:solidFill>
              </a:rPr>
              <a:t>Все равно </a:t>
            </a:r>
            <a:endParaRPr lang="ru-RU" altLang="ru-RU" sz="2400"/>
          </a:p>
        </p:txBody>
      </p:sp>
      <p:sp>
        <p:nvSpPr>
          <p:cNvPr id="203814" name="Прямоугольник 20">
            <a:extLst>
              <a:ext uri="{FF2B5EF4-FFF2-40B4-BE49-F238E27FC236}">
                <a16:creationId xmlns:a16="http://schemas.microsoft.com/office/drawing/2014/main" id="{7F98DDB3-FEDF-8A4D-95D7-197A04138343}"/>
              </a:ext>
            </a:extLst>
          </p:cNvPr>
          <p:cNvSpPr>
            <a:spLocks noChangeArrowheads="1"/>
          </p:cNvSpPr>
          <p:nvPr/>
        </p:nvSpPr>
        <p:spPr bwMode="auto">
          <a:xfrm>
            <a:off x="1160463" y="1882775"/>
            <a:ext cx="172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nSpc>
                <a:spcPct val="100000"/>
              </a:lnSpc>
              <a:spcBef>
                <a:spcPct val="0"/>
              </a:spcBef>
              <a:buFontTx/>
              <a:buNone/>
            </a:pPr>
            <a:r>
              <a:rPr lang="ru-RU" altLang="ru-RU" sz="2000" b="1">
                <a:solidFill>
                  <a:srgbClr val="FF0000"/>
                </a:solidFill>
              </a:rPr>
              <a:t>Ж</a:t>
            </a:r>
            <a:r>
              <a:rPr lang="ru-RU" altLang="ru-RU" sz="2400" b="1">
                <a:solidFill>
                  <a:srgbClr val="FF0000"/>
                </a:solidFill>
              </a:rPr>
              <a:t>елательно</a:t>
            </a:r>
            <a:endParaRPr lang="ru-RU" altLang="ru-RU" sz="2400"/>
          </a:p>
        </p:txBody>
      </p:sp>
      <p:sp>
        <p:nvSpPr>
          <p:cNvPr id="203815" name="Прямоугольник 21">
            <a:extLst>
              <a:ext uri="{FF2B5EF4-FFF2-40B4-BE49-F238E27FC236}">
                <a16:creationId xmlns:a16="http://schemas.microsoft.com/office/drawing/2014/main" id="{63A68DE1-39D5-F44A-9D5F-9A5397BD883B}"/>
              </a:ext>
            </a:extLst>
          </p:cNvPr>
          <p:cNvSpPr>
            <a:spLocks noChangeArrowheads="1"/>
          </p:cNvSpPr>
          <p:nvPr/>
        </p:nvSpPr>
        <p:spPr bwMode="auto">
          <a:xfrm>
            <a:off x="7418388" y="1833563"/>
            <a:ext cx="2090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Light" panose="020F0302020204030204" pitchFamily="34" charset="0"/>
              </a:defRPr>
            </a:lvl9pPr>
          </a:lstStyle>
          <a:p>
            <a:pPr>
              <a:lnSpc>
                <a:spcPct val="100000"/>
              </a:lnSpc>
              <a:spcBef>
                <a:spcPct val="0"/>
              </a:spcBef>
              <a:buFontTx/>
              <a:buNone/>
            </a:pPr>
            <a:r>
              <a:rPr lang="ru-RU" altLang="ru-RU" sz="2000" b="1">
                <a:solidFill>
                  <a:srgbClr val="FF0000"/>
                </a:solidFill>
              </a:rPr>
              <a:t>П</a:t>
            </a:r>
            <a:r>
              <a:rPr lang="ru-RU" altLang="ru-RU" sz="2400" b="1">
                <a:solidFill>
                  <a:srgbClr val="FF0000"/>
                </a:solidFill>
              </a:rPr>
              <a:t>од вопросом </a:t>
            </a:r>
            <a:endParaRPr lang="ru-RU" altLang="ru-RU" sz="24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Заголовок 1">
            <a:extLst>
              <a:ext uri="{FF2B5EF4-FFF2-40B4-BE49-F238E27FC236}">
                <a16:creationId xmlns:a16="http://schemas.microsoft.com/office/drawing/2014/main" id="{00844BAE-88D0-1E42-923B-7D031CC62194}"/>
              </a:ext>
            </a:extLst>
          </p:cNvPr>
          <p:cNvSpPr>
            <a:spLocks noGrp="1" noChangeArrowheads="1"/>
          </p:cNvSpPr>
          <p:nvPr>
            <p:ph type="title"/>
          </p:nvPr>
        </p:nvSpPr>
        <p:spPr>
          <a:xfrm>
            <a:off x="643731" y="446088"/>
            <a:ext cx="11145838" cy="638175"/>
          </a:xfrm>
        </p:spPr>
        <p:txBody>
          <a:bodyPr/>
          <a:lstStyle/>
          <a:p>
            <a:r>
              <a:rPr lang="ru-RU" altLang="ru-RU" dirty="0">
                <a:solidFill>
                  <a:schemeClr val="accent3">
                    <a:lumMod val="75000"/>
                  </a:schemeClr>
                </a:solidFill>
              </a:rPr>
              <a:t>Выводы и свойствам</a:t>
            </a:r>
          </a:p>
        </p:txBody>
      </p:sp>
      <p:sp>
        <p:nvSpPr>
          <p:cNvPr id="205826" name="Объект 2">
            <a:extLst>
              <a:ext uri="{FF2B5EF4-FFF2-40B4-BE49-F238E27FC236}">
                <a16:creationId xmlns:a16="http://schemas.microsoft.com/office/drawing/2014/main" id="{57FF0675-6D24-9F41-83E9-43E441E6261F}"/>
              </a:ext>
            </a:extLst>
          </p:cNvPr>
          <p:cNvSpPr>
            <a:spLocks noGrp="1" noChangeArrowheads="1"/>
          </p:cNvSpPr>
          <p:nvPr>
            <p:ph idx="1"/>
          </p:nvPr>
        </p:nvSpPr>
        <p:spPr>
          <a:xfrm>
            <a:off x="530225" y="1395413"/>
            <a:ext cx="11372850" cy="4986337"/>
          </a:xfrm>
        </p:spPr>
        <p:txBody>
          <a:bodyPr/>
          <a:lstStyle/>
          <a:p>
            <a:r>
              <a:rPr lang="ru-RU" altLang="ru-RU" sz="2400" b="1">
                <a:solidFill>
                  <a:srgbClr val="FF0000"/>
                </a:solidFill>
              </a:rPr>
              <a:t>П</a:t>
            </a:r>
            <a:r>
              <a:rPr lang="ru-RU" altLang="ru-RU" b="1">
                <a:solidFill>
                  <a:srgbClr val="FF0000"/>
                </a:solidFill>
              </a:rPr>
              <a:t>од вопросом </a:t>
            </a:r>
            <a:r>
              <a:rPr lang="ru-RU" altLang="ru-RU" sz="2400"/>
              <a:t>– сюда попадают свойства, которые делают пользователя более удовлетворенным. Например, эти свойства могут быть взяты за основу для позиционирования в премиум сегменте.</a:t>
            </a:r>
          </a:p>
          <a:p>
            <a:r>
              <a:rPr lang="ru-RU" altLang="ru-RU" sz="2400" b="1">
                <a:solidFill>
                  <a:srgbClr val="FF0000"/>
                </a:solidFill>
              </a:rPr>
              <a:t>Ж</a:t>
            </a:r>
            <a:r>
              <a:rPr lang="ru-RU" altLang="ru-RU" b="1">
                <a:solidFill>
                  <a:srgbClr val="FF0000"/>
                </a:solidFill>
              </a:rPr>
              <a:t>елательно </a:t>
            </a:r>
            <a:r>
              <a:rPr lang="ru-RU" altLang="ru-RU" sz="2400"/>
              <a:t>– сюда попадают свойства, которые, в общем-то, напрямую не связаны с основными функциями продукта, но их наличие делает пользователя счастливым (удовлетворенным).</a:t>
            </a:r>
          </a:p>
          <a:p>
            <a:r>
              <a:rPr lang="ru-RU" altLang="ru-RU" sz="2400" b="1">
                <a:solidFill>
                  <a:srgbClr val="FF0000"/>
                </a:solidFill>
              </a:rPr>
              <a:t>Все равно </a:t>
            </a:r>
            <a:r>
              <a:rPr lang="ru-RU" altLang="ru-RU" sz="2400"/>
              <a:t>– сюда относятся те свойства, которые что есть, что нет – пользователь их совершенно не воспринимает, но в принципе оно и не мешает.</a:t>
            </a:r>
          </a:p>
          <a:p>
            <a:r>
              <a:rPr lang="ru-RU" altLang="ru-RU" sz="2400" b="1">
                <a:solidFill>
                  <a:srgbClr val="FF0000"/>
                </a:solidFill>
              </a:rPr>
              <a:t>Must Be </a:t>
            </a:r>
            <a:r>
              <a:rPr lang="ru-RU" altLang="ru-RU" sz="2400"/>
              <a:t>– в этот квадрат попадают те свойства, которые обязаны быть несмотря ни на что. Другими словами, если этих свойств не будет – пользователи в принципе не будут пользоваться этим товаром (например, отвечать требованиям безопасности труда).</a:t>
            </a:r>
            <a:br>
              <a:rPr lang="ru-RU" altLang="ru-RU" sz="2400"/>
            </a:br>
            <a:endParaRPr lang="ru-RU" altLang="ru-RU" sz="2400"/>
          </a:p>
        </p:txBody>
      </p:sp>
      <p:sp>
        <p:nvSpPr>
          <p:cNvPr id="4" name="Номер слайда 3">
            <a:extLst>
              <a:ext uri="{FF2B5EF4-FFF2-40B4-BE49-F238E27FC236}">
                <a16:creationId xmlns:a16="http://schemas.microsoft.com/office/drawing/2014/main" id="{AFCD5FF6-2F1F-9740-8D4C-0218237DB14F}"/>
              </a:ext>
            </a:extLst>
          </p:cNvPr>
          <p:cNvSpPr>
            <a:spLocks noGrp="1"/>
          </p:cNvSpPr>
          <p:nvPr>
            <p:ph type="sldNum" sz="quarter" idx="10"/>
          </p:nvPr>
        </p:nvSpPr>
        <p:spPr/>
        <p:txBody>
          <a:bodyPr/>
          <a:lstStyle/>
          <a:p>
            <a:pPr>
              <a:defRPr/>
            </a:pPr>
            <a:fld id="{9CE52CA4-D545-7545-B8F3-6DDA4CB7B4CA}" type="slidenum">
              <a:rPr lang="ru-RU" sz="1100" smtClean="0"/>
              <a:pPr>
                <a:defRPr/>
              </a:pPr>
              <a:t>86</a:t>
            </a:fld>
            <a:endParaRPr lang="ru-RU" sz="1100" dirty="0"/>
          </a:p>
        </p:txBody>
      </p:sp>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277FCB-7831-6B4A-8821-9D459D5778DD}"/>
              </a:ext>
            </a:extLst>
          </p:cNvPr>
          <p:cNvSpPr>
            <a:spLocks noGrp="1"/>
          </p:cNvSpPr>
          <p:nvPr>
            <p:ph type="title"/>
          </p:nvPr>
        </p:nvSpPr>
        <p:spPr>
          <a:xfrm>
            <a:off x="644525" y="365125"/>
            <a:ext cx="11145838" cy="638175"/>
          </a:xfrm>
        </p:spPr>
        <p:txBody>
          <a:bodyPr/>
          <a:lstStyle/>
          <a:p>
            <a:pPr>
              <a:defRPr/>
            </a:pPr>
            <a:r>
              <a:rPr lang="ru-RU" sz="2800" dirty="0">
                <a:solidFill>
                  <a:schemeClr val="accent3">
                    <a:lumMod val="75000"/>
                  </a:schemeClr>
                </a:solidFill>
              </a:rPr>
              <a:t>Восьмой шаг. Управление удовлетворенностью и неудовлетворенностью потребителей. Выводы и рекомендации</a:t>
            </a:r>
          </a:p>
        </p:txBody>
      </p:sp>
      <p:sp>
        <p:nvSpPr>
          <p:cNvPr id="206850" name="Объект 2">
            <a:extLst>
              <a:ext uri="{FF2B5EF4-FFF2-40B4-BE49-F238E27FC236}">
                <a16:creationId xmlns:a16="http://schemas.microsoft.com/office/drawing/2014/main" id="{E349F787-5A9B-964E-9A6F-2F93124FCC0A}"/>
              </a:ext>
            </a:extLst>
          </p:cNvPr>
          <p:cNvSpPr>
            <a:spLocks noGrp="1" noChangeArrowheads="1"/>
          </p:cNvSpPr>
          <p:nvPr>
            <p:ph idx="1"/>
          </p:nvPr>
        </p:nvSpPr>
        <p:spPr/>
        <p:txBody>
          <a:bodyPr/>
          <a:lstStyle/>
          <a:p>
            <a:r>
              <a:rPr lang="ru-RU" altLang="ru-RU"/>
              <a:t>Анализируются все свойства продукта / услуги, чтобы понимать, какое из них является привлекательным, одномерным, насущно необходимым, вызывающим обратную реакцию и не имеющим значения. </a:t>
            </a:r>
          </a:p>
          <a:p>
            <a:r>
              <a:rPr lang="ru-RU" altLang="ru-RU"/>
              <a:t>Полученные данные позволяют максимально сфокусировать на важных свойствах как производство, так и маркетинг. </a:t>
            </a:r>
          </a:p>
          <a:p>
            <a:r>
              <a:rPr lang="ru-RU" altLang="ru-RU"/>
              <a:t>В случае значительных несоответствий в ответах потребителей, на основании этого можно еще более сегментировать данные, чтобы лучше понять требования к товару каждого из сегментов.</a:t>
            </a:r>
          </a:p>
        </p:txBody>
      </p:sp>
      <p:sp>
        <p:nvSpPr>
          <p:cNvPr id="4" name="Номер слайда 3">
            <a:extLst>
              <a:ext uri="{FF2B5EF4-FFF2-40B4-BE49-F238E27FC236}">
                <a16:creationId xmlns:a16="http://schemas.microsoft.com/office/drawing/2014/main" id="{9DE66CC7-E80B-194D-B123-CDA1581CE7E6}"/>
              </a:ext>
            </a:extLst>
          </p:cNvPr>
          <p:cNvSpPr>
            <a:spLocks noGrp="1"/>
          </p:cNvSpPr>
          <p:nvPr>
            <p:ph type="sldNum" sz="quarter" idx="10"/>
          </p:nvPr>
        </p:nvSpPr>
        <p:spPr/>
        <p:txBody>
          <a:bodyPr/>
          <a:lstStyle/>
          <a:p>
            <a:pPr>
              <a:defRPr/>
            </a:pPr>
            <a:fld id="{62C56AD4-85E3-CC48-9867-BA81AC12FF2A}" type="slidenum">
              <a:rPr lang="ru-RU" sz="1100" smtClean="0"/>
              <a:pPr>
                <a:defRPr/>
              </a:pPr>
              <a:t>87</a:t>
            </a:fld>
            <a:endParaRPr lang="ru-RU" sz="1100" dirty="0"/>
          </a:p>
        </p:txBody>
      </p:sp>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CDF8DA-03EA-47DC-81C9-13AD4B325745}"/>
              </a:ext>
            </a:extLst>
          </p:cNvPr>
          <p:cNvSpPr txBox="1"/>
          <p:nvPr/>
        </p:nvSpPr>
        <p:spPr>
          <a:xfrm>
            <a:off x="3351711" y="1495108"/>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r>
              <a:rPr lang="ru-RU" sz="1600" dirty="0">
                <a:solidFill>
                  <a:schemeClr val="tx1">
                    <a:lumMod val="75000"/>
                    <a:lumOff val="25000"/>
                  </a:schemeClr>
                </a:solidFill>
              </a:rPr>
              <a:t>………………………………………………………………………………………………………………………………………………………………………………………………………………………………………………………………………………………………………………………………………………………………………………………………………………………………………………….......</a:t>
            </a:r>
            <a:endParaRPr lang="en-US" sz="1600" dirty="0">
              <a:solidFill>
                <a:schemeClr val="tx1">
                  <a:lumMod val="75000"/>
                  <a:lumOff val="25000"/>
                </a:schemeClr>
              </a:solidFill>
            </a:endParaRPr>
          </a:p>
        </p:txBody>
      </p:sp>
      <p:cxnSp>
        <p:nvCxnSpPr>
          <p:cNvPr id="5" name="Straight Connector 2">
            <a:extLst>
              <a:ext uri="{FF2B5EF4-FFF2-40B4-BE49-F238E27FC236}">
                <a16:creationId xmlns:a16="http://schemas.microsoft.com/office/drawing/2014/main" id="{38393150-E721-41A2-960B-3CB1E118EB73}"/>
              </a:ext>
            </a:extLst>
          </p:cNvPr>
          <p:cNvCxnSpPr/>
          <p:nvPr/>
        </p:nvCxnSpPr>
        <p:spPr>
          <a:xfrm>
            <a:off x="3086822" y="1312636"/>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255A7A-8CAE-4192-93E8-8B0EB02D1BDF}"/>
              </a:ext>
            </a:extLst>
          </p:cNvPr>
          <p:cNvSpPr txBox="1"/>
          <p:nvPr/>
        </p:nvSpPr>
        <p:spPr>
          <a:xfrm>
            <a:off x="726804" y="1802884"/>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7" name="TextBox 6">
            <a:extLst>
              <a:ext uri="{FF2B5EF4-FFF2-40B4-BE49-F238E27FC236}">
                <a16:creationId xmlns:a16="http://schemas.microsoft.com/office/drawing/2014/main" id="{3B437AAC-FC5B-4B02-B573-2EBB4FEBBC33}"/>
              </a:ext>
            </a:extLst>
          </p:cNvPr>
          <p:cNvSpPr txBox="1"/>
          <p:nvPr/>
        </p:nvSpPr>
        <p:spPr>
          <a:xfrm>
            <a:off x="3351711" y="3152712"/>
            <a:ext cx="8113486" cy="984885"/>
          </a:xfrm>
          <a:prstGeom prst="rect">
            <a:avLst/>
          </a:prstGeom>
          <a:noFill/>
          <a:ln>
            <a:noFill/>
          </a:ln>
        </p:spPr>
        <p:txBody>
          <a:bodyPr wrap="square" lIns="0" tIns="0" rIns="0" bIns="0" rtlCol="0">
            <a:spAutoFit/>
          </a:bodyPr>
          <a:lstStyle/>
          <a:p>
            <a:r>
              <a:rPr lang="en-US" sz="1600" dirty="0">
                <a:solidFill>
                  <a:schemeClr val="tx1">
                    <a:lumMod val="75000"/>
                    <a:lumOff val="25000"/>
                  </a:schemeClr>
                </a:solidFill>
              </a:rPr>
              <a:t>…………………………………………………………………………………………………………………………………………………………………………………………………………………………………………………………………………………………………………………………………………………………………………………………………………………………………………………………………………………………………………………………………………………………………………………………………………………………………….......</a:t>
            </a:r>
          </a:p>
        </p:txBody>
      </p:sp>
      <p:cxnSp>
        <p:nvCxnSpPr>
          <p:cNvPr id="8" name="Straight Connector 43">
            <a:extLst>
              <a:ext uri="{FF2B5EF4-FFF2-40B4-BE49-F238E27FC236}">
                <a16:creationId xmlns:a16="http://schemas.microsoft.com/office/drawing/2014/main" id="{D2312AE1-41E1-4859-B864-E6C890E8B991}"/>
              </a:ext>
            </a:extLst>
          </p:cNvPr>
          <p:cNvCxnSpPr/>
          <p:nvPr/>
        </p:nvCxnSpPr>
        <p:spPr>
          <a:xfrm>
            <a:off x="3086822" y="2970240"/>
            <a:ext cx="0" cy="134982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CCD7F3-1364-40B8-BE98-5F37567BA3AF}"/>
              </a:ext>
            </a:extLst>
          </p:cNvPr>
          <p:cNvSpPr txBox="1"/>
          <p:nvPr/>
        </p:nvSpPr>
        <p:spPr>
          <a:xfrm>
            <a:off x="726804" y="3460488"/>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2" name="TextBox 11">
            <a:extLst>
              <a:ext uri="{FF2B5EF4-FFF2-40B4-BE49-F238E27FC236}">
                <a16:creationId xmlns:a16="http://schemas.microsoft.com/office/drawing/2014/main" id="{E5318693-9D79-49D8-AD06-A15070515D52}"/>
              </a:ext>
            </a:extLst>
          </p:cNvPr>
          <p:cNvSpPr txBox="1"/>
          <p:nvPr/>
        </p:nvSpPr>
        <p:spPr>
          <a:xfrm>
            <a:off x="726804" y="5014682"/>
            <a:ext cx="2095130" cy="369332"/>
          </a:xfrm>
          <a:prstGeom prst="rect">
            <a:avLst/>
          </a:prstGeom>
          <a:noFill/>
        </p:spPr>
        <p:txBody>
          <a:bodyPr wrap="square" lIns="0" tIns="0" rIns="0" bIns="0" rtlCol="0" anchor="t">
            <a:spAutoFit/>
          </a:bodyPr>
          <a:lstStyle/>
          <a:p>
            <a:pPr algn="ctr"/>
            <a:r>
              <a:rPr lang="ru-RU" sz="2400" b="1" dirty="0">
                <a:solidFill>
                  <a:schemeClr val="accent1"/>
                </a:solidFill>
                <a:latin typeface="+mj-lt"/>
              </a:rPr>
              <a:t>ТЕКСТ</a:t>
            </a:r>
            <a:endParaRPr lang="en-US" sz="2400" b="1" dirty="0">
              <a:solidFill>
                <a:schemeClr val="accent1"/>
              </a:solidFill>
              <a:latin typeface="+mj-lt"/>
            </a:endParaRPr>
          </a:p>
        </p:txBody>
      </p:sp>
      <p:sp>
        <p:nvSpPr>
          <p:cNvPr id="13" name="Rectangle 3">
            <a:extLst>
              <a:ext uri="{FF2B5EF4-FFF2-40B4-BE49-F238E27FC236}">
                <a16:creationId xmlns:a16="http://schemas.microsoft.com/office/drawing/2014/main" id="{28C25A7B-BB71-43DB-93F1-AF5E86154D3E}"/>
              </a:ext>
            </a:extLst>
          </p:cNvPr>
          <p:cNvSpPr/>
          <p:nvPr/>
        </p:nvSpPr>
        <p:spPr>
          <a:xfrm>
            <a:off x="0" y="1485692"/>
            <a:ext cx="12192000" cy="388703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4">
            <a:extLst>
              <a:ext uri="{FF2B5EF4-FFF2-40B4-BE49-F238E27FC236}">
                <a16:creationId xmlns:a16="http://schemas.microsoft.com/office/drawing/2014/main" id="{FF05D100-F2A3-449C-93C1-CA8CE47C58BE}"/>
              </a:ext>
            </a:extLst>
          </p:cNvPr>
          <p:cNvSpPr/>
          <p:nvPr/>
        </p:nvSpPr>
        <p:spPr>
          <a:xfrm>
            <a:off x="863600" y="1017191"/>
            <a:ext cx="3949700" cy="4800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5">
            <a:extLst>
              <a:ext uri="{FF2B5EF4-FFF2-40B4-BE49-F238E27FC236}">
                <a16:creationId xmlns:a16="http://schemas.microsoft.com/office/drawing/2014/main" id="{0855C668-8C02-4A46-BA15-963918700C50}"/>
              </a:ext>
            </a:extLst>
          </p:cNvPr>
          <p:cNvSpPr/>
          <p:nvPr/>
        </p:nvSpPr>
        <p:spPr>
          <a:xfrm flipV="1">
            <a:off x="4813300" y="5372308"/>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8">
            <a:extLst>
              <a:ext uri="{FF2B5EF4-FFF2-40B4-BE49-F238E27FC236}">
                <a16:creationId xmlns:a16="http://schemas.microsoft.com/office/drawing/2014/main" id="{030AA280-BCE5-4413-84E6-9A2E45064006}"/>
              </a:ext>
            </a:extLst>
          </p:cNvPr>
          <p:cNvSpPr/>
          <p:nvPr/>
        </p:nvSpPr>
        <p:spPr>
          <a:xfrm>
            <a:off x="4813300" y="1028492"/>
            <a:ext cx="228600" cy="457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08D74EF-3B0E-449A-93B9-100E38C5E83E}"/>
              </a:ext>
            </a:extLst>
          </p:cNvPr>
          <p:cNvSpPr txBox="1"/>
          <p:nvPr/>
        </p:nvSpPr>
        <p:spPr>
          <a:xfrm>
            <a:off x="5308600" y="3754249"/>
            <a:ext cx="6388100" cy="615553"/>
          </a:xfrm>
          <a:prstGeom prst="rect">
            <a:avLst/>
          </a:prstGeom>
          <a:noFill/>
        </p:spPr>
        <p:txBody>
          <a:bodyPr wrap="square" lIns="0" tIns="0" rIns="0" bIns="0" rtlCol="0">
            <a:spAutoFit/>
          </a:bodyPr>
          <a:lstStyle/>
          <a:p>
            <a:r>
              <a:rPr lang="ru-RU" altLang="ru-RU" sz="4000" b="1" dirty="0">
                <a:solidFill>
                  <a:schemeClr val="bg1"/>
                </a:solidFill>
              </a:rPr>
              <a:t>Ценообразование</a:t>
            </a:r>
            <a:endParaRPr lang="id-ID" sz="4000" b="1" dirty="0">
              <a:solidFill>
                <a:schemeClr val="bg1"/>
              </a:solidFill>
              <a:latin typeface="+mj-lt"/>
            </a:endParaRPr>
          </a:p>
        </p:txBody>
      </p:sp>
      <p:pic>
        <p:nvPicPr>
          <p:cNvPr id="157" name="Рисунок 1">
            <a:extLst>
              <a:ext uri="{FF2B5EF4-FFF2-40B4-BE49-F238E27FC236}">
                <a16:creationId xmlns:a16="http://schemas.microsoft.com/office/drawing/2014/main" id="{E71966DA-A7BB-46EE-BCDB-B8E13E4E1459}"/>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699552" y="2379287"/>
            <a:ext cx="2093185" cy="233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Прямоугольник 157">
            <a:extLst>
              <a:ext uri="{FF2B5EF4-FFF2-40B4-BE49-F238E27FC236}">
                <a16:creationId xmlns:a16="http://schemas.microsoft.com/office/drawing/2014/main" id="{4F5DA51B-BBD8-46C8-B022-2D54DC7DF899}"/>
              </a:ext>
            </a:extLst>
          </p:cNvPr>
          <p:cNvSpPr/>
          <p:nvPr/>
        </p:nvSpPr>
        <p:spPr>
          <a:xfrm>
            <a:off x="5240865" y="5502670"/>
            <a:ext cx="6752169" cy="338554"/>
          </a:xfrm>
          <a:prstGeom prst="rect">
            <a:avLst/>
          </a:prstGeom>
        </p:spPr>
        <p:txBody>
          <a:bodyPr wrap="none">
            <a:spAutoFit/>
          </a:bodyPr>
          <a:lstStyle/>
          <a:p>
            <a:r>
              <a:rPr lang="ru-RU" sz="1600" dirty="0"/>
              <a:t>ПРОДАЖИ – ЭТО НАУКА СО СВОИМИ ПРАВИЛАМИ И ЗАКОНОМЕРНОСТЯМИ</a:t>
            </a:r>
          </a:p>
        </p:txBody>
      </p:sp>
    </p:spTree>
    <p:extLst>
      <p:ext uri="{BB962C8B-B14F-4D97-AF65-F5344CB8AC3E}">
        <p14:creationId xmlns:p14="http://schemas.microsoft.com/office/powerpoint/2010/main" val="344209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Треугольник 33">
            <a:extLst>
              <a:ext uri="{FF2B5EF4-FFF2-40B4-BE49-F238E27FC236}">
                <a16:creationId xmlns:a16="http://schemas.microsoft.com/office/drawing/2014/main" id="{7B874A15-CF32-D74A-BFED-32A3EB17F61D}"/>
              </a:ext>
            </a:extLst>
          </p:cNvPr>
          <p:cNvSpPr/>
          <p:nvPr/>
        </p:nvSpPr>
        <p:spPr>
          <a:xfrm>
            <a:off x="2103008" y="2075533"/>
            <a:ext cx="6988330" cy="4217318"/>
          </a:xfrm>
          <a:prstGeom prst="triangle">
            <a:avLst>
              <a:gd name="adj" fmla="val 49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93716F89-F8D7-B54A-B2BE-815A95981B71}"/>
              </a:ext>
            </a:extLst>
          </p:cNvPr>
          <p:cNvSpPr>
            <a:spLocks noGrp="1"/>
          </p:cNvSpPr>
          <p:nvPr>
            <p:ph type="title"/>
          </p:nvPr>
        </p:nvSpPr>
        <p:spPr/>
        <p:txBody>
          <a:bodyPr/>
          <a:lstStyle/>
          <a:p>
            <a:r>
              <a:rPr lang="ru-RU" dirty="0"/>
              <a:t>Ценовое позиционирование</a:t>
            </a:r>
          </a:p>
        </p:txBody>
      </p:sp>
      <p:sp>
        <p:nvSpPr>
          <p:cNvPr id="3" name="Номер слайда 2">
            <a:extLst>
              <a:ext uri="{FF2B5EF4-FFF2-40B4-BE49-F238E27FC236}">
                <a16:creationId xmlns:a16="http://schemas.microsoft.com/office/drawing/2014/main" id="{1CFDE959-A826-2743-ADCA-84CF27BB8E0A}"/>
              </a:ext>
            </a:extLst>
          </p:cNvPr>
          <p:cNvSpPr>
            <a:spLocks noGrp="1"/>
          </p:cNvSpPr>
          <p:nvPr>
            <p:ph type="sldNum" sz="quarter" idx="10"/>
          </p:nvPr>
        </p:nvSpPr>
        <p:spPr/>
        <p:txBody>
          <a:bodyPr/>
          <a:lstStyle/>
          <a:p>
            <a:pPr>
              <a:defRPr/>
            </a:pPr>
            <a:fld id="{35A89BA6-5856-B848-9BA1-34E13184711E}" type="slidenum">
              <a:rPr lang="ru-RU" altLang="ru-RU" smtClean="0"/>
              <a:pPr>
                <a:defRPr/>
              </a:pPr>
              <a:t>89</a:t>
            </a:fld>
            <a:endParaRPr lang="ru-RU" altLang="ru-RU"/>
          </a:p>
        </p:txBody>
      </p:sp>
      <p:cxnSp>
        <p:nvCxnSpPr>
          <p:cNvPr id="4" name="Прямая со стрелкой 3">
            <a:extLst>
              <a:ext uri="{FF2B5EF4-FFF2-40B4-BE49-F238E27FC236}">
                <a16:creationId xmlns:a16="http://schemas.microsoft.com/office/drawing/2014/main" id="{2333A7EF-D1FA-1F45-AFFB-886C5E114F86}"/>
              </a:ext>
            </a:extLst>
          </p:cNvPr>
          <p:cNvCxnSpPr/>
          <p:nvPr/>
        </p:nvCxnSpPr>
        <p:spPr>
          <a:xfrm flipH="1" flipV="1">
            <a:off x="1906850" y="2365315"/>
            <a:ext cx="6350" cy="4133364"/>
          </a:xfrm>
          <a:prstGeom prst="straightConnector1">
            <a:avLst/>
          </a:prstGeom>
          <a:ln>
            <a:solidFill>
              <a:srgbClr val="FFFFFF"/>
            </a:solidFill>
            <a:tailEnd type="arrow"/>
          </a:ln>
        </p:spPr>
        <p:style>
          <a:lnRef idx="3">
            <a:schemeClr val="dk1"/>
          </a:lnRef>
          <a:fillRef idx="0">
            <a:schemeClr val="dk1"/>
          </a:fillRef>
          <a:effectRef idx="2">
            <a:schemeClr val="dk1"/>
          </a:effectRef>
          <a:fontRef idx="minor">
            <a:schemeClr val="tx1"/>
          </a:fontRef>
        </p:style>
      </p:cxnSp>
      <p:cxnSp>
        <p:nvCxnSpPr>
          <p:cNvPr id="5" name="Прямая со стрелкой 4">
            <a:extLst>
              <a:ext uri="{FF2B5EF4-FFF2-40B4-BE49-F238E27FC236}">
                <a16:creationId xmlns:a16="http://schemas.microsoft.com/office/drawing/2014/main" id="{7B3014F1-5D8D-694A-BDB0-61F9673C406F}"/>
              </a:ext>
            </a:extLst>
          </p:cNvPr>
          <p:cNvCxnSpPr/>
          <p:nvPr/>
        </p:nvCxnSpPr>
        <p:spPr>
          <a:xfrm flipV="1">
            <a:off x="1906850" y="6480548"/>
            <a:ext cx="7143750" cy="18131"/>
          </a:xfrm>
          <a:prstGeom prst="straightConnector1">
            <a:avLst/>
          </a:prstGeom>
          <a:ln>
            <a:solidFill>
              <a:srgbClr val="FFFFFF"/>
            </a:solidFill>
            <a:tailEnd type="arrow"/>
          </a:ln>
        </p:spPr>
        <p:style>
          <a:lnRef idx="3">
            <a:schemeClr val="dk1"/>
          </a:lnRef>
          <a:fillRef idx="0">
            <a:schemeClr val="dk1"/>
          </a:fillRef>
          <a:effectRef idx="2">
            <a:schemeClr val="dk1"/>
          </a:effectRef>
          <a:fontRef idx="minor">
            <a:schemeClr val="tx1"/>
          </a:fontRef>
        </p:style>
      </p:cxnSp>
      <p:cxnSp>
        <p:nvCxnSpPr>
          <p:cNvPr id="6" name="Прямая соединительная линия 5">
            <a:extLst>
              <a:ext uri="{FF2B5EF4-FFF2-40B4-BE49-F238E27FC236}">
                <a16:creationId xmlns:a16="http://schemas.microsoft.com/office/drawing/2014/main" id="{A63C0B4D-0179-4D4A-9057-5D171E78DBEC}"/>
              </a:ext>
            </a:extLst>
          </p:cNvPr>
          <p:cNvCxnSpPr/>
          <p:nvPr/>
        </p:nvCxnSpPr>
        <p:spPr>
          <a:xfrm flipV="1">
            <a:off x="1973525" y="2778753"/>
            <a:ext cx="6871331" cy="18496"/>
          </a:xfrm>
          <a:prstGeom prst="line">
            <a:avLst/>
          </a:prstGeom>
          <a:ln>
            <a:solidFill>
              <a:srgbClr val="EF8014"/>
            </a:solidFill>
            <a:prstDash val="lgDash"/>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5D9878F9-E0EA-9C43-9796-A4779E8E9268}"/>
              </a:ext>
            </a:extLst>
          </p:cNvPr>
          <p:cNvCxnSpPr/>
          <p:nvPr/>
        </p:nvCxnSpPr>
        <p:spPr>
          <a:xfrm flipV="1">
            <a:off x="1944950" y="4002869"/>
            <a:ext cx="6878658" cy="18516"/>
          </a:xfrm>
          <a:prstGeom prst="line">
            <a:avLst/>
          </a:prstGeom>
          <a:ln>
            <a:solidFill>
              <a:srgbClr val="EF8014"/>
            </a:solidFill>
            <a:prstDash val="lgDash"/>
          </a:ln>
        </p:spPr>
        <p:style>
          <a:lnRef idx="1">
            <a:schemeClr val="accent1"/>
          </a:lnRef>
          <a:fillRef idx="0">
            <a:schemeClr val="accent1"/>
          </a:fillRef>
          <a:effectRef idx="0">
            <a:schemeClr val="accent1"/>
          </a:effectRef>
          <a:fontRef idx="minor">
            <a:schemeClr val="tx1"/>
          </a:fontRef>
        </p:style>
      </p:cxnSp>
      <p:sp>
        <p:nvSpPr>
          <p:cNvPr id="8" name="TextBox 28">
            <a:extLst>
              <a:ext uri="{FF2B5EF4-FFF2-40B4-BE49-F238E27FC236}">
                <a16:creationId xmlns:a16="http://schemas.microsoft.com/office/drawing/2014/main" id="{54069DEE-60A9-534A-8816-7AADDB2C1AB4}"/>
              </a:ext>
            </a:extLst>
          </p:cNvPr>
          <p:cNvSpPr txBox="1">
            <a:spLocks noChangeArrowheads="1"/>
          </p:cNvSpPr>
          <p:nvPr/>
        </p:nvSpPr>
        <p:spPr bwMode="auto">
          <a:xfrm rot="16200000">
            <a:off x="995625" y="2975669"/>
            <a:ext cx="1457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1400" b="1" dirty="0">
                <a:solidFill>
                  <a:schemeClr val="accent3">
                    <a:lumMod val="75000"/>
                  </a:schemeClr>
                </a:solidFill>
              </a:rPr>
              <a:t>высокий</a:t>
            </a:r>
          </a:p>
        </p:txBody>
      </p:sp>
      <p:sp>
        <p:nvSpPr>
          <p:cNvPr id="9" name="TextBox 29">
            <a:extLst>
              <a:ext uri="{FF2B5EF4-FFF2-40B4-BE49-F238E27FC236}">
                <a16:creationId xmlns:a16="http://schemas.microsoft.com/office/drawing/2014/main" id="{7788BF25-EDE7-E141-9E5B-606FBF794537}"/>
              </a:ext>
            </a:extLst>
          </p:cNvPr>
          <p:cNvSpPr txBox="1">
            <a:spLocks noChangeArrowheads="1"/>
          </p:cNvSpPr>
          <p:nvPr/>
        </p:nvSpPr>
        <p:spPr bwMode="auto">
          <a:xfrm rot="16200000">
            <a:off x="995625" y="4216970"/>
            <a:ext cx="1457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1400" b="1" dirty="0">
                <a:solidFill>
                  <a:schemeClr val="accent3">
                    <a:lumMod val="75000"/>
                  </a:schemeClr>
                </a:solidFill>
              </a:rPr>
              <a:t>средний</a:t>
            </a:r>
          </a:p>
        </p:txBody>
      </p:sp>
      <p:sp>
        <p:nvSpPr>
          <p:cNvPr id="10" name="TextBox 30">
            <a:extLst>
              <a:ext uri="{FF2B5EF4-FFF2-40B4-BE49-F238E27FC236}">
                <a16:creationId xmlns:a16="http://schemas.microsoft.com/office/drawing/2014/main" id="{F29B46C4-0B0D-FF4C-8CC7-419E1A164120}"/>
              </a:ext>
            </a:extLst>
          </p:cNvPr>
          <p:cNvSpPr txBox="1">
            <a:spLocks noChangeArrowheads="1"/>
          </p:cNvSpPr>
          <p:nvPr/>
        </p:nvSpPr>
        <p:spPr bwMode="auto">
          <a:xfrm rot="16200000">
            <a:off x="1005150" y="5495949"/>
            <a:ext cx="1457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1400" b="1" dirty="0">
                <a:solidFill>
                  <a:schemeClr val="accent3">
                    <a:lumMod val="75000"/>
                  </a:schemeClr>
                </a:solidFill>
              </a:rPr>
              <a:t>низкий</a:t>
            </a:r>
          </a:p>
        </p:txBody>
      </p:sp>
      <p:cxnSp>
        <p:nvCxnSpPr>
          <p:cNvPr id="11" name="Прямая соединительная линия 10">
            <a:extLst>
              <a:ext uri="{FF2B5EF4-FFF2-40B4-BE49-F238E27FC236}">
                <a16:creationId xmlns:a16="http://schemas.microsoft.com/office/drawing/2014/main" id="{684273DF-5D66-E945-A8F1-69ECEFCDC9D8}"/>
              </a:ext>
            </a:extLst>
          </p:cNvPr>
          <p:cNvCxnSpPr/>
          <p:nvPr/>
        </p:nvCxnSpPr>
        <p:spPr>
          <a:xfrm flipV="1">
            <a:off x="1954475" y="5226693"/>
            <a:ext cx="6994685" cy="18828"/>
          </a:xfrm>
          <a:prstGeom prst="line">
            <a:avLst/>
          </a:prstGeom>
          <a:ln>
            <a:solidFill>
              <a:srgbClr val="EF8014"/>
            </a:solidFill>
            <a:prstDash val="lgDash"/>
          </a:ln>
        </p:spPr>
        <p:style>
          <a:lnRef idx="1">
            <a:schemeClr val="accent1"/>
          </a:lnRef>
          <a:fillRef idx="0">
            <a:schemeClr val="accent1"/>
          </a:fillRef>
          <a:effectRef idx="0">
            <a:schemeClr val="accent1"/>
          </a:effectRef>
          <a:fontRef idx="minor">
            <a:schemeClr val="tx1"/>
          </a:fontRef>
        </p:style>
      </p:cxnSp>
      <p:sp>
        <p:nvSpPr>
          <p:cNvPr id="12" name="TextBox 28">
            <a:extLst>
              <a:ext uri="{FF2B5EF4-FFF2-40B4-BE49-F238E27FC236}">
                <a16:creationId xmlns:a16="http://schemas.microsoft.com/office/drawing/2014/main" id="{182EB136-BDCF-F54E-BAD7-DE1CC0F0885B}"/>
              </a:ext>
            </a:extLst>
          </p:cNvPr>
          <p:cNvSpPr txBox="1">
            <a:spLocks noChangeArrowheads="1"/>
          </p:cNvSpPr>
          <p:nvPr/>
        </p:nvSpPr>
        <p:spPr bwMode="auto">
          <a:xfrm>
            <a:off x="874976" y="2217976"/>
            <a:ext cx="971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1400" b="1" dirty="0">
                <a:solidFill>
                  <a:schemeClr val="accent3">
                    <a:lumMod val="75000"/>
                  </a:schemeClr>
                </a:solidFill>
              </a:rPr>
              <a:t>ценовой сегмент</a:t>
            </a:r>
          </a:p>
        </p:txBody>
      </p:sp>
      <p:pic>
        <p:nvPicPr>
          <p:cNvPr id="13" name="Рисунок 12" descr="Вырезка экрана">
            <a:extLst>
              <a:ext uri="{FF2B5EF4-FFF2-40B4-BE49-F238E27FC236}">
                <a16:creationId xmlns:a16="http://schemas.microsoft.com/office/drawing/2014/main" id="{F6CFC068-EBA6-6C4D-B747-87071C0C1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487" y="4453559"/>
            <a:ext cx="1241673" cy="387110"/>
          </a:xfrm>
          <a:prstGeom prst="rect">
            <a:avLst/>
          </a:prstGeom>
        </p:spPr>
      </p:pic>
      <p:pic>
        <p:nvPicPr>
          <p:cNvPr id="14" name="Рисунок 13" descr="Вырезка экрана">
            <a:extLst>
              <a:ext uri="{FF2B5EF4-FFF2-40B4-BE49-F238E27FC236}">
                <a16:creationId xmlns:a16="http://schemas.microsoft.com/office/drawing/2014/main" id="{79FDB963-6019-9242-BFC8-47CC8A0E4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115" y="5649936"/>
            <a:ext cx="881063" cy="442913"/>
          </a:xfrm>
          <a:prstGeom prst="rect">
            <a:avLst/>
          </a:prstGeom>
        </p:spPr>
      </p:pic>
      <p:pic>
        <p:nvPicPr>
          <p:cNvPr id="15" name="Рисунок 14" descr="Вырезка экрана">
            <a:extLst>
              <a:ext uri="{FF2B5EF4-FFF2-40B4-BE49-F238E27FC236}">
                <a16:creationId xmlns:a16="http://schemas.microsoft.com/office/drawing/2014/main" id="{997B9232-9343-EC44-9FF3-CF8B666C1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240" y="5658519"/>
            <a:ext cx="1676368" cy="369200"/>
          </a:xfrm>
          <a:prstGeom prst="rect">
            <a:avLst/>
          </a:prstGeom>
          <a:ln>
            <a:noFill/>
          </a:ln>
          <a:effectLst>
            <a:softEdge rad="112500"/>
          </a:effectLst>
        </p:spPr>
      </p:pic>
      <p:sp>
        <p:nvSpPr>
          <p:cNvPr id="16" name="Прямоугольник 15">
            <a:extLst>
              <a:ext uri="{FF2B5EF4-FFF2-40B4-BE49-F238E27FC236}">
                <a16:creationId xmlns:a16="http://schemas.microsoft.com/office/drawing/2014/main" id="{C016EB65-711D-654D-AA5A-E2AE20E50800}"/>
              </a:ext>
            </a:extLst>
          </p:cNvPr>
          <p:cNvSpPr/>
          <p:nvPr/>
        </p:nvSpPr>
        <p:spPr>
          <a:xfrm>
            <a:off x="6373175" y="3207399"/>
            <a:ext cx="2471681" cy="3836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3">
                  <a:lumMod val="75000"/>
                </a:schemeClr>
              </a:solidFill>
            </a:endParaRPr>
          </a:p>
        </p:txBody>
      </p:sp>
      <p:pic>
        <p:nvPicPr>
          <p:cNvPr id="17" name="Рисунок 16" descr="Вырезка экрана">
            <a:extLst>
              <a:ext uri="{FF2B5EF4-FFF2-40B4-BE49-F238E27FC236}">
                <a16:creationId xmlns:a16="http://schemas.microsoft.com/office/drawing/2014/main" id="{19DD1141-B289-2C49-9F86-FE96E1FFD79B}"/>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9109" y="3234492"/>
            <a:ext cx="2393992" cy="356047"/>
          </a:xfrm>
          <a:prstGeom prst="rect">
            <a:avLst/>
          </a:prstGeom>
        </p:spPr>
      </p:pic>
      <p:sp>
        <p:nvSpPr>
          <p:cNvPr id="18" name="Прямоугольник 17">
            <a:extLst>
              <a:ext uri="{FF2B5EF4-FFF2-40B4-BE49-F238E27FC236}">
                <a16:creationId xmlns:a16="http://schemas.microsoft.com/office/drawing/2014/main" id="{942D6926-78E4-A94D-AD72-4BF6BA94F543}"/>
              </a:ext>
            </a:extLst>
          </p:cNvPr>
          <p:cNvSpPr/>
          <p:nvPr/>
        </p:nvSpPr>
        <p:spPr>
          <a:xfrm>
            <a:off x="4518466" y="3214223"/>
            <a:ext cx="1506598" cy="3836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3">
                  <a:lumMod val="75000"/>
                </a:schemeClr>
              </a:solidFill>
            </a:endParaRPr>
          </a:p>
        </p:txBody>
      </p:sp>
      <p:pic>
        <p:nvPicPr>
          <p:cNvPr id="19" name="Рисунок 18" descr="Вырезка экрана">
            <a:extLst>
              <a:ext uri="{FF2B5EF4-FFF2-40B4-BE49-F238E27FC236}">
                <a16:creationId xmlns:a16="http://schemas.microsoft.com/office/drawing/2014/main" id="{1DB1C35C-9BAA-7548-9554-168542795380}"/>
              </a:ext>
            </a:extLst>
          </p:cNvPr>
          <p:cNvPicPr>
            <a:picLocks noChangeAspect="1"/>
          </p:cNvPicPr>
          <p:nvPr/>
        </p:nvPicPr>
        <p:blipFill>
          <a:blip r:embed="rId6">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4518465" y="3206842"/>
            <a:ext cx="1490664" cy="385763"/>
          </a:xfrm>
          <a:prstGeom prst="rect">
            <a:avLst/>
          </a:prstGeom>
        </p:spPr>
      </p:pic>
      <p:sp>
        <p:nvSpPr>
          <p:cNvPr id="20" name="Прямоугольник 19">
            <a:extLst>
              <a:ext uri="{FF2B5EF4-FFF2-40B4-BE49-F238E27FC236}">
                <a16:creationId xmlns:a16="http://schemas.microsoft.com/office/drawing/2014/main" id="{0B7A3C4E-BE14-5541-868F-00E27F1EFD2D}"/>
              </a:ext>
            </a:extLst>
          </p:cNvPr>
          <p:cNvSpPr/>
          <p:nvPr/>
        </p:nvSpPr>
        <p:spPr>
          <a:xfrm>
            <a:off x="2334761" y="3203200"/>
            <a:ext cx="1905000" cy="4162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3">
                  <a:lumMod val="75000"/>
                </a:schemeClr>
              </a:solidFill>
            </a:endParaRPr>
          </a:p>
        </p:txBody>
      </p:sp>
      <p:pic>
        <p:nvPicPr>
          <p:cNvPr id="21" name="Рисунок 20" descr="Вырезка экрана">
            <a:extLst>
              <a:ext uri="{FF2B5EF4-FFF2-40B4-BE49-F238E27FC236}">
                <a16:creationId xmlns:a16="http://schemas.microsoft.com/office/drawing/2014/main" id="{58EE564F-92F2-8E47-8021-41EA01B9811E}"/>
              </a:ext>
            </a:extLst>
          </p:cNvPr>
          <p:cNvPicPr>
            <a:picLocks noChangeAspect="1"/>
          </p:cNvPicPr>
          <p:nvPr/>
        </p:nvPicPr>
        <p:blipFill>
          <a:blip r:embed="rId7">
            <a:clrChange>
              <a:clrFrom>
                <a:srgbClr val="FCFDFF"/>
              </a:clrFrom>
              <a:clrTo>
                <a:srgbClr val="FCFDFF">
                  <a:alpha val="0"/>
                </a:srgbClr>
              </a:clrTo>
            </a:clrChange>
            <a:extLst>
              <a:ext uri="{28A0092B-C50C-407E-A947-70E740481C1C}">
                <a14:useLocalDpi xmlns:a14="http://schemas.microsoft.com/office/drawing/2010/main" val="0"/>
              </a:ext>
            </a:extLst>
          </a:blip>
          <a:stretch>
            <a:fillRect/>
          </a:stretch>
        </p:blipFill>
        <p:spPr>
          <a:xfrm>
            <a:off x="2334761" y="3209860"/>
            <a:ext cx="1905000" cy="409575"/>
          </a:xfrm>
          <a:prstGeom prst="rect">
            <a:avLst/>
          </a:prstGeom>
        </p:spPr>
      </p:pic>
      <p:sp>
        <p:nvSpPr>
          <p:cNvPr id="22" name="Прямоугольник 21">
            <a:extLst>
              <a:ext uri="{FF2B5EF4-FFF2-40B4-BE49-F238E27FC236}">
                <a16:creationId xmlns:a16="http://schemas.microsoft.com/office/drawing/2014/main" id="{B5336B58-BCD0-0F4D-8460-1F6C84720E3E}"/>
              </a:ext>
            </a:extLst>
          </p:cNvPr>
          <p:cNvSpPr/>
          <p:nvPr/>
        </p:nvSpPr>
        <p:spPr>
          <a:xfrm>
            <a:off x="6031477" y="4377075"/>
            <a:ext cx="1470001" cy="5571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3">
                  <a:lumMod val="75000"/>
                </a:schemeClr>
              </a:solidFill>
            </a:endParaRPr>
          </a:p>
        </p:txBody>
      </p:sp>
      <p:pic>
        <p:nvPicPr>
          <p:cNvPr id="23" name="Picture 3">
            <a:extLst>
              <a:ext uri="{FF2B5EF4-FFF2-40B4-BE49-F238E27FC236}">
                <a16:creationId xmlns:a16="http://schemas.microsoft.com/office/drawing/2014/main" id="{3275E9AD-93A2-774B-AE5C-3F278A936972}"/>
              </a:ext>
            </a:extLst>
          </p:cNvPr>
          <p:cNvPicPr>
            <a:picLocks noChangeAspect="1" noChangeArrowheads="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035163" y="4408767"/>
            <a:ext cx="1497122" cy="52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Прямоугольник 23">
            <a:extLst>
              <a:ext uri="{FF2B5EF4-FFF2-40B4-BE49-F238E27FC236}">
                <a16:creationId xmlns:a16="http://schemas.microsoft.com/office/drawing/2014/main" id="{7219A5BC-1843-464A-B240-8FBAD7D60EBE}"/>
              </a:ext>
            </a:extLst>
          </p:cNvPr>
          <p:cNvSpPr/>
          <p:nvPr/>
        </p:nvSpPr>
        <p:spPr>
          <a:xfrm>
            <a:off x="2062731" y="4236720"/>
            <a:ext cx="3746564" cy="862900"/>
          </a:xfrm>
          <a:prstGeom prst="rect">
            <a:avLst/>
          </a:prstGeom>
          <a:solidFill>
            <a:srgbClr val="EF8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3">
                  <a:lumMod val="75000"/>
                </a:schemeClr>
              </a:solidFill>
            </a:endParaRPr>
          </a:p>
        </p:txBody>
      </p:sp>
      <p:sp>
        <p:nvSpPr>
          <p:cNvPr id="25" name="Прямоугольник 24">
            <a:extLst>
              <a:ext uri="{FF2B5EF4-FFF2-40B4-BE49-F238E27FC236}">
                <a16:creationId xmlns:a16="http://schemas.microsoft.com/office/drawing/2014/main" id="{A5874B7B-082C-7E48-800E-37C5C31AB56F}"/>
              </a:ext>
            </a:extLst>
          </p:cNvPr>
          <p:cNvSpPr/>
          <p:nvPr/>
        </p:nvSpPr>
        <p:spPr>
          <a:xfrm>
            <a:off x="2043032" y="5408092"/>
            <a:ext cx="3766264" cy="862900"/>
          </a:xfrm>
          <a:prstGeom prst="rect">
            <a:avLst/>
          </a:prstGeom>
          <a:solidFill>
            <a:srgbClr val="EF8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3">
                  <a:lumMod val="75000"/>
                </a:schemeClr>
              </a:solidFill>
            </a:endParaRPr>
          </a:p>
        </p:txBody>
      </p:sp>
      <p:pic>
        <p:nvPicPr>
          <p:cNvPr id="26" name="Picture 10">
            <a:extLst>
              <a:ext uri="{FF2B5EF4-FFF2-40B4-BE49-F238E27FC236}">
                <a16:creationId xmlns:a16="http://schemas.microsoft.com/office/drawing/2014/main" id="{1410E575-1047-E74C-A26E-A761752346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6734" y="4370957"/>
            <a:ext cx="1710515" cy="59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Рисунок 26" descr="Вырезка экрана">
            <a:extLst>
              <a:ext uri="{FF2B5EF4-FFF2-40B4-BE49-F238E27FC236}">
                <a16:creationId xmlns:a16="http://schemas.microsoft.com/office/drawing/2014/main" id="{10B5A1CA-9445-CE4B-B50F-43096492E50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01498" y="4505880"/>
            <a:ext cx="1836852" cy="35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5">
            <a:extLst>
              <a:ext uri="{FF2B5EF4-FFF2-40B4-BE49-F238E27FC236}">
                <a16:creationId xmlns:a16="http://schemas.microsoft.com/office/drawing/2014/main" id="{3068CCD6-D240-C743-B427-1C44E96513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1205" y="5554387"/>
            <a:ext cx="1639292" cy="57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
            <a:extLst>
              <a:ext uri="{FF2B5EF4-FFF2-40B4-BE49-F238E27FC236}">
                <a16:creationId xmlns:a16="http://schemas.microsoft.com/office/drawing/2014/main" id="{76CFBDBF-4368-7F43-98C9-7BAC4803EC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1113" y="5563256"/>
            <a:ext cx="1706136" cy="59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Прямая со стрелкой 29">
            <a:extLst>
              <a:ext uri="{FF2B5EF4-FFF2-40B4-BE49-F238E27FC236}">
                <a16:creationId xmlns:a16="http://schemas.microsoft.com/office/drawing/2014/main" id="{B4A4D5F0-F60B-0844-8783-8F783B0C70A4}"/>
              </a:ext>
            </a:extLst>
          </p:cNvPr>
          <p:cNvCxnSpPr/>
          <p:nvPr/>
        </p:nvCxnSpPr>
        <p:spPr>
          <a:xfrm>
            <a:off x="9890076" y="3339758"/>
            <a:ext cx="0" cy="2520280"/>
          </a:xfrm>
          <a:prstGeom prst="straightConnector1">
            <a:avLst/>
          </a:prstGeom>
          <a:ln w="38100">
            <a:solidFill>
              <a:srgbClr val="FFFF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Прямоугольник 30">
            <a:extLst>
              <a:ext uri="{FF2B5EF4-FFF2-40B4-BE49-F238E27FC236}">
                <a16:creationId xmlns:a16="http://schemas.microsoft.com/office/drawing/2014/main" id="{DE70D938-F540-CB44-BA4C-50278EEC67D6}"/>
              </a:ext>
            </a:extLst>
          </p:cNvPr>
          <p:cNvSpPr/>
          <p:nvPr/>
        </p:nvSpPr>
        <p:spPr>
          <a:xfrm rot="16200000">
            <a:off x="8671432" y="4491169"/>
            <a:ext cx="1968153" cy="307777"/>
          </a:xfrm>
          <a:prstGeom prst="rect">
            <a:avLst/>
          </a:prstGeom>
          <a:ln>
            <a:noFill/>
          </a:ln>
        </p:spPr>
        <p:txBody>
          <a:bodyPr wrap="square">
            <a:spAutoFit/>
          </a:bodyPr>
          <a:lstStyle/>
          <a:p>
            <a:pPr algn="ctr"/>
            <a:r>
              <a:rPr lang="ru-RU" altLang="ru-RU" sz="1400" b="1" dirty="0">
                <a:solidFill>
                  <a:schemeClr val="accent3">
                    <a:lumMod val="75000"/>
                  </a:schemeClr>
                </a:solidFill>
                <a:latin typeface="+mj-lt"/>
                <a:cs typeface="Aharoni" panose="02010803020104030203" pitchFamily="2" charset="-79"/>
              </a:rPr>
              <a:t>Маржинальность</a:t>
            </a:r>
            <a:endParaRPr lang="ru-RU" sz="1400" b="1" dirty="0">
              <a:solidFill>
                <a:schemeClr val="accent3">
                  <a:lumMod val="75000"/>
                </a:schemeClr>
              </a:solidFill>
              <a:latin typeface="+mj-lt"/>
              <a:cs typeface="Aharoni" panose="02010803020104030203" pitchFamily="2" charset="-79"/>
            </a:endParaRPr>
          </a:p>
        </p:txBody>
      </p:sp>
      <p:cxnSp>
        <p:nvCxnSpPr>
          <p:cNvPr id="32" name="Прямая со стрелкой 31">
            <a:extLst>
              <a:ext uri="{FF2B5EF4-FFF2-40B4-BE49-F238E27FC236}">
                <a16:creationId xmlns:a16="http://schemas.microsoft.com/office/drawing/2014/main" id="{2498A016-2FEC-6E46-B27D-E93DB495ED62}"/>
              </a:ext>
            </a:extLst>
          </p:cNvPr>
          <p:cNvCxnSpPr/>
          <p:nvPr/>
        </p:nvCxnSpPr>
        <p:spPr>
          <a:xfrm>
            <a:off x="10751069" y="3351112"/>
            <a:ext cx="0" cy="2520280"/>
          </a:xfrm>
          <a:prstGeom prst="straightConnector1">
            <a:avLst/>
          </a:prstGeom>
          <a:ln w="38100">
            <a:solidFill>
              <a:srgbClr val="EF801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Прямоугольник 32">
            <a:extLst>
              <a:ext uri="{FF2B5EF4-FFF2-40B4-BE49-F238E27FC236}">
                <a16:creationId xmlns:a16="http://schemas.microsoft.com/office/drawing/2014/main" id="{15E755EF-B3FE-9948-BD28-555A0BB0F0F4}"/>
              </a:ext>
            </a:extLst>
          </p:cNvPr>
          <p:cNvSpPr/>
          <p:nvPr/>
        </p:nvSpPr>
        <p:spPr>
          <a:xfrm rot="16200000">
            <a:off x="9733274" y="4390983"/>
            <a:ext cx="1968153" cy="382028"/>
          </a:xfrm>
          <a:prstGeom prst="rect">
            <a:avLst/>
          </a:prstGeom>
          <a:ln>
            <a:noFill/>
          </a:ln>
        </p:spPr>
        <p:txBody>
          <a:bodyPr wrap="square">
            <a:spAutoFit/>
          </a:bodyPr>
          <a:lstStyle/>
          <a:p>
            <a:pPr algn="ctr">
              <a:lnSpc>
                <a:spcPct val="150000"/>
              </a:lnSpc>
            </a:pPr>
            <a:r>
              <a:rPr lang="ru-RU" altLang="ru-RU" sz="1400" b="1" dirty="0">
                <a:solidFill>
                  <a:schemeClr val="accent3">
                    <a:lumMod val="75000"/>
                  </a:schemeClr>
                </a:solidFill>
                <a:latin typeface="+mj-lt"/>
                <a:cs typeface="Aharoni" panose="02010803020104030203" pitchFamily="2" charset="-79"/>
              </a:rPr>
              <a:t>Объем продаж в шт.</a:t>
            </a:r>
            <a:endParaRPr lang="ru-RU" sz="1400" b="1" dirty="0">
              <a:solidFill>
                <a:schemeClr val="accent3">
                  <a:lumMod val="75000"/>
                </a:schemeClr>
              </a:solidFill>
              <a:latin typeface="+mj-lt"/>
              <a:cs typeface="Aharoni" panose="02010803020104030203" pitchFamily="2" charset="-79"/>
            </a:endParaRPr>
          </a:p>
        </p:txBody>
      </p:sp>
    </p:spTree>
    <p:extLst>
      <p:ext uri="{BB962C8B-B14F-4D97-AF65-F5344CB8AC3E}">
        <p14:creationId xmlns:p14="http://schemas.microsoft.com/office/powerpoint/2010/main" val="277209283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D56B1C-E3F7-3D41-A7F0-D8C741D3DAAF}"/>
              </a:ext>
            </a:extLst>
          </p:cNvPr>
          <p:cNvSpPr>
            <a:spLocks noGrp="1"/>
          </p:cNvSpPr>
          <p:nvPr>
            <p:ph type="title"/>
          </p:nvPr>
        </p:nvSpPr>
        <p:spPr/>
        <p:txBody>
          <a:bodyPr/>
          <a:lstStyle/>
          <a:p>
            <a:r>
              <a:rPr lang="ru-RU" dirty="0">
                <a:solidFill>
                  <a:schemeClr val="accent3">
                    <a:lumMod val="75000"/>
                  </a:schemeClr>
                </a:solidFill>
                <a:latin typeface="Times New Roman" panose="02020603050405020304" pitchFamily="18" charset="0"/>
              </a:rPr>
              <a:t>Анализ ситуации</a:t>
            </a:r>
            <a:endParaRPr lang="ru-RU" dirty="0">
              <a:solidFill>
                <a:schemeClr val="accent3">
                  <a:lumMod val="75000"/>
                </a:schemeClr>
              </a:solidFill>
            </a:endParaRPr>
          </a:p>
        </p:txBody>
      </p:sp>
      <p:sp>
        <p:nvSpPr>
          <p:cNvPr id="3" name="Номер слайда 2">
            <a:extLst>
              <a:ext uri="{FF2B5EF4-FFF2-40B4-BE49-F238E27FC236}">
                <a16:creationId xmlns:a16="http://schemas.microsoft.com/office/drawing/2014/main" id="{D45305C4-7753-8743-AAFB-99F95DF99E16}"/>
              </a:ext>
            </a:extLst>
          </p:cNvPr>
          <p:cNvSpPr>
            <a:spLocks noGrp="1"/>
          </p:cNvSpPr>
          <p:nvPr>
            <p:ph type="sldNum" sz="quarter" idx="10"/>
          </p:nvPr>
        </p:nvSpPr>
        <p:spPr/>
        <p:txBody>
          <a:bodyPr/>
          <a:lstStyle/>
          <a:p>
            <a:pPr>
              <a:defRPr/>
            </a:pPr>
            <a:fld id="{35A89BA6-5856-B848-9BA1-34E13184711E}" type="slidenum">
              <a:rPr lang="ru-RU" altLang="ru-RU" smtClean="0"/>
              <a:pPr>
                <a:defRPr/>
              </a:pPr>
              <a:t>9</a:t>
            </a:fld>
            <a:endParaRPr lang="ru-RU" altLang="ru-RU"/>
          </a:p>
        </p:txBody>
      </p:sp>
      <p:sp>
        <p:nvSpPr>
          <p:cNvPr id="4" name="Прямоугольник 3">
            <a:extLst>
              <a:ext uri="{FF2B5EF4-FFF2-40B4-BE49-F238E27FC236}">
                <a16:creationId xmlns:a16="http://schemas.microsoft.com/office/drawing/2014/main" id="{A601F425-1A8F-3C4A-BF27-BA2BF981C5BD}"/>
              </a:ext>
            </a:extLst>
          </p:cNvPr>
          <p:cNvSpPr/>
          <p:nvPr/>
        </p:nvSpPr>
        <p:spPr>
          <a:xfrm>
            <a:off x="672942" y="2090172"/>
            <a:ext cx="10815637" cy="2677656"/>
          </a:xfrm>
          <a:prstGeom prst="rect">
            <a:avLst/>
          </a:prstGeom>
        </p:spPr>
        <p:txBody>
          <a:bodyPr wrap="square">
            <a:spAutoFit/>
          </a:bodyPr>
          <a:lstStyle/>
          <a:p>
            <a:pPr algn="just"/>
            <a:r>
              <a:rPr lang="ru-RU" sz="2400" dirty="0">
                <a:solidFill>
                  <a:schemeClr val="accent3">
                    <a:lumMod val="75000"/>
                  </a:schemeClr>
                </a:solidFill>
                <a:latin typeface="Times New Roman" panose="02020603050405020304" pitchFamily="18" charset="0"/>
              </a:rPr>
              <a:t>Организации проводят </a:t>
            </a:r>
            <a:r>
              <a:rPr lang="ru-RU" sz="2400" b="1" dirty="0">
                <a:solidFill>
                  <a:schemeClr val="accent3">
                    <a:lumMod val="75000"/>
                  </a:schemeClr>
                </a:solidFill>
                <a:latin typeface="Times New Roman" panose="02020603050405020304" pitchFamily="18" charset="0"/>
              </a:rPr>
              <a:t>ситуационный анализ</a:t>
            </a:r>
            <a:r>
              <a:rPr lang="ru-RU" sz="2400" dirty="0">
                <a:solidFill>
                  <a:schemeClr val="accent3">
                    <a:lumMod val="75000"/>
                  </a:schemeClr>
                </a:solidFill>
                <a:latin typeface="Times New Roman" panose="02020603050405020304" pitchFamily="18" charset="0"/>
              </a:rPr>
              <a:t>, также известный как </a:t>
            </a:r>
            <a:r>
              <a:rPr lang="en" sz="2400" dirty="0">
                <a:solidFill>
                  <a:schemeClr val="accent3">
                    <a:lumMod val="75000"/>
                  </a:schemeClr>
                </a:solidFill>
                <a:latin typeface="Times New Roman" panose="02020603050405020304" pitchFamily="18" charset="0"/>
              </a:rPr>
              <a:t>SWOT, </a:t>
            </a:r>
            <a:r>
              <a:rPr lang="ru-RU" sz="2400" dirty="0">
                <a:solidFill>
                  <a:schemeClr val="accent3">
                    <a:lumMod val="75000"/>
                  </a:schemeClr>
                </a:solidFill>
                <a:latin typeface="Times New Roman" panose="02020603050405020304" pitchFamily="18" charset="0"/>
              </a:rPr>
              <a:t>для оценки и определения приоритетности своих сильных и слабых сторон, возможностей и угроз. Этот второй шаг в стратегическом маркетинговом процессе помогает менеджерам понять </a:t>
            </a:r>
            <a:r>
              <a:rPr lang="ru-RU" sz="2400" b="1" dirty="0">
                <a:solidFill>
                  <a:schemeClr val="accent3">
                    <a:lumMod val="75000"/>
                  </a:schemeClr>
                </a:solidFill>
                <a:latin typeface="Times New Roman" panose="02020603050405020304" pitchFamily="18" charset="0"/>
              </a:rPr>
              <a:t>те ресурсы, на которых они могут основываться</a:t>
            </a:r>
            <a:r>
              <a:rPr lang="ru-RU" sz="2400" dirty="0">
                <a:solidFill>
                  <a:schemeClr val="accent3">
                    <a:lumMod val="75000"/>
                  </a:schemeClr>
                </a:solidFill>
                <a:latin typeface="Times New Roman" panose="02020603050405020304" pitchFamily="18" charset="0"/>
              </a:rPr>
              <a:t>, и проблемы, с которыми они сталкиваются. </a:t>
            </a:r>
            <a:r>
              <a:rPr lang="ru-RU" sz="2400" b="1" dirty="0">
                <a:solidFill>
                  <a:schemeClr val="accent3">
                    <a:lumMod val="75000"/>
                  </a:schemeClr>
                </a:solidFill>
                <a:latin typeface="Times New Roman" panose="02020603050405020304" pitchFamily="18" charset="0"/>
              </a:rPr>
              <a:t>Сильные и слабые стороны являются внутренними факторами </a:t>
            </a:r>
            <a:r>
              <a:rPr lang="ru-RU" sz="2400" dirty="0">
                <a:solidFill>
                  <a:schemeClr val="accent3">
                    <a:lumMod val="75000"/>
                  </a:schemeClr>
                </a:solidFill>
                <a:latin typeface="Times New Roman" panose="02020603050405020304" pitchFamily="18" charset="0"/>
              </a:rPr>
              <a:t>под контролем фирмы. Возможности и угрозы возникают из-за внешней среды, </a:t>
            </a:r>
            <a:endParaRPr lang="ru-RU" sz="2400" b="0" i="0" dirty="0">
              <a:solidFill>
                <a:schemeClr val="accent3">
                  <a:lumMod val="75000"/>
                </a:schemeClr>
              </a:solidFill>
              <a:effectLst/>
              <a:latin typeface="Times New Roman" panose="02020603050405020304" pitchFamily="18" charset="0"/>
            </a:endParaRPr>
          </a:p>
        </p:txBody>
      </p:sp>
    </p:spTree>
    <p:extLst>
      <p:ext uri="{BB962C8B-B14F-4D97-AF65-F5344CB8AC3E}">
        <p14:creationId xmlns:p14="http://schemas.microsoft.com/office/powerpoint/2010/main" val="4192425674"/>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Номер слайда 1">
            <a:extLst>
              <a:ext uri="{FF2B5EF4-FFF2-40B4-BE49-F238E27FC236}">
                <a16:creationId xmlns:a16="http://schemas.microsoft.com/office/drawing/2014/main" id="{3ABC7D74-2B00-4620-A7CA-14B074258626}"/>
              </a:ext>
            </a:extLst>
          </p:cNvPr>
          <p:cNvSpPr>
            <a:spLocks noGrp="1"/>
          </p:cNvSpPr>
          <p:nvPr>
            <p:ph type="sldNum" sz="quarter" idx="12"/>
          </p:nvPr>
        </p:nvSpPr>
        <p:spPr bwMode="auto">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 typeface="Wingdings" panose="05000000000000000000" pitchFamily="2" charset="2"/>
              <a:buNone/>
              <a:defRPr/>
            </a:pPr>
            <a:fld id="{BCFEBEE7-BFB2-42C9-8751-4532EF6A88E6}" type="slidenum">
              <a:rPr lang="en-US" smtClean="0"/>
              <a:pPr>
                <a:spcBef>
                  <a:spcPct val="0"/>
                </a:spcBef>
                <a:buFont typeface="Wingdings" panose="05000000000000000000" pitchFamily="2" charset="2"/>
                <a:buNone/>
                <a:defRPr/>
              </a:pPr>
              <a:t>90</a:t>
            </a:fld>
            <a:endParaRPr lang="en-GB" altLang="ru-RU" sz="1100">
              <a:solidFill>
                <a:schemeClr val="accent1">
                  <a:lumMod val="75000"/>
                </a:schemeClr>
              </a:solidFill>
              <a:latin typeface="Arial" panose="020B0604020202020204" pitchFamily="34" charset="0"/>
            </a:endParaRPr>
          </a:p>
        </p:txBody>
      </p:sp>
      <p:sp>
        <p:nvSpPr>
          <p:cNvPr id="110595" name="Text Box 2">
            <a:extLst>
              <a:ext uri="{FF2B5EF4-FFF2-40B4-BE49-F238E27FC236}">
                <a16:creationId xmlns:a16="http://schemas.microsoft.com/office/drawing/2014/main" id="{0B98086D-3CFA-4594-B414-BEF429CDC6C9}"/>
              </a:ext>
            </a:extLst>
          </p:cNvPr>
          <p:cNvSpPr txBox="1">
            <a:spLocks noChangeArrowheads="1"/>
          </p:cNvSpPr>
          <p:nvPr/>
        </p:nvSpPr>
        <p:spPr bwMode="auto">
          <a:xfrm>
            <a:off x="736601" y="466726"/>
            <a:ext cx="66788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ru-RU" altLang="ru-RU" sz="2800" b="1" dirty="0">
                <a:solidFill>
                  <a:schemeClr val="accent1">
                    <a:lumMod val="75000"/>
                  </a:schemeClr>
                </a:solidFill>
                <a:latin typeface="Arial" panose="020B0604020202020204" pitchFamily="34" charset="0"/>
              </a:rPr>
              <a:t>Что влияет на формирование цены:</a:t>
            </a:r>
            <a:endParaRPr lang="en-GB" altLang="ru-RU" sz="2800" dirty="0">
              <a:solidFill>
                <a:schemeClr val="accent1">
                  <a:lumMod val="75000"/>
                </a:schemeClr>
              </a:solidFill>
              <a:latin typeface="Arial" panose="020B0604020202020204" pitchFamily="34" charset="0"/>
            </a:endParaRPr>
          </a:p>
        </p:txBody>
      </p:sp>
      <p:sp>
        <p:nvSpPr>
          <p:cNvPr id="110596" name="Text Box 3">
            <a:extLst>
              <a:ext uri="{FF2B5EF4-FFF2-40B4-BE49-F238E27FC236}">
                <a16:creationId xmlns:a16="http://schemas.microsoft.com/office/drawing/2014/main" id="{20097BED-235C-42DA-9B1A-A8EC5AD25ADB}"/>
              </a:ext>
            </a:extLst>
          </p:cNvPr>
          <p:cNvSpPr txBox="1">
            <a:spLocks noChangeArrowheads="1"/>
          </p:cNvSpPr>
          <p:nvPr/>
        </p:nvSpPr>
        <p:spPr bwMode="auto">
          <a:xfrm>
            <a:off x="3022601" y="1506537"/>
            <a:ext cx="5205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
            </a:pPr>
            <a:r>
              <a:rPr lang="ru-RU" altLang="ru-RU">
                <a:solidFill>
                  <a:schemeClr val="accent1">
                    <a:lumMod val="75000"/>
                  </a:schemeClr>
                </a:solidFill>
                <a:latin typeface="Arial" panose="020B0604020202020204" pitchFamily="34" charset="0"/>
              </a:rPr>
              <a:t> уровень ценностей целевой группы клиентов</a:t>
            </a:r>
            <a:endParaRPr lang="en-GB" altLang="ru-RU">
              <a:solidFill>
                <a:schemeClr val="accent1">
                  <a:lumMod val="75000"/>
                </a:schemeClr>
              </a:solidFill>
              <a:latin typeface="Arial" panose="020B0604020202020204" pitchFamily="34" charset="0"/>
            </a:endParaRPr>
          </a:p>
        </p:txBody>
      </p:sp>
      <p:sp>
        <p:nvSpPr>
          <p:cNvPr id="110597" name="Text Box 4">
            <a:extLst>
              <a:ext uri="{FF2B5EF4-FFF2-40B4-BE49-F238E27FC236}">
                <a16:creationId xmlns:a16="http://schemas.microsoft.com/office/drawing/2014/main" id="{38B5395C-F2B4-4EB6-B9A1-EEB30EBE2ABF}"/>
              </a:ext>
            </a:extLst>
          </p:cNvPr>
          <p:cNvSpPr txBox="1">
            <a:spLocks noChangeArrowheads="1"/>
          </p:cNvSpPr>
          <p:nvPr/>
        </p:nvSpPr>
        <p:spPr bwMode="auto">
          <a:xfrm>
            <a:off x="3022601" y="1152526"/>
            <a:ext cx="242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
            </a:pPr>
            <a:r>
              <a:rPr lang="ru-RU" altLang="ru-RU">
                <a:solidFill>
                  <a:schemeClr val="accent1">
                    <a:lumMod val="75000"/>
                  </a:schemeClr>
                </a:solidFill>
                <a:latin typeface="Arial" panose="020B0604020202020204" pitchFamily="34" charset="0"/>
              </a:rPr>
              <a:t> величина расходов</a:t>
            </a:r>
            <a:endParaRPr lang="en-GB" altLang="ru-RU">
              <a:solidFill>
                <a:schemeClr val="accent1">
                  <a:lumMod val="75000"/>
                </a:schemeClr>
              </a:solidFill>
              <a:latin typeface="Arial" panose="020B0604020202020204" pitchFamily="34" charset="0"/>
            </a:endParaRPr>
          </a:p>
        </p:txBody>
      </p:sp>
      <p:sp>
        <p:nvSpPr>
          <p:cNvPr id="110598" name="Text Box 5">
            <a:extLst>
              <a:ext uri="{FF2B5EF4-FFF2-40B4-BE49-F238E27FC236}">
                <a16:creationId xmlns:a16="http://schemas.microsoft.com/office/drawing/2014/main" id="{E60F1DCC-BBF1-4987-A3E6-8BD7EC7C0183}"/>
              </a:ext>
            </a:extLst>
          </p:cNvPr>
          <p:cNvSpPr txBox="1">
            <a:spLocks noChangeArrowheads="1"/>
          </p:cNvSpPr>
          <p:nvPr/>
        </p:nvSpPr>
        <p:spPr bwMode="auto">
          <a:xfrm>
            <a:off x="3022601" y="1887537"/>
            <a:ext cx="1700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
            </a:pPr>
            <a:r>
              <a:rPr lang="ru-RU" altLang="ru-RU">
                <a:solidFill>
                  <a:schemeClr val="accent1">
                    <a:lumMod val="75000"/>
                  </a:schemeClr>
                </a:solidFill>
                <a:latin typeface="Arial" panose="020B0604020202020204" pitchFamily="34" charset="0"/>
              </a:rPr>
              <a:t> конкуренция</a:t>
            </a:r>
            <a:endParaRPr lang="en-GB" altLang="ru-RU">
              <a:solidFill>
                <a:schemeClr val="accent1">
                  <a:lumMod val="75000"/>
                </a:schemeClr>
              </a:solidFill>
              <a:latin typeface="Arial" panose="020B0604020202020204" pitchFamily="34" charset="0"/>
            </a:endParaRPr>
          </a:p>
        </p:txBody>
      </p:sp>
      <p:sp>
        <p:nvSpPr>
          <p:cNvPr id="110599" name="Text Box 6">
            <a:extLst>
              <a:ext uri="{FF2B5EF4-FFF2-40B4-BE49-F238E27FC236}">
                <a16:creationId xmlns:a16="http://schemas.microsoft.com/office/drawing/2014/main" id="{792836C6-5F21-4983-B08F-9810F0E57FDF}"/>
              </a:ext>
            </a:extLst>
          </p:cNvPr>
          <p:cNvSpPr txBox="1">
            <a:spLocks noChangeArrowheads="1"/>
          </p:cNvSpPr>
          <p:nvPr/>
        </p:nvSpPr>
        <p:spPr bwMode="auto">
          <a:xfrm>
            <a:off x="3022601" y="2268537"/>
            <a:ext cx="3370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
            </a:pPr>
            <a:r>
              <a:rPr lang="ru-RU" altLang="ru-RU">
                <a:solidFill>
                  <a:schemeClr val="accent1">
                    <a:lumMod val="75000"/>
                  </a:schemeClr>
                </a:solidFill>
                <a:latin typeface="Arial" panose="020B0604020202020204" pitchFamily="34" charset="0"/>
              </a:rPr>
              <a:t> стратегические цели товара</a:t>
            </a:r>
            <a:endParaRPr lang="en-GB" altLang="ru-RU">
              <a:solidFill>
                <a:schemeClr val="accent1">
                  <a:lumMod val="75000"/>
                </a:schemeClr>
              </a:solidFill>
              <a:latin typeface="Arial" panose="020B0604020202020204" pitchFamily="34" charset="0"/>
            </a:endParaRPr>
          </a:p>
        </p:txBody>
      </p:sp>
      <p:sp>
        <p:nvSpPr>
          <p:cNvPr id="110600" name="Text Box 7">
            <a:extLst>
              <a:ext uri="{FF2B5EF4-FFF2-40B4-BE49-F238E27FC236}">
                <a16:creationId xmlns:a16="http://schemas.microsoft.com/office/drawing/2014/main" id="{36F4C652-8B1D-4246-BB35-2CDB869CD294}"/>
              </a:ext>
            </a:extLst>
          </p:cNvPr>
          <p:cNvSpPr txBox="1">
            <a:spLocks noChangeArrowheads="1"/>
          </p:cNvSpPr>
          <p:nvPr/>
        </p:nvSpPr>
        <p:spPr bwMode="auto">
          <a:xfrm>
            <a:off x="2755901" y="3225800"/>
            <a:ext cx="5046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ru-RU" altLang="ru-RU" sz="2400" b="1">
                <a:solidFill>
                  <a:schemeClr val="accent1">
                    <a:lumMod val="75000"/>
                  </a:schemeClr>
                </a:solidFill>
                <a:latin typeface="Arial" panose="020B0604020202020204" pitchFamily="34" charset="0"/>
              </a:rPr>
              <a:t>Стратегия формирование цены</a:t>
            </a:r>
            <a:endParaRPr lang="en-GB" altLang="ru-RU" sz="2400">
              <a:solidFill>
                <a:schemeClr val="accent1">
                  <a:lumMod val="75000"/>
                </a:schemeClr>
              </a:solidFill>
              <a:latin typeface="Arial" panose="020B0604020202020204" pitchFamily="34" charset="0"/>
            </a:endParaRPr>
          </a:p>
        </p:txBody>
      </p:sp>
      <p:sp>
        <p:nvSpPr>
          <p:cNvPr id="110601" name="Text Box 8">
            <a:extLst>
              <a:ext uri="{FF2B5EF4-FFF2-40B4-BE49-F238E27FC236}">
                <a16:creationId xmlns:a16="http://schemas.microsoft.com/office/drawing/2014/main" id="{73E8D820-25FD-48AB-AF9B-A140F57005BE}"/>
              </a:ext>
            </a:extLst>
          </p:cNvPr>
          <p:cNvSpPr txBox="1">
            <a:spLocks noChangeArrowheads="1"/>
          </p:cNvSpPr>
          <p:nvPr/>
        </p:nvSpPr>
        <p:spPr bwMode="auto">
          <a:xfrm>
            <a:off x="3022601" y="3857626"/>
            <a:ext cx="30511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
            </a:pPr>
            <a:r>
              <a:rPr lang="ru-RU" altLang="ru-RU">
                <a:solidFill>
                  <a:schemeClr val="accent1">
                    <a:lumMod val="75000"/>
                  </a:schemeClr>
                </a:solidFill>
                <a:latin typeface="Arial" panose="020B0604020202020204" pitchFamily="34" charset="0"/>
              </a:rPr>
              <a:t> цена завышена</a:t>
            </a:r>
          </a:p>
          <a:p>
            <a:pPr lvl="1" eaLnBrk="1" hangingPunct="1">
              <a:spcBef>
                <a:spcPct val="0"/>
              </a:spcBef>
              <a:buClrTx/>
              <a:buFontTx/>
              <a:buChar char="•"/>
            </a:pPr>
            <a:r>
              <a:rPr lang="ru-RU" altLang="ru-RU" sz="1800">
                <a:solidFill>
                  <a:schemeClr val="accent1">
                    <a:lumMod val="75000"/>
                  </a:schemeClr>
                </a:solidFill>
                <a:latin typeface="Arial" panose="020B0604020202020204" pitchFamily="34" charset="0"/>
              </a:rPr>
              <a:t> </a:t>
            </a:r>
            <a:r>
              <a:rPr lang="ru-RU" altLang="ru-RU" sz="1400">
                <a:solidFill>
                  <a:schemeClr val="accent1">
                    <a:lumMod val="75000"/>
                  </a:schemeClr>
                </a:solidFill>
                <a:latin typeface="Arial" panose="020B0604020202020204" pitchFamily="34" charset="0"/>
              </a:rPr>
              <a:t>отсутствие конкурентов</a:t>
            </a:r>
          </a:p>
          <a:p>
            <a:pPr lvl="1" eaLnBrk="1" hangingPunct="1">
              <a:spcBef>
                <a:spcPct val="0"/>
              </a:spcBef>
              <a:buClrTx/>
              <a:buFontTx/>
              <a:buChar char="•"/>
            </a:pPr>
            <a:r>
              <a:rPr lang="ru-RU" altLang="ru-RU" sz="1400">
                <a:solidFill>
                  <a:schemeClr val="accent1">
                    <a:lumMod val="75000"/>
                  </a:schemeClr>
                </a:solidFill>
                <a:latin typeface="Arial" panose="020B0604020202020204" pitchFamily="34" charset="0"/>
              </a:rPr>
              <a:t> ввод нового товара</a:t>
            </a:r>
            <a:r>
              <a:rPr lang="ru-RU" altLang="ru-RU" sz="1800">
                <a:solidFill>
                  <a:schemeClr val="accent1">
                    <a:lumMod val="75000"/>
                  </a:schemeClr>
                </a:solidFill>
                <a:latin typeface="Arial" panose="020B0604020202020204" pitchFamily="34" charset="0"/>
              </a:rPr>
              <a:t>	</a:t>
            </a:r>
            <a:endParaRPr lang="en-GB" altLang="ru-RU" sz="1800">
              <a:solidFill>
                <a:schemeClr val="accent1">
                  <a:lumMod val="75000"/>
                </a:schemeClr>
              </a:solidFill>
              <a:latin typeface="Arial" panose="020B0604020202020204" pitchFamily="34" charset="0"/>
            </a:endParaRPr>
          </a:p>
        </p:txBody>
      </p:sp>
      <p:sp>
        <p:nvSpPr>
          <p:cNvPr id="110602" name="Text Box 9">
            <a:extLst>
              <a:ext uri="{FF2B5EF4-FFF2-40B4-BE49-F238E27FC236}">
                <a16:creationId xmlns:a16="http://schemas.microsoft.com/office/drawing/2014/main" id="{1B074155-8FB8-4788-ACB0-CBBDC874A120}"/>
              </a:ext>
            </a:extLst>
          </p:cNvPr>
          <p:cNvSpPr txBox="1">
            <a:spLocks noChangeArrowheads="1"/>
          </p:cNvSpPr>
          <p:nvPr/>
        </p:nvSpPr>
        <p:spPr bwMode="auto">
          <a:xfrm>
            <a:off x="3022601" y="5011737"/>
            <a:ext cx="47275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
            </a:pPr>
            <a:r>
              <a:rPr lang="ru-RU" altLang="ru-RU">
                <a:solidFill>
                  <a:schemeClr val="accent1">
                    <a:lumMod val="75000"/>
                  </a:schemeClr>
                </a:solidFill>
                <a:latin typeface="Arial" panose="020B0604020202020204" pitchFamily="34" charset="0"/>
              </a:rPr>
              <a:t> низкая цена</a:t>
            </a:r>
          </a:p>
          <a:p>
            <a:pPr lvl="1" eaLnBrk="1" hangingPunct="1">
              <a:spcBef>
                <a:spcPct val="0"/>
              </a:spcBef>
              <a:buClrTx/>
              <a:buFontTx/>
              <a:buChar char="•"/>
            </a:pPr>
            <a:r>
              <a:rPr lang="ru-RU" altLang="ru-RU" sz="1400">
                <a:solidFill>
                  <a:schemeClr val="accent1">
                    <a:lumMod val="75000"/>
                  </a:schemeClr>
                </a:solidFill>
                <a:latin typeface="Arial" panose="020B0604020202020204" pitchFamily="34" charset="0"/>
              </a:rPr>
              <a:t> внедрение на рынок конкурентов</a:t>
            </a:r>
          </a:p>
          <a:p>
            <a:pPr lvl="1" eaLnBrk="1" hangingPunct="1">
              <a:spcBef>
                <a:spcPct val="0"/>
              </a:spcBef>
              <a:buClrTx/>
              <a:buFontTx/>
              <a:buChar char="•"/>
            </a:pPr>
            <a:r>
              <a:rPr lang="ru-RU" altLang="ru-RU" sz="1400">
                <a:solidFill>
                  <a:schemeClr val="accent1">
                    <a:lumMod val="75000"/>
                  </a:schemeClr>
                </a:solidFill>
                <a:latin typeface="Arial" panose="020B0604020202020204" pitchFamily="34" charset="0"/>
              </a:rPr>
              <a:t> быстрое достижение больших объемов продаж</a:t>
            </a:r>
            <a:endParaRPr lang="en-GB" altLang="ru-RU" sz="1400">
              <a:solidFill>
                <a:schemeClr val="accent1">
                  <a:lumMod val="75000"/>
                </a:schemeClr>
              </a:solidFill>
              <a:latin typeface="Arial" panose="020B0604020202020204" pitchFamily="34" charset="0"/>
            </a:endParaRPr>
          </a:p>
        </p:txBody>
      </p:sp>
      <p:sp>
        <p:nvSpPr>
          <p:cNvPr id="110603" name="Text Box 10">
            <a:extLst>
              <a:ext uri="{FF2B5EF4-FFF2-40B4-BE49-F238E27FC236}">
                <a16:creationId xmlns:a16="http://schemas.microsoft.com/office/drawing/2014/main" id="{183467BC-F71E-42B6-A317-60717CCABD63}"/>
              </a:ext>
            </a:extLst>
          </p:cNvPr>
          <p:cNvSpPr txBox="1">
            <a:spLocks noChangeArrowheads="1"/>
          </p:cNvSpPr>
          <p:nvPr/>
        </p:nvSpPr>
        <p:spPr bwMode="auto">
          <a:xfrm>
            <a:off x="3022600" y="6002337"/>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
            </a:pPr>
            <a:r>
              <a:rPr lang="ru-RU" altLang="ru-RU">
                <a:solidFill>
                  <a:schemeClr val="accent1">
                    <a:lumMod val="75000"/>
                  </a:schemeClr>
                </a:solidFill>
                <a:latin typeface="Arial" panose="020B0604020202020204" pitchFamily="34" charset="0"/>
              </a:rPr>
              <a:t> различные цены</a:t>
            </a:r>
            <a:endParaRPr lang="en-GB" altLang="ru-RU">
              <a:solidFill>
                <a:schemeClr val="accent1">
                  <a:lumMod val="75000"/>
                </a:schemeClr>
              </a:solidFill>
              <a:latin typeface="Arial" panose="020B0604020202020204" pitchFamily="34" charset="0"/>
            </a:endParaRPr>
          </a:p>
        </p:txBody>
      </p:sp>
      <p:sp>
        <p:nvSpPr>
          <p:cNvPr id="110604" name="Text Box 11">
            <a:extLst>
              <a:ext uri="{FF2B5EF4-FFF2-40B4-BE49-F238E27FC236}">
                <a16:creationId xmlns:a16="http://schemas.microsoft.com/office/drawing/2014/main" id="{F0389154-3B8F-4CB4-8C71-BDF9117D2FE6}"/>
              </a:ext>
            </a:extLst>
          </p:cNvPr>
          <p:cNvSpPr txBox="1">
            <a:spLocks noChangeArrowheads="1"/>
          </p:cNvSpPr>
          <p:nvPr/>
        </p:nvSpPr>
        <p:spPr bwMode="auto">
          <a:xfrm>
            <a:off x="3022600" y="2649537"/>
            <a:ext cx="330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
            </a:pPr>
            <a:r>
              <a:rPr lang="ru-RU" altLang="ru-RU">
                <a:solidFill>
                  <a:schemeClr val="accent1">
                    <a:lumMod val="75000"/>
                  </a:schemeClr>
                </a:solidFill>
                <a:latin typeface="Arial" panose="020B0604020202020204" pitchFamily="34" charset="0"/>
              </a:rPr>
              <a:t> сроки оплаты поставщикам</a:t>
            </a:r>
            <a:endParaRPr lang="en-GB" altLang="ru-RU">
              <a:solidFill>
                <a:schemeClr val="accent1">
                  <a:lumMod val="75000"/>
                </a:schemeClr>
              </a:solidFill>
              <a:latin typeface="Arial" panose="020B0604020202020204" pitchFamily="34" charset="0"/>
            </a:endParaRPr>
          </a:p>
        </p:txBody>
      </p:sp>
      <p:sp>
        <p:nvSpPr>
          <p:cNvPr id="14" name="Скругленный прямоугольник 13">
            <a:extLst>
              <a:ext uri="{FF2B5EF4-FFF2-40B4-BE49-F238E27FC236}">
                <a16:creationId xmlns:a16="http://schemas.microsoft.com/office/drawing/2014/main" id="{57C6CA4C-00C7-4562-9617-E8A3E5FEAD48}"/>
              </a:ext>
            </a:extLst>
          </p:cNvPr>
          <p:cNvSpPr>
            <a:spLocks noChangeArrowheads="1"/>
          </p:cNvSpPr>
          <p:nvPr/>
        </p:nvSpPr>
        <p:spPr bwMode="auto">
          <a:xfrm>
            <a:off x="8970434" y="1812131"/>
            <a:ext cx="1841500" cy="1282700"/>
          </a:xfrm>
          <a:prstGeom prst="roundRect">
            <a:avLst>
              <a:gd name="adj" fmla="val 16667"/>
            </a:avLst>
          </a:prstGeom>
          <a:solidFill>
            <a:srgbClr val="00B0F0">
              <a:alpha val="38039"/>
            </a:srgbClr>
          </a:solidFill>
          <a:ln w="9525" algn="ctr">
            <a:solidFill>
              <a:schemeClr val="tx1"/>
            </a:solidFill>
            <a:round/>
            <a:headEnd/>
            <a:tailEnd/>
          </a:ln>
        </p:spPr>
        <p:txBody>
          <a:bodyPr lIns="0" tIns="0" rIns="0"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ru-RU" altLang="ru-RU">
                <a:solidFill>
                  <a:schemeClr val="accent1">
                    <a:lumMod val="75000"/>
                  </a:schemeClr>
                </a:solidFill>
                <a:latin typeface="Arial" panose="020B0604020202020204" pitchFamily="34" charset="0"/>
              </a:rPr>
              <a:t>Внутренние факторы</a:t>
            </a:r>
          </a:p>
        </p:txBody>
      </p:sp>
      <p:sp>
        <p:nvSpPr>
          <p:cNvPr id="15" name="Скругленный прямоугольник 14">
            <a:extLst>
              <a:ext uri="{FF2B5EF4-FFF2-40B4-BE49-F238E27FC236}">
                <a16:creationId xmlns:a16="http://schemas.microsoft.com/office/drawing/2014/main" id="{6A9969B2-0E17-4960-8F6E-F148780851E8}"/>
              </a:ext>
            </a:extLst>
          </p:cNvPr>
          <p:cNvSpPr>
            <a:spLocks noChangeArrowheads="1"/>
          </p:cNvSpPr>
          <p:nvPr/>
        </p:nvSpPr>
        <p:spPr bwMode="auto">
          <a:xfrm>
            <a:off x="8970434" y="3857626"/>
            <a:ext cx="1841500" cy="1282700"/>
          </a:xfrm>
          <a:prstGeom prst="roundRect">
            <a:avLst>
              <a:gd name="adj" fmla="val 16667"/>
            </a:avLst>
          </a:prstGeom>
          <a:solidFill>
            <a:srgbClr val="00B0F0">
              <a:alpha val="38039"/>
            </a:srgbClr>
          </a:solidFill>
          <a:ln w="9525" algn="ctr">
            <a:solidFill>
              <a:schemeClr val="tx1"/>
            </a:solidFill>
            <a:round/>
            <a:headEnd/>
            <a:tailEnd/>
          </a:ln>
        </p:spPr>
        <p:txBody>
          <a:bodyPr lIns="0" tIns="0" rIns="0"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ru-RU" altLang="ru-RU">
                <a:solidFill>
                  <a:schemeClr val="accent1">
                    <a:lumMod val="75000"/>
                  </a:schemeClr>
                </a:solidFill>
                <a:latin typeface="Arial" panose="020B0604020202020204" pitchFamily="34" charset="0"/>
              </a:rPr>
              <a:t>Внешние факторы</a:t>
            </a:r>
          </a:p>
        </p:txBody>
      </p:sp>
      <p:cxnSp>
        <p:nvCxnSpPr>
          <p:cNvPr id="3" name="Прямая со стрелкой 2">
            <a:extLst>
              <a:ext uri="{FF2B5EF4-FFF2-40B4-BE49-F238E27FC236}">
                <a16:creationId xmlns:a16="http://schemas.microsoft.com/office/drawing/2014/main" id="{3B385B36-7F42-4000-BD68-6EB81C97817C}"/>
              </a:ext>
            </a:extLst>
          </p:cNvPr>
          <p:cNvCxnSpPr>
            <a:stCxn id="110600" idx="3"/>
          </p:cNvCxnSpPr>
          <p:nvPr/>
        </p:nvCxnSpPr>
        <p:spPr>
          <a:xfrm flipV="1">
            <a:off x="7802564" y="3094831"/>
            <a:ext cx="1167870" cy="3619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2FDF1AB6-23D5-4ADE-810A-ADC5BAECEE58}"/>
              </a:ext>
            </a:extLst>
          </p:cNvPr>
          <p:cNvCxnSpPr>
            <a:cxnSpLocks/>
            <a:stCxn id="110600" idx="3"/>
          </p:cNvCxnSpPr>
          <p:nvPr/>
        </p:nvCxnSpPr>
        <p:spPr>
          <a:xfrm>
            <a:off x="7802564" y="3456781"/>
            <a:ext cx="1167870" cy="4373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119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Номер слайда 1">
            <a:extLst>
              <a:ext uri="{FF2B5EF4-FFF2-40B4-BE49-F238E27FC236}">
                <a16:creationId xmlns:a16="http://schemas.microsoft.com/office/drawing/2014/main" id="{F5B8FF0D-BDDD-48A9-9319-08B9AD227207}"/>
              </a:ext>
            </a:extLst>
          </p:cNvPr>
          <p:cNvSpPr>
            <a:spLocks noGrp="1"/>
          </p:cNvSpPr>
          <p:nvPr>
            <p:ph type="sldNum" sz="quarter" idx="12"/>
          </p:nvPr>
        </p:nvSpPr>
        <p:spPr bwMode="auto">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 typeface="Wingdings" panose="05000000000000000000" pitchFamily="2" charset="2"/>
              <a:buNone/>
              <a:defRPr/>
            </a:pPr>
            <a:fld id="{BCFEBEE7-BFB2-42C9-8751-4532EF6A88E6}" type="slidenum">
              <a:rPr lang="en-US" smtClean="0"/>
              <a:pPr>
                <a:spcBef>
                  <a:spcPct val="0"/>
                </a:spcBef>
                <a:buFont typeface="Wingdings" panose="05000000000000000000" pitchFamily="2" charset="2"/>
                <a:buNone/>
                <a:defRPr/>
              </a:pPr>
              <a:t>91</a:t>
            </a:fld>
            <a:endParaRPr lang="en-GB" altLang="ru-RU" sz="1100">
              <a:solidFill>
                <a:schemeClr val="accent1">
                  <a:lumMod val="75000"/>
                </a:schemeClr>
              </a:solidFill>
              <a:latin typeface="Arial" panose="020B0604020202020204" pitchFamily="34" charset="0"/>
            </a:endParaRPr>
          </a:p>
        </p:txBody>
      </p:sp>
      <p:sp>
        <p:nvSpPr>
          <p:cNvPr id="111619" name="Text Box 2">
            <a:extLst>
              <a:ext uri="{FF2B5EF4-FFF2-40B4-BE49-F238E27FC236}">
                <a16:creationId xmlns:a16="http://schemas.microsoft.com/office/drawing/2014/main" id="{36E63CB3-7F0D-41C1-BB68-471B42CB30D6}"/>
              </a:ext>
            </a:extLst>
          </p:cNvPr>
          <p:cNvSpPr txBox="1">
            <a:spLocks noChangeArrowheads="1"/>
          </p:cNvSpPr>
          <p:nvPr/>
        </p:nvSpPr>
        <p:spPr bwMode="auto">
          <a:xfrm>
            <a:off x="720550" y="404813"/>
            <a:ext cx="7002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ru-RU" altLang="ru-RU" sz="2400" b="1" dirty="0">
                <a:solidFill>
                  <a:schemeClr val="accent1">
                    <a:lumMod val="75000"/>
                  </a:schemeClr>
                </a:solidFill>
                <a:latin typeface="Arial" panose="020B0604020202020204" pitchFamily="34" charset="0"/>
              </a:rPr>
              <a:t>Маркетинговые цели и формирование цены</a:t>
            </a:r>
            <a:endParaRPr lang="en-GB" altLang="ru-RU" sz="2400" dirty="0">
              <a:solidFill>
                <a:schemeClr val="accent1">
                  <a:lumMod val="75000"/>
                </a:schemeClr>
              </a:solidFill>
              <a:latin typeface="Arial" panose="020B0604020202020204" pitchFamily="34" charset="0"/>
            </a:endParaRPr>
          </a:p>
        </p:txBody>
      </p:sp>
      <p:sp>
        <p:nvSpPr>
          <p:cNvPr id="1100804" name="Text Box 4">
            <a:extLst>
              <a:ext uri="{FF2B5EF4-FFF2-40B4-BE49-F238E27FC236}">
                <a16:creationId xmlns:a16="http://schemas.microsoft.com/office/drawing/2014/main" id="{F0F3F699-BA47-4F29-8DCA-09A33A449791}"/>
              </a:ext>
            </a:extLst>
          </p:cNvPr>
          <p:cNvSpPr txBox="1">
            <a:spLocks noChangeArrowheads="1"/>
          </p:cNvSpPr>
          <p:nvPr/>
        </p:nvSpPr>
        <p:spPr bwMode="auto">
          <a:xfrm>
            <a:off x="3063876" y="1187450"/>
            <a:ext cx="7210425"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230000"/>
              </a:lnSpc>
              <a:spcBef>
                <a:spcPct val="0"/>
              </a:spcBef>
              <a:buClrTx/>
              <a:buFont typeface="Wingdings" panose="05000000000000000000" pitchFamily="2" charset="2"/>
              <a:buChar char="§"/>
            </a:pPr>
            <a:r>
              <a:rPr lang="ru-RU" altLang="ru-RU" dirty="0">
                <a:solidFill>
                  <a:schemeClr val="accent1">
                    <a:lumMod val="75000"/>
                  </a:schemeClr>
                </a:solidFill>
                <a:latin typeface="Arial" panose="020B0604020202020204" pitchFamily="34" charset="0"/>
              </a:rPr>
              <a:t> Полностью получить определенную запланированную прибыль</a:t>
            </a:r>
          </a:p>
          <a:p>
            <a:pPr eaLnBrk="1" hangingPunct="1">
              <a:lnSpc>
                <a:spcPct val="230000"/>
              </a:lnSpc>
              <a:spcBef>
                <a:spcPct val="0"/>
              </a:spcBef>
              <a:buClrTx/>
              <a:buFont typeface="Wingdings" panose="05000000000000000000" pitchFamily="2" charset="2"/>
              <a:buChar char="§"/>
            </a:pPr>
            <a:r>
              <a:rPr lang="ru-RU" altLang="ru-RU" dirty="0">
                <a:solidFill>
                  <a:schemeClr val="accent1">
                    <a:lumMod val="75000"/>
                  </a:schemeClr>
                </a:solidFill>
                <a:latin typeface="Arial" panose="020B0604020202020204" pitchFamily="34" charset="0"/>
              </a:rPr>
              <a:t> Увеличить объем продаж</a:t>
            </a:r>
          </a:p>
          <a:p>
            <a:pPr eaLnBrk="1" hangingPunct="1">
              <a:lnSpc>
                <a:spcPct val="230000"/>
              </a:lnSpc>
              <a:spcBef>
                <a:spcPct val="0"/>
              </a:spcBef>
              <a:buClrTx/>
              <a:buFont typeface="Wingdings" panose="05000000000000000000" pitchFamily="2" charset="2"/>
              <a:buChar char="§"/>
            </a:pPr>
            <a:r>
              <a:rPr lang="ru-RU" altLang="ru-RU" dirty="0">
                <a:solidFill>
                  <a:schemeClr val="accent1">
                    <a:lumMod val="75000"/>
                  </a:schemeClr>
                </a:solidFill>
                <a:latin typeface="Arial" panose="020B0604020202020204" pitchFamily="34" charset="0"/>
              </a:rPr>
              <a:t> Завоевать большую долю рынка</a:t>
            </a:r>
          </a:p>
          <a:p>
            <a:pPr eaLnBrk="1" hangingPunct="1">
              <a:lnSpc>
                <a:spcPct val="230000"/>
              </a:lnSpc>
              <a:spcBef>
                <a:spcPct val="0"/>
              </a:spcBef>
              <a:buClrTx/>
              <a:buFont typeface="Wingdings" panose="05000000000000000000" pitchFamily="2" charset="2"/>
              <a:buChar char="§"/>
            </a:pPr>
            <a:r>
              <a:rPr lang="ru-RU" altLang="ru-RU" dirty="0">
                <a:solidFill>
                  <a:schemeClr val="accent1">
                    <a:lumMod val="75000"/>
                  </a:schemeClr>
                </a:solidFill>
                <a:latin typeface="Arial" panose="020B0604020202020204" pitchFamily="34" charset="0"/>
              </a:rPr>
              <a:t> Получить высокую прибыль от реализации конкретного товара</a:t>
            </a:r>
          </a:p>
          <a:p>
            <a:pPr eaLnBrk="1" hangingPunct="1">
              <a:lnSpc>
                <a:spcPct val="230000"/>
              </a:lnSpc>
              <a:spcBef>
                <a:spcPct val="0"/>
              </a:spcBef>
              <a:buClrTx/>
              <a:buFont typeface="Wingdings" panose="05000000000000000000" pitchFamily="2" charset="2"/>
              <a:buChar char="§"/>
            </a:pPr>
            <a:r>
              <a:rPr lang="ru-RU" altLang="ru-RU" dirty="0">
                <a:solidFill>
                  <a:schemeClr val="accent1">
                    <a:lumMod val="75000"/>
                  </a:schemeClr>
                </a:solidFill>
                <a:latin typeface="Arial" panose="020B0604020202020204" pitchFamily="34" charset="0"/>
              </a:rPr>
              <a:t> Ослабить конкурентов</a:t>
            </a:r>
          </a:p>
          <a:p>
            <a:pPr eaLnBrk="1" hangingPunct="1">
              <a:lnSpc>
                <a:spcPct val="230000"/>
              </a:lnSpc>
              <a:spcBef>
                <a:spcPct val="0"/>
              </a:spcBef>
              <a:buClrTx/>
              <a:buFont typeface="Wingdings" panose="05000000000000000000" pitchFamily="2" charset="2"/>
              <a:buChar char="§"/>
            </a:pPr>
            <a:r>
              <a:rPr lang="ru-RU" altLang="ru-RU" dirty="0">
                <a:solidFill>
                  <a:schemeClr val="accent1">
                    <a:lumMod val="75000"/>
                  </a:schemeClr>
                </a:solidFill>
                <a:latin typeface="Arial" panose="020B0604020202020204" pitchFamily="34" charset="0"/>
              </a:rPr>
              <a:t> Создать определенный имидж товара</a:t>
            </a:r>
          </a:p>
          <a:p>
            <a:pPr eaLnBrk="1" hangingPunct="1">
              <a:lnSpc>
                <a:spcPct val="230000"/>
              </a:lnSpc>
              <a:spcBef>
                <a:spcPct val="0"/>
              </a:spcBef>
              <a:buClrTx/>
              <a:buFont typeface="Wingdings" panose="05000000000000000000" pitchFamily="2" charset="2"/>
              <a:buChar char="§"/>
            </a:pPr>
            <a:r>
              <a:rPr lang="ru-RU" altLang="ru-RU" dirty="0">
                <a:solidFill>
                  <a:schemeClr val="accent1">
                    <a:lumMod val="75000"/>
                  </a:schemeClr>
                </a:solidFill>
                <a:latin typeface="Arial" panose="020B0604020202020204" pitchFamily="34" charset="0"/>
              </a:rPr>
              <a:t> Выполнить социальные или этические задачи</a:t>
            </a:r>
            <a:endParaRPr lang="en-GB" altLang="ru-RU" dirty="0">
              <a:solidFill>
                <a:schemeClr val="accent1">
                  <a:lumMod val="75000"/>
                </a:schemeClr>
              </a:solidFill>
              <a:latin typeface="Arial" panose="020B0604020202020204" pitchFamily="34" charset="0"/>
            </a:endParaRPr>
          </a:p>
        </p:txBody>
      </p:sp>
    </p:spTree>
    <p:extLst>
      <p:ext uri="{BB962C8B-B14F-4D97-AF65-F5344CB8AC3E}">
        <p14:creationId xmlns:p14="http://schemas.microsoft.com/office/powerpoint/2010/main" val="582772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0804">
                                            <p:txEl>
                                              <p:pRg st="0" end="0"/>
                                            </p:txEl>
                                          </p:spTgt>
                                        </p:tgtEl>
                                        <p:attrNameLst>
                                          <p:attrName>style.visibility</p:attrName>
                                        </p:attrNameLst>
                                      </p:cBhvr>
                                      <p:to>
                                        <p:strVal val="visible"/>
                                      </p:to>
                                    </p:set>
                                    <p:anim calcmode="lin" valueType="num">
                                      <p:cBhvr additive="base">
                                        <p:cTn id="7" dur="500" fill="hold"/>
                                        <p:tgtEl>
                                          <p:spTgt spid="11008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08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0804">
                                            <p:txEl>
                                              <p:pRg st="1" end="1"/>
                                            </p:txEl>
                                          </p:spTgt>
                                        </p:tgtEl>
                                        <p:attrNameLst>
                                          <p:attrName>style.visibility</p:attrName>
                                        </p:attrNameLst>
                                      </p:cBhvr>
                                      <p:to>
                                        <p:strVal val="visible"/>
                                      </p:to>
                                    </p:set>
                                    <p:anim calcmode="lin" valueType="num">
                                      <p:cBhvr additive="base">
                                        <p:cTn id="13" dur="500" fill="hold"/>
                                        <p:tgtEl>
                                          <p:spTgt spid="110080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008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00804">
                                            <p:txEl>
                                              <p:pRg st="2" end="2"/>
                                            </p:txEl>
                                          </p:spTgt>
                                        </p:tgtEl>
                                        <p:attrNameLst>
                                          <p:attrName>style.visibility</p:attrName>
                                        </p:attrNameLst>
                                      </p:cBhvr>
                                      <p:to>
                                        <p:strVal val="visible"/>
                                      </p:to>
                                    </p:set>
                                    <p:anim calcmode="lin" valueType="num">
                                      <p:cBhvr additive="base">
                                        <p:cTn id="19" dur="500" fill="hold"/>
                                        <p:tgtEl>
                                          <p:spTgt spid="110080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008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00804">
                                            <p:txEl>
                                              <p:pRg st="3" end="3"/>
                                            </p:txEl>
                                          </p:spTgt>
                                        </p:tgtEl>
                                        <p:attrNameLst>
                                          <p:attrName>style.visibility</p:attrName>
                                        </p:attrNameLst>
                                      </p:cBhvr>
                                      <p:to>
                                        <p:strVal val="visible"/>
                                      </p:to>
                                    </p:set>
                                    <p:anim calcmode="lin" valueType="num">
                                      <p:cBhvr additive="base">
                                        <p:cTn id="25" dur="500" fill="hold"/>
                                        <p:tgtEl>
                                          <p:spTgt spid="110080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0080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00804">
                                            <p:txEl>
                                              <p:pRg st="4" end="4"/>
                                            </p:txEl>
                                          </p:spTgt>
                                        </p:tgtEl>
                                        <p:attrNameLst>
                                          <p:attrName>style.visibility</p:attrName>
                                        </p:attrNameLst>
                                      </p:cBhvr>
                                      <p:to>
                                        <p:strVal val="visible"/>
                                      </p:to>
                                    </p:set>
                                    <p:anim calcmode="lin" valueType="num">
                                      <p:cBhvr additive="base">
                                        <p:cTn id="31" dur="500" fill="hold"/>
                                        <p:tgtEl>
                                          <p:spTgt spid="110080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0080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00804">
                                            <p:txEl>
                                              <p:pRg st="5" end="5"/>
                                            </p:txEl>
                                          </p:spTgt>
                                        </p:tgtEl>
                                        <p:attrNameLst>
                                          <p:attrName>style.visibility</p:attrName>
                                        </p:attrNameLst>
                                      </p:cBhvr>
                                      <p:to>
                                        <p:strVal val="visible"/>
                                      </p:to>
                                    </p:set>
                                    <p:anim calcmode="lin" valueType="num">
                                      <p:cBhvr additive="base">
                                        <p:cTn id="37" dur="500" fill="hold"/>
                                        <p:tgtEl>
                                          <p:spTgt spid="110080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0080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00804">
                                            <p:txEl>
                                              <p:pRg st="6" end="6"/>
                                            </p:txEl>
                                          </p:spTgt>
                                        </p:tgtEl>
                                        <p:attrNameLst>
                                          <p:attrName>style.visibility</p:attrName>
                                        </p:attrNameLst>
                                      </p:cBhvr>
                                      <p:to>
                                        <p:strVal val="visible"/>
                                      </p:to>
                                    </p:set>
                                    <p:anim calcmode="lin" valueType="num">
                                      <p:cBhvr additive="base">
                                        <p:cTn id="43" dur="500" fill="hold"/>
                                        <p:tgtEl>
                                          <p:spTgt spid="110080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0080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804"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Номер слайда 1">
            <a:extLst>
              <a:ext uri="{FF2B5EF4-FFF2-40B4-BE49-F238E27FC236}">
                <a16:creationId xmlns:a16="http://schemas.microsoft.com/office/drawing/2014/main" id="{F528EFA2-28B9-4DB9-B194-A799472D6BC8}"/>
              </a:ext>
            </a:extLst>
          </p:cNvPr>
          <p:cNvSpPr>
            <a:spLocks noGrp="1"/>
          </p:cNvSpPr>
          <p:nvPr>
            <p:ph type="sldNum" sz="quarter" idx="12"/>
          </p:nvPr>
        </p:nvSpPr>
        <p:spPr bwMode="auto">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5B9BD5"/>
              </a:buClr>
              <a:defRPr/>
            </a:pPr>
            <a:fld id="{BCFEBEE7-BFB2-42C9-8751-4532EF6A88E6}" type="slidenum">
              <a:rPr lang="en-US" smtClean="0"/>
              <a:pPr>
                <a:buClr>
                  <a:srgbClr val="5B9BD5"/>
                </a:buClr>
                <a:defRPr/>
              </a:pPr>
              <a:t>92</a:t>
            </a:fld>
            <a:endParaRPr lang="en-GB" altLang="ru-RU" sz="1200" dirty="0">
              <a:solidFill>
                <a:schemeClr val="accent3">
                  <a:lumMod val="75000"/>
                </a:schemeClr>
              </a:solidFill>
              <a:latin typeface="Arial" panose="020B0604020202020204" pitchFamily="34" charset="0"/>
            </a:endParaRPr>
          </a:p>
        </p:txBody>
      </p:sp>
      <p:sp>
        <p:nvSpPr>
          <p:cNvPr id="90115" name="Text Box 2">
            <a:extLst>
              <a:ext uri="{FF2B5EF4-FFF2-40B4-BE49-F238E27FC236}">
                <a16:creationId xmlns:a16="http://schemas.microsoft.com/office/drawing/2014/main" id="{9E870D5C-B3B1-47BB-BBBB-4A6967EF3944}"/>
              </a:ext>
            </a:extLst>
          </p:cNvPr>
          <p:cNvSpPr txBox="1">
            <a:spLocks noChangeArrowheads="1"/>
          </p:cNvSpPr>
          <p:nvPr/>
        </p:nvSpPr>
        <p:spPr bwMode="auto">
          <a:xfrm>
            <a:off x="661754" y="447941"/>
            <a:ext cx="9098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ru-RU" altLang="ru-RU" sz="2400" b="1" dirty="0">
                <a:solidFill>
                  <a:schemeClr val="accent3">
                    <a:lumMod val="75000"/>
                  </a:schemeClr>
                </a:solidFill>
                <a:latin typeface="Arial" panose="020B0604020202020204" pitchFamily="34" charset="0"/>
              </a:rPr>
              <a:t>Эластичность спроса относительно различных ресурсов </a:t>
            </a:r>
          </a:p>
        </p:txBody>
      </p:sp>
      <p:sp>
        <p:nvSpPr>
          <p:cNvPr id="1102851" name="Text Box 3">
            <a:extLst>
              <a:ext uri="{FF2B5EF4-FFF2-40B4-BE49-F238E27FC236}">
                <a16:creationId xmlns:a16="http://schemas.microsoft.com/office/drawing/2014/main" id="{908E69CF-BE9F-4841-9DCE-0410C3A84008}"/>
              </a:ext>
            </a:extLst>
          </p:cNvPr>
          <p:cNvSpPr txBox="1">
            <a:spLocks noChangeArrowheads="1"/>
          </p:cNvSpPr>
          <p:nvPr/>
        </p:nvSpPr>
        <p:spPr bwMode="auto">
          <a:xfrm>
            <a:off x="3861862" y="1273188"/>
            <a:ext cx="269875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10000"/>
              </a:lnSpc>
              <a:spcBef>
                <a:spcPct val="0"/>
              </a:spcBef>
              <a:buClrTx/>
              <a:buFont typeface="Wingdings" panose="05000000000000000000" pitchFamily="2" charset="2"/>
              <a:buNone/>
            </a:pPr>
            <a:r>
              <a:rPr lang="ru-RU" altLang="ru-RU" b="1" dirty="0">
                <a:solidFill>
                  <a:schemeClr val="accent3">
                    <a:lumMod val="75000"/>
                  </a:schemeClr>
                </a:solidFill>
                <a:latin typeface="Arial" panose="020B0604020202020204" pitchFamily="34" charset="0"/>
              </a:rPr>
              <a:t>Неэластичный спрос</a:t>
            </a:r>
            <a:r>
              <a:rPr lang="ru-RU" altLang="ru-RU" sz="1400" dirty="0">
                <a:solidFill>
                  <a:schemeClr val="accent3">
                    <a:lumMod val="75000"/>
                  </a:schemeClr>
                </a:solidFill>
                <a:latin typeface="Arial" panose="020B0604020202020204" pitchFamily="34" charset="0"/>
              </a:rPr>
              <a:t> </a:t>
            </a:r>
          </a:p>
          <a:p>
            <a:pPr eaLnBrk="1" hangingPunct="1">
              <a:lnSpc>
                <a:spcPct val="110000"/>
              </a:lnSpc>
              <a:spcBef>
                <a:spcPct val="0"/>
              </a:spcBef>
              <a:buClrTx/>
              <a:buFont typeface="Wingdings" panose="05000000000000000000" pitchFamily="2" charset="2"/>
              <a:buNone/>
            </a:pPr>
            <a:r>
              <a:rPr lang="ru-RU" altLang="ru-RU" sz="1400" dirty="0">
                <a:solidFill>
                  <a:schemeClr val="accent3">
                    <a:lumMod val="75000"/>
                  </a:schemeClr>
                </a:solidFill>
                <a:latin typeface="Arial" panose="020B0604020202020204" pitchFamily="34" charset="0"/>
              </a:rPr>
              <a:t>– положение на рынке, </a:t>
            </a:r>
          </a:p>
          <a:p>
            <a:pPr eaLnBrk="1" hangingPunct="1">
              <a:lnSpc>
                <a:spcPct val="110000"/>
              </a:lnSpc>
              <a:spcBef>
                <a:spcPct val="0"/>
              </a:spcBef>
              <a:buClrTx/>
              <a:buFont typeface="Wingdings" panose="05000000000000000000" pitchFamily="2" charset="2"/>
              <a:buNone/>
            </a:pPr>
            <a:r>
              <a:rPr lang="ru-RU" altLang="ru-RU" sz="1400" dirty="0">
                <a:solidFill>
                  <a:schemeClr val="accent3">
                    <a:lumMod val="75000"/>
                  </a:schemeClr>
                </a:solidFill>
                <a:latin typeface="Arial" panose="020B0604020202020204" pitchFamily="34" charset="0"/>
              </a:rPr>
              <a:t>при котором изменение </a:t>
            </a:r>
          </a:p>
          <a:p>
            <a:pPr eaLnBrk="1" hangingPunct="1">
              <a:lnSpc>
                <a:spcPct val="110000"/>
              </a:lnSpc>
              <a:spcBef>
                <a:spcPct val="0"/>
              </a:spcBef>
              <a:buClrTx/>
              <a:buFont typeface="Wingdings" panose="05000000000000000000" pitchFamily="2" charset="2"/>
              <a:buNone/>
            </a:pPr>
            <a:r>
              <a:rPr lang="ru-RU" altLang="ru-RU" sz="1400" dirty="0">
                <a:solidFill>
                  <a:schemeClr val="accent3">
                    <a:lumMod val="75000"/>
                  </a:schemeClr>
                </a:solidFill>
                <a:latin typeface="Arial" panose="020B0604020202020204" pitchFamily="34" charset="0"/>
              </a:rPr>
              <a:t>цены товара на 1% вызывает </a:t>
            </a:r>
          </a:p>
          <a:p>
            <a:pPr eaLnBrk="1" hangingPunct="1">
              <a:lnSpc>
                <a:spcPct val="110000"/>
              </a:lnSpc>
              <a:spcBef>
                <a:spcPct val="0"/>
              </a:spcBef>
              <a:buClrTx/>
              <a:buFont typeface="Wingdings" panose="05000000000000000000" pitchFamily="2" charset="2"/>
              <a:buNone/>
            </a:pPr>
            <a:r>
              <a:rPr lang="ru-RU" altLang="ru-RU" sz="1400" dirty="0">
                <a:solidFill>
                  <a:schemeClr val="accent3">
                    <a:lumMod val="75000"/>
                  </a:schemeClr>
                </a:solidFill>
                <a:latin typeface="Arial" panose="020B0604020202020204" pitchFamily="34" charset="0"/>
              </a:rPr>
              <a:t>изменение объема продаж </a:t>
            </a:r>
          </a:p>
          <a:p>
            <a:pPr eaLnBrk="1" hangingPunct="1">
              <a:lnSpc>
                <a:spcPct val="110000"/>
              </a:lnSpc>
              <a:spcBef>
                <a:spcPct val="0"/>
              </a:spcBef>
              <a:buClrTx/>
              <a:buFont typeface="Wingdings" panose="05000000000000000000" pitchFamily="2" charset="2"/>
              <a:buNone/>
            </a:pPr>
            <a:r>
              <a:rPr lang="ru-RU" altLang="ru-RU" sz="1400" dirty="0">
                <a:solidFill>
                  <a:schemeClr val="accent3">
                    <a:lumMod val="75000"/>
                  </a:schemeClr>
                </a:solidFill>
                <a:latin typeface="Arial" panose="020B0604020202020204" pitchFamily="34" charset="0"/>
              </a:rPr>
              <a:t>менее чем на 1%.</a:t>
            </a:r>
            <a:endParaRPr lang="en-GB" altLang="ru-RU" sz="1400" dirty="0">
              <a:solidFill>
                <a:schemeClr val="accent3">
                  <a:lumMod val="75000"/>
                </a:schemeClr>
              </a:solidFill>
              <a:latin typeface="Arial" panose="020B0604020202020204" pitchFamily="34" charset="0"/>
            </a:endParaRPr>
          </a:p>
        </p:txBody>
      </p:sp>
      <p:sp>
        <p:nvSpPr>
          <p:cNvPr id="1102853" name="Text Box 5">
            <a:extLst>
              <a:ext uri="{FF2B5EF4-FFF2-40B4-BE49-F238E27FC236}">
                <a16:creationId xmlns:a16="http://schemas.microsoft.com/office/drawing/2014/main" id="{F31B95D8-FF1E-4835-902F-1AB534E3FEF5}"/>
              </a:ext>
            </a:extLst>
          </p:cNvPr>
          <p:cNvSpPr txBox="1">
            <a:spLocks noChangeArrowheads="1"/>
          </p:cNvSpPr>
          <p:nvPr/>
        </p:nvSpPr>
        <p:spPr bwMode="auto">
          <a:xfrm>
            <a:off x="3861862" y="3921736"/>
            <a:ext cx="269875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10000"/>
              </a:lnSpc>
              <a:spcBef>
                <a:spcPct val="0"/>
              </a:spcBef>
              <a:buClrTx/>
              <a:buFont typeface="Wingdings" panose="05000000000000000000" pitchFamily="2" charset="2"/>
              <a:buNone/>
            </a:pPr>
            <a:r>
              <a:rPr lang="ru-RU" altLang="ru-RU" b="1">
                <a:solidFill>
                  <a:schemeClr val="accent3">
                    <a:lumMod val="75000"/>
                  </a:schemeClr>
                </a:solidFill>
                <a:latin typeface="Arial" panose="020B0604020202020204" pitchFamily="34" charset="0"/>
              </a:rPr>
              <a:t>Эластичный спрос</a:t>
            </a:r>
            <a:r>
              <a:rPr lang="ru-RU" altLang="ru-RU" sz="1400">
                <a:solidFill>
                  <a:schemeClr val="accent3">
                    <a:lumMod val="75000"/>
                  </a:schemeClr>
                </a:solidFill>
                <a:latin typeface="Arial" panose="020B0604020202020204" pitchFamily="34" charset="0"/>
              </a:rPr>
              <a:t> </a:t>
            </a:r>
          </a:p>
          <a:p>
            <a:pPr eaLnBrk="1" hangingPunct="1">
              <a:lnSpc>
                <a:spcPct val="110000"/>
              </a:lnSpc>
              <a:spcBef>
                <a:spcPct val="0"/>
              </a:spcBef>
              <a:buClrTx/>
              <a:buFont typeface="Wingdings" panose="05000000000000000000" pitchFamily="2" charset="2"/>
              <a:buNone/>
            </a:pPr>
            <a:r>
              <a:rPr lang="ru-RU" altLang="ru-RU" sz="1400">
                <a:solidFill>
                  <a:schemeClr val="accent3">
                    <a:lumMod val="75000"/>
                  </a:schemeClr>
                </a:solidFill>
                <a:latin typeface="Arial" panose="020B0604020202020204" pitchFamily="34" charset="0"/>
              </a:rPr>
              <a:t>– положение на рынке, </a:t>
            </a:r>
          </a:p>
          <a:p>
            <a:pPr eaLnBrk="1" hangingPunct="1">
              <a:lnSpc>
                <a:spcPct val="110000"/>
              </a:lnSpc>
              <a:spcBef>
                <a:spcPct val="0"/>
              </a:spcBef>
              <a:buClrTx/>
              <a:buFont typeface="Wingdings" panose="05000000000000000000" pitchFamily="2" charset="2"/>
              <a:buNone/>
            </a:pPr>
            <a:r>
              <a:rPr lang="ru-RU" altLang="ru-RU" sz="1400">
                <a:solidFill>
                  <a:schemeClr val="accent3">
                    <a:lumMod val="75000"/>
                  </a:schemeClr>
                </a:solidFill>
                <a:latin typeface="Arial" panose="020B0604020202020204" pitchFamily="34" charset="0"/>
              </a:rPr>
              <a:t>при котором изменение </a:t>
            </a:r>
          </a:p>
          <a:p>
            <a:pPr eaLnBrk="1" hangingPunct="1">
              <a:lnSpc>
                <a:spcPct val="110000"/>
              </a:lnSpc>
              <a:spcBef>
                <a:spcPct val="0"/>
              </a:spcBef>
              <a:buClrTx/>
              <a:buFont typeface="Wingdings" panose="05000000000000000000" pitchFamily="2" charset="2"/>
              <a:buNone/>
            </a:pPr>
            <a:r>
              <a:rPr lang="ru-RU" altLang="ru-RU" sz="1400">
                <a:solidFill>
                  <a:schemeClr val="accent3">
                    <a:lumMod val="75000"/>
                  </a:schemeClr>
                </a:solidFill>
                <a:latin typeface="Arial" panose="020B0604020202020204" pitchFamily="34" charset="0"/>
              </a:rPr>
              <a:t>цены товара на 1% вызывает </a:t>
            </a:r>
          </a:p>
          <a:p>
            <a:pPr eaLnBrk="1" hangingPunct="1">
              <a:lnSpc>
                <a:spcPct val="110000"/>
              </a:lnSpc>
              <a:spcBef>
                <a:spcPct val="0"/>
              </a:spcBef>
              <a:buClrTx/>
              <a:buFont typeface="Wingdings" panose="05000000000000000000" pitchFamily="2" charset="2"/>
              <a:buNone/>
            </a:pPr>
            <a:r>
              <a:rPr lang="ru-RU" altLang="ru-RU" sz="1400">
                <a:solidFill>
                  <a:schemeClr val="accent3">
                    <a:lumMod val="75000"/>
                  </a:schemeClr>
                </a:solidFill>
                <a:latin typeface="Arial" panose="020B0604020202020204" pitchFamily="34" charset="0"/>
              </a:rPr>
              <a:t>изменение объема продаж </a:t>
            </a:r>
          </a:p>
          <a:p>
            <a:pPr eaLnBrk="1" hangingPunct="1">
              <a:lnSpc>
                <a:spcPct val="110000"/>
              </a:lnSpc>
              <a:spcBef>
                <a:spcPct val="0"/>
              </a:spcBef>
              <a:buClrTx/>
              <a:buFont typeface="Wingdings" panose="05000000000000000000" pitchFamily="2" charset="2"/>
              <a:buNone/>
            </a:pPr>
            <a:r>
              <a:rPr lang="ru-RU" altLang="ru-RU" sz="1400">
                <a:solidFill>
                  <a:schemeClr val="accent3">
                    <a:lumMod val="75000"/>
                  </a:schemeClr>
                </a:solidFill>
                <a:latin typeface="Arial" panose="020B0604020202020204" pitchFamily="34" charset="0"/>
              </a:rPr>
              <a:t>более чем на 1%.</a:t>
            </a:r>
            <a:endParaRPr lang="en-GB" altLang="ru-RU" sz="1400">
              <a:solidFill>
                <a:schemeClr val="accent3">
                  <a:lumMod val="75000"/>
                </a:schemeClr>
              </a:solidFill>
              <a:latin typeface="Arial" panose="020B0604020202020204" pitchFamily="34" charset="0"/>
            </a:endParaRPr>
          </a:p>
        </p:txBody>
      </p:sp>
      <p:grpSp>
        <p:nvGrpSpPr>
          <p:cNvPr id="2" name="Group 25">
            <a:extLst>
              <a:ext uri="{FF2B5EF4-FFF2-40B4-BE49-F238E27FC236}">
                <a16:creationId xmlns:a16="http://schemas.microsoft.com/office/drawing/2014/main" id="{DE7C58E0-E364-4A9D-806E-D3FBD86B2E7B}"/>
              </a:ext>
            </a:extLst>
          </p:cNvPr>
          <p:cNvGrpSpPr>
            <a:grpSpLocks/>
          </p:cNvGrpSpPr>
          <p:nvPr/>
        </p:nvGrpSpPr>
        <p:grpSpPr bwMode="auto">
          <a:xfrm>
            <a:off x="1626195" y="1372577"/>
            <a:ext cx="2009775" cy="1741488"/>
            <a:chOff x="608" y="664"/>
            <a:chExt cx="1688" cy="1463"/>
          </a:xfrm>
        </p:grpSpPr>
        <p:sp>
          <p:nvSpPr>
            <p:cNvPr id="90130" name="Line 6">
              <a:extLst>
                <a:ext uri="{FF2B5EF4-FFF2-40B4-BE49-F238E27FC236}">
                  <a16:creationId xmlns:a16="http://schemas.microsoft.com/office/drawing/2014/main" id="{A4881386-D246-45B5-9BD7-8CB1F9E87678}"/>
                </a:ext>
              </a:extLst>
            </p:cNvPr>
            <p:cNvSpPr>
              <a:spLocks noChangeShapeType="1"/>
            </p:cNvSpPr>
            <p:nvPr/>
          </p:nvSpPr>
          <p:spPr bwMode="auto">
            <a:xfrm flipV="1">
              <a:off x="856" y="664"/>
              <a:ext cx="0" cy="12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sp>
          <p:nvSpPr>
            <p:cNvPr id="90131" name="Line 7">
              <a:extLst>
                <a:ext uri="{FF2B5EF4-FFF2-40B4-BE49-F238E27FC236}">
                  <a16:creationId xmlns:a16="http://schemas.microsoft.com/office/drawing/2014/main" id="{3BD3D392-F7CA-4A02-A079-A8EF246A0122}"/>
                </a:ext>
              </a:extLst>
            </p:cNvPr>
            <p:cNvSpPr>
              <a:spLocks noChangeShapeType="1"/>
            </p:cNvSpPr>
            <p:nvPr/>
          </p:nvSpPr>
          <p:spPr bwMode="auto">
            <a:xfrm>
              <a:off x="864" y="1888"/>
              <a:ext cx="143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sp>
          <p:nvSpPr>
            <p:cNvPr id="90132" name="Line 8">
              <a:extLst>
                <a:ext uri="{FF2B5EF4-FFF2-40B4-BE49-F238E27FC236}">
                  <a16:creationId xmlns:a16="http://schemas.microsoft.com/office/drawing/2014/main" id="{97FFD794-A63F-4FB4-9497-FFB9ADB3A450}"/>
                </a:ext>
              </a:extLst>
            </p:cNvPr>
            <p:cNvSpPr>
              <a:spLocks noChangeShapeType="1"/>
            </p:cNvSpPr>
            <p:nvPr/>
          </p:nvSpPr>
          <p:spPr bwMode="auto">
            <a:xfrm>
              <a:off x="984" y="1112"/>
              <a:ext cx="960" cy="5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sp>
          <p:nvSpPr>
            <p:cNvPr id="90133" name="Text Box 9">
              <a:extLst>
                <a:ext uri="{FF2B5EF4-FFF2-40B4-BE49-F238E27FC236}">
                  <a16:creationId xmlns:a16="http://schemas.microsoft.com/office/drawing/2014/main" id="{672CEC64-2B92-4F97-BEED-D7289B519A11}"/>
                </a:ext>
              </a:extLst>
            </p:cNvPr>
            <p:cNvSpPr txBox="1">
              <a:spLocks noChangeArrowheads="1"/>
            </p:cNvSpPr>
            <p:nvPr/>
          </p:nvSpPr>
          <p:spPr bwMode="auto">
            <a:xfrm>
              <a:off x="1072" y="1972"/>
              <a:ext cx="101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ru-RU" altLang="ru-RU" sz="1200">
                  <a:solidFill>
                    <a:schemeClr val="accent3">
                      <a:lumMod val="75000"/>
                    </a:schemeClr>
                  </a:solidFill>
                  <a:latin typeface="Arial" panose="020B0604020202020204" pitchFamily="34" charset="0"/>
                </a:rPr>
                <a:t>Изменение цены</a:t>
              </a:r>
              <a:endParaRPr lang="en-GB" altLang="ru-RU" sz="1200">
                <a:solidFill>
                  <a:schemeClr val="accent3">
                    <a:lumMod val="75000"/>
                  </a:schemeClr>
                </a:solidFill>
                <a:latin typeface="Arial" panose="020B0604020202020204" pitchFamily="34" charset="0"/>
              </a:endParaRPr>
            </a:p>
          </p:txBody>
        </p:sp>
        <p:sp>
          <p:nvSpPr>
            <p:cNvPr id="90134" name="Text Box 10">
              <a:extLst>
                <a:ext uri="{FF2B5EF4-FFF2-40B4-BE49-F238E27FC236}">
                  <a16:creationId xmlns:a16="http://schemas.microsoft.com/office/drawing/2014/main" id="{8B35355F-494C-4363-B017-A387C3C3F831}"/>
                </a:ext>
              </a:extLst>
            </p:cNvPr>
            <p:cNvSpPr txBox="1">
              <a:spLocks noChangeArrowheads="1"/>
            </p:cNvSpPr>
            <p:nvPr/>
          </p:nvSpPr>
          <p:spPr bwMode="auto">
            <a:xfrm rot="-5400000">
              <a:off x="126" y="1249"/>
              <a:ext cx="112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ru-RU" altLang="ru-RU" sz="1200">
                  <a:solidFill>
                    <a:schemeClr val="accent3">
                      <a:lumMod val="75000"/>
                    </a:schemeClr>
                  </a:solidFill>
                  <a:latin typeface="Arial" panose="020B0604020202020204" pitchFamily="34" charset="0"/>
                </a:rPr>
                <a:t>Изменение спроса</a:t>
              </a:r>
              <a:endParaRPr lang="en-GB" altLang="ru-RU" sz="1200">
                <a:solidFill>
                  <a:schemeClr val="accent3">
                    <a:lumMod val="75000"/>
                  </a:schemeClr>
                </a:solidFill>
                <a:latin typeface="Arial" panose="020B0604020202020204" pitchFamily="34" charset="0"/>
              </a:endParaRPr>
            </a:p>
          </p:txBody>
        </p:sp>
        <p:sp>
          <p:nvSpPr>
            <p:cNvPr id="90135" name="Line 11">
              <a:extLst>
                <a:ext uri="{FF2B5EF4-FFF2-40B4-BE49-F238E27FC236}">
                  <a16:creationId xmlns:a16="http://schemas.microsoft.com/office/drawing/2014/main" id="{AD2D5762-0948-4750-8163-E24455081683}"/>
                </a:ext>
              </a:extLst>
            </p:cNvPr>
            <p:cNvSpPr>
              <a:spLocks noChangeShapeType="1"/>
            </p:cNvSpPr>
            <p:nvPr/>
          </p:nvSpPr>
          <p:spPr bwMode="auto">
            <a:xfrm>
              <a:off x="1568" y="1432"/>
              <a:ext cx="0" cy="44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sp>
          <p:nvSpPr>
            <p:cNvPr id="90136" name="Line 12">
              <a:extLst>
                <a:ext uri="{FF2B5EF4-FFF2-40B4-BE49-F238E27FC236}">
                  <a16:creationId xmlns:a16="http://schemas.microsoft.com/office/drawing/2014/main" id="{A2836020-2B7E-45C4-950D-A56435E1FAA6}"/>
                </a:ext>
              </a:extLst>
            </p:cNvPr>
            <p:cNvSpPr>
              <a:spLocks noChangeShapeType="1"/>
            </p:cNvSpPr>
            <p:nvPr/>
          </p:nvSpPr>
          <p:spPr bwMode="auto">
            <a:xfrm>
              <a:off x="1328" y="1288"/>
              <a:ext cx="0" cy="5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sp>
          <p:nvSpPr>
            <p:cNvPr id="90137" name="Line 13">
              <a:extLst>
                <a:ext uri="{FF2B5EF4-FFF2-40B4-BE49-F238E27FC236}">
                  <a16:creationId xmlns:a16="http://schemas.microsoft.com/office/drawing/2014/main" id="{CE19EA86-2B14-439C-9638-8B9AFB88CBD5}"/>
                </a:ext>
              </a:extLst>
            </p:cNvPr>
            <p:cNvSpPr>
              <a:spLocks noChangeShapeType="1"/>
            </p:cNvSpPr>
            <p:nvPr/>
          </p:nvSpPr>
          <p:spPr bwMode="auto">
            <a:xfrm flipH="1">
              <a:off x="840" y="1432"/>
              <a:ext cx="72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sp>
          <p:nvSpPr>
            <p:cNvPr id="90138" name="Line 14">
              <a:extLst>
                <a:ext uri="{FF2B5EF4-FFF2-40B4-BE49-F238E27FC236}">
                  <a16:creationId xmlns:a16="http://schemas.microsoft.com/office/drawing/2014/main" id="{793577CA-CD06-4CD2-B89C-C7F6BFFB16C0}"/>
                </a:ext>
              </a:extLst>
            </p:cNvPr>
            <p:cNvSpPr>
              <a:spLocks noChangeShapeType="1"/>
            </p:cNvSpPr>
            <p:nvPr/>
          </p:nvSpPr>
          <p:spPr bwMode="auto">
            <a:xfrm flipH="1">
              <a:off x="856" y="1304"/>
              <a:ext cx="4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grpSp>
      <p:grpSp>
        <p:nvGrpSpPr>
          <p:cNvPr id="3" name="Group 24">
            <a:extLst>
              <a:ext uri="{FF2B5EF4-FFF2-40B4-BE49-F238E27FC236}">
                <a16:creationId xmlns:a16="http://schemas.microsoft.com/office/drawing/2014/main" id="{C7F6F829-BE2D-4721-97D4-6B389BAC8DAD}"/>
              </a:ext>
            </a:extLst>
          </p:cNvPr>
          <p:cNvGrpSpPr>
            <a:grpSpLocks/>
          </p:cNvGrpSpPr>
          <p:nvPr/>
        </p:nvGrpSpPr>
        <p:grpSpPr bwMode="auto">
          <a:xfrm>
            <a:off x="1667937" y="3809023"/>
            <a:ext cx="2009775" cy="1741488"/>
            <a:chOff x="608" y="2168"/>
            <a:chExt cx="1688" cy="1463"/>
          </a:xfrm>
        </p:grpSpPr>
        <p:sp>
          <p:nvSpPr>
            <p:cNvPr id="90121" name="Line 15">
              <a:extLst>
                <a:ext uri="{FF2B5EF4-FFF2-40B4-BE49-F238E27FC236}">
                  <a16:creationId xmlns:a16="http://schemas.microsoft.com/office/drawing/2014/main" id="{0DC9A446-FB2E-476B-994C-096297B763D2}"/>
                </a:ext>
              </a:extLst>
            </p:cNvPr>
            <p:cNvSpPr>
              <a:spLocks noChangeShapeType="1"/>
            </p:cNvSpPr>
            <p:nvPr/>
          </p:nvSpPr>
          <p:spPr bwMode="auto">
            <a:xfrm flipV="1">
              <a:off x="856" y="2168"/>
              <a:ext cx="0" cy="12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sp>
          <p:nvSpPr>
            <p:cNvPr id="90122" name="Line 16">
              <a:extLst>
                <a:ext uri="{FF2B5EF4-FFF2-40B4-BE49-F238E27FC236}">
                  <a16:creationId xmlns:a16="http://schemas.microsoft.com/office/drawing/2014/main" id="{CACCD27D-FEEE-4BAC-808B-611E99017373}"/>
                </a:ext>
              </a:extLst>
            </p:cNvPr>
            <p:cNvSpPr>
              <a:spLocks noChangeShapeType="1"/>
            </p:cNvSpPr>
            <p:nvPr/>
          </p:nvSpPr>
          <p:spPr bwMode="auto">
            <a:xfrm>
              <a:off x="864" y="3392"/>
              <a:ext cx="143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sp>
          <p:nvSpPr>
            <p:cNvPr id="90123" name="Line 17">
              <a:extLst>
                <a:ext uri="{FF2B5EF4-FFF2-40B4-BE49-F238E27FC236}">
                  <a16:creationId xmlns:a16="http://schemas.microsoft.com/office/drawing/2014/main" id="{9963C480-6D76-45D7-B3C6-99DB5586405C}"/>
                </a:ext>
              </a:extLst>
            </p:cNvPr>
            <p:cNvSpPr>
              <a:spLocks noChangeShapeType="1"/>
            </p:cNvSpPr>
            <p:nvPr/>
          </p:nvSpPr>
          <p:spPr bwMode="auto">
            <a:xfrm>
              <a:off x="1320" y="2392"/>
              <a:ext cx="512" cy="6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sp>
          <p:nvSpPr>
            <p:cNvPr id="90124" name="Text Box 18">
              <a:extLst>
                <a:ext uri="{FF2B5EF4-FFF2-40B4-BE49-F238E27FC236}">
                  <a16:creationId xmlns:a16="http://schemas.microsoft.com/office/drawing/2014/main" id="{3E7E26FB-54F9-471D-ADCE-49001C9E2FB4}"/>
                </a:ext>
              </a:extLst>
            </p:cNvPr>
            <p:cNvSpPr txBox="1">
              <a:spLocks noChangeArrowheads="1"/>
            </p:cNvSpPr>
            <p:nvPr/>
          </p:nvSpPr>
          <p:spPr bwMode="auto">
            <a:xfrm>
              <a:off x="1072" y="3476"/>
              <a:ext cx="101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ru-RU" altLang="ru-RU" sz="1200">
                  <a:solidFill>
                    <a:schemeClr val="accent3">
                      <a:lumMod val="75000"/>
                    </a:schemeClr>
                  </a:solidFill>
                  <a:latin typeface="Arial" panose="020B0604020202020204" pitchFamily="34" charset="0"/>
                </a:rPr>
                <a:t>Изменение цены</a:t>
              </a:r>
              <a:endParaRPr lang="en-GB" altLang="ru-RU" sz="1200">
                <a:solidFill>
                  <a:schemeClr val="accent3">
                    <a:lumMod val="75000"/>
                  </a:schemeClr>
                </a:solidFill>
                <a:latin typeface="Arial" panose="020B0604020202020204" pitchFamily="34" charset="0"/>
              </a:endParaRPr>
            </a:p>
          </p:txBody>
        </p:sp>
        <p:sp>
          <p:nvSpPr>
            <p:cNvPr id="90125" name="Text Box 19">
              <a:extLst>
                <a:ext uri="{FF2B5EF4-FFF2-40B4-BE49-F238E27FC236}">
                  <a16:creationId xmlns:a16="http://schemas.microsoft.com/office/drawing/2014/main" id="{CB78CB16-E75C-4207-BAF6-3DBE8E19CF25}"/>
                </a:ext>
              </a:extLst>
            </p:cNvPr>
            <p:cNvSpPr txBox="1">
              <a:spLocks noChangeArrowheads="1"/>
            </p:cNvSpPr>
            <p:nvPr/>
          </p:nvSpPr>
          <p:spPr bwMode="auto">
            <a:xfrm rot="-5400000">
              <a:off x="126" y="2753"/>
              <a:ext cx="112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ru-RU" altLang="ru-RU" sz="1200">
                  <a:solidFill>
                    <a:schemeClr val="accent3">
                      <a:lumMod val="75000"/>
                    </a:schemeClr>
                  </a:solidFill>
                  <a:latin typeface="Arial" panose="020B0604020202020204" pitchFamily="34" charset="0"/>
                </a:rPr>
                <a:t>Изменение спроса</a:t>
              </a:r>
              <a:endParaRPr lang="en-GB" altLang="ru-RU" sz="1200">
                <a:solidFill>
                  <a:schemeClr val="accent3">
                    <a:lumMod val="75000"/>
                  </a:schemeClr>
                </a:solidFill>
                <a:latin typeface="Arial" panose="020B0604020202020204" pitchFamily="34" charset="0"/>
              </a:endParaRPr>
            </a:p>
          </p:txBody>
        </p:sp>
        <p:sp>
          <p:nvSpPr>
            <p:cNvPr id="90126" name="Line 20">
              <a:extLst>
                <a:ext uri="{FF2B5EF4-FFF2-40B4-BE49-F238E27FC236}">
                  <a16:creationId xmlns:a16="http://schemas.microsoft.com/office/drawing/2014/main" id="{142860D0-C9A2-449A-93B3-6E087F19C7F4}"/>
                </a:ext>
              </a:extLst>
            </p:cNvPr>
            <p:cNvSpPr>
              <a:spLocks noChangeShapeType="1"/>
            </p:cNvSpPr>
            <p:nvPr/>
          </p:nvSpPr>
          <p:spPr bwMode="auto">
            <a:xfrm>
              <a:off x="1576" y="2728"/>
              <a:ext cx="0" cy="66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sp>
          <p:nvSpPr>
            <p:cNvPr id="90127" name="Line 21">
              <a:extLst>
                <a:ext uri="{FF2B5EF4-FFF2-40B4-BE49-F238E27FC236}">
                  <a16:creationId xmlns:a16="http://schemas.microsoft.com/office/drawing/2014/main" id="{BA863701-7B1A-46B6-8311-212A83485313}"/>
                </a:ext>
              </a:extLst>
            </p:cNvPr>
            <p:cNvSpPr>
              <a:spLocks noChangeShapeType="1"/>
            </p:cNvSpPr>
            <p:nvPr/>
          </p:nvSpPr>
          <p:spPr bwMode="auto">
            <a:xfrm flipH="1">
              <a:off x="1432" y="2528"/>
              <a:ext cx="0" cy="85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sp>
          <p:nvSpPr>
            <p:cNvPr id="90128" name="Line 22">
              <a:extLst>
                <a:ext uri="{FF2B5EF4-FFF2-40B4-BE49-F238E27FC236}">
                  <a16:creationId xmlns:a16="http://schemas.microsoft.com/office/drawing/2014/main" id="{A3765104-15E0-4B7F-9DE1-31C1A9B4DA20}"/>
                </a:ext>
              </a:extLst>
            </p:cNvPr>
            <p:cNvSpPr>
              <a:spLocks noChangeShapeType="1"/>
            </p:cNvSpPr>
            <p:nvPr/>
          </p:nvSpPr>
          <p:spPr bwMode="auto">
            <a:xfrm flipH="1">
              <a:off x="840" y="2752"/>
              <a:ext cx="72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sp>
          <p:nvSpPr>
            <p:cNvPr id="90129" name="Line 23">
              <a:extLst>
                <a:ext uri="{FF2B5EF4-FFF2-40B4-BE49-F238E27FC236}">
                  <a16:creationId xmlns:a16="http://schemas.microsoft.com/office/drawing/2014/main" id="{B7ACCECB-6920-44C7-AA73-141E7593E649}"/>
                </a:ext>
              </a:extLst>
            </p:cNvPr>
            <p:cNvSpPr>
              <a:spLocks noChangeShapeType="1"/>
            </p:cNvSpPr>
            <p:nvPr/>
          </p:nvSpPr>
          <p:spPr bwMode="auto">
            <a:xfrm flipH="1">
              <a:off x="856" y="2544"/>
              <a:ext cx="57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ru-RU">
                <a:solidFill>
                  <a:schemeClr val="accent3">
                    <a:lumMod val="75000"/>
                  </a:schemeClr>
                </a:solidFill>
              </a:endParaRPr>
            </a:p>
          </p:txBody>
        </p:sp>
      </p:grpSp>
      <p:sp>
        <p:nvSpPr>
          <p:cNvPr id="26" name="Text Box 3">
            <a:extLst>
              <a:ext uri="{FF2B5EF4-FFF2-40B4-BE49-F238E27FC236}">
                <a16:creationId xmlns:a16="http://schemas.microsoft.com/office/drawing/2014/main" id="{5CCE6B26-F285-4A8E-AE8C-CA728BAFD6E8}"/>
              </a:ext>
            </a:extLst>
          </p:cNvPr>
          <p:cNvSpPr txBox="1">
            <a:spLocks noChangeArrowheads="1"/>
          </p:cNvSpPr>
          <p:nvPr/>
        </p:nvSpPr>
        <p:spPr bwMode="auto">
          <a:xfrm>
            <a:off x="7497582" y="2205825"/>
            <a:ext cx="4357512" cy="295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0000"/>
              </a:lnSpc>
              <a:spcBef>
                <a:spcPct val="0"/>
              </a:spcBef>
              <a:buFont typeface="Wingdings" panose="05000000000000000000" pitchFamily="2" charset="2"/>
              <a:buNone/>
              <a:defRPr/>
            </a:pPr>
            <a:r>
              <a:rPr lang="ru-RU" altLang="ru-RU" sz="1600" b="1" dirty="0">
                <a:solidFill>
                  <a:schemeClr val="accent3">
                    <a:lumMod val="75000"/>
                  </a:schemeClr>
                </a:solidFill>
                <a:latin typeface="Arial" panose="020B0604020202020204" pitchFamily="34" charset="0"/>
              </a:rPr>
              <a:t>Эластичность по …</a:t>
            </a:r>
            <a:endParaRPr lang="ru-RU" altLang="ru-RU" sz="1400" dirty="0">
              <a:solidFill>
                <a:schemeClr val="accent3">
                  <a:lumMod val="75000"/>
                </a:schemeClr>
              </a:solidFill>
              <a:latin typeface="Arial" panose="020B0604020202020204" pitchFamily="34" charset="0"/>
            </a:endParaRP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Цена</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Наценка дистрибьютора</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Наценка розницы</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Премия продавцов</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Кредитные условия</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Наличие на складе</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Затраты на промо</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Премия продавцов дистрибьютора/розницы</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Реклама</a:t>
            </a:r>
          </a:p>
          <a:p>
            <a:pPr marL="285750" indent="-285750" eaLnBrk="1" hangingPunct="1">
              <a:lnSpc>
                <a:spcPct val="110000"/>
              </a:lnSpc>
              <a:spcBef>
                <a:spcPct val="0"/>
              </a:spcBef>
              <a:defRPr/>
            </a:pPr>
            <a:r>
              <a:rPr lang="ru-RU" altLang="ru-RU" sz="1400" dirty="0">
                <a:solidFill>
                  <a:schemeClr val="accent3">
                    <a:lumMod val="75000"/>
                  </a:schemeClr>
                </a:solidFill>
                <a:latin typeface="Arial" panose="020B0604020202020204" pitchFamily="34" charset="0"/>
              </a:rPr>
              <a:t>………..</a:t>
            </a:r>
          </a:p>
          <a:p>
            <a:pPr eaLnBrk="1" hangingPunct="1">
              <a:lnSpc>
                <a:spcPct val="110000"/>
              </a:lnSpc>
              <a:spcBef>
                <a:spcPct val="0"/>
              </a:spcBef>
              <a:buFont typeface="Wingdings" panose="05000000000000000000" pitchFamily="2" charset="2"/>
              <a:buNone/>
              <a:defRPr/>
            </a:pPr>
            <a:endParaRPr lang="en-GB" altLang="ru-RU" sz="1400" dirty="0">
              <a:solidFill>
                <a:schemeClr val="accent3">
                  <a:lumMod val="75000"/>
                </a:schemeClr>
              </a:solidFill>
              <a:latin typeface="Arial" panose="020B0604020202020204" pitchFamily="34" charset="0"/>
            </a:endParaRPr>
          </a:p>
        </p:txBody>
      </p:sp>
    </p:spTree>
    <p:extLst>
      <p:ext uri="{BB962C8B-B14F-4D97-AF65-F5344CB8AC3E}">
        <p14:creationId xmlns:p14="http://schemas.microsoft.com/office/powerpoint/2010/main" val="38537985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02851"/>
                                        </p:tgtEl>
                                        <p:attrNameLst>
                                          <p:attrName>style.visibility</p:attrName>
                                        </p:attrNameLst>
                                      </p:cBhvr>
                                      <p:to>
                                        <p:strVal val="visible"/>
                                      </p:to>
                                    </p:set>
                                    <p:animEffect transition="in" filter="box(in)">
                                      <p:cBhvr>
                                        <p:cTn id="7" dur="500"/>
                                        <p:tgtEl>
                                          <p:spTgt spid="11028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02853"/>
                                        </p:tgtEl>
                                        <p:attrNameLst>
                                          <p:attrName>style.visibility</p:attrName>
                                        </p:attrNameLst>
                                      </p:cBhvr>
                                      <p:to>
                                        <p:strVal val="visible"/>
                                      </p:to>
                                    </p:set>
                                    <p:animEffect transition="in" filter="box(in)">
                                      <p:cBhvr>
                                        <p:cTn id="17" dur="500"/>
                                        <p:tgtEl>
                                          <p:spTgt spid="11028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851" grpId="0" autoUpdateAnimBg="0"/>
      <p:bldP spid="1102853" grpId="0" autoUpdateAnimBg="0"/>
      <p:bldP spid="2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Номер слайда 1">
            <a:extLst>
              <a:ext uri="{FF2B5EF4-FFF2-40B4-BE49-F238E27FC236}">
                <a16:creationId xmlns:a16="http://schemas.microsoft.com/office/drawing/2014/main" id="{1D5C161B-8B1C-4E67-B2A7-405A2F3C3B29}"/>
              </a:ext>
            </a:extLst>
          </p:cNvPr>
          <p:cNvSpPr>
            <a:spLocks noGrp="1"/>
          </p:cNvSpPr>
          <p:nvPr>
            <p:ph type="sldNum" sz="quarter" idx="12"/>
          </p:nvPr>
        </p:nvSpPr>
        <p:spPr bwMode="auto">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BCFEBEE7-BFB2-42C9-8751-4532EF6A88E6}" type="slidenum">
              <a:rPr lang="en-US" smtClean="0"/>
              <a:pPr algn="l">
                <a:defRPr/>
              </a:pPr>
              <a:t>93</a:t>
            </a:fld>
            <a:endParaRPr lang="ru-RU" altLang="ru-RU" sz="1100">
              <a:solidFill>
                <a:schemeClr val="accent3">
                  <a:lumMod val="75000"/>
                </a:schemeClr>
              </a:solidFill>
              <a:latin typeface="Arial" panose="020B0604020202020204" pitchFamily="34" charset="0"/>
              <a:ea typeface="Osaka"/>
              <a:cs typeface="Osaka"/>
            </a:endParaRPr>
          </a:p>
        </p:txBody>
      </p:sp>
      <p:sp>
        <p:nvSpPr>
          <p:cNvPr id="24580" name="Содержимое 3">
            <a:extLst>
              <a:ext uri="{FF2B5EF4-FFF2-40B4-BE49-F238E27FC236}">
                <a16:creationId xmlns:a16="http://schemas.microsoft.com/office/drawing/2014/main" id="{5DDEFA27-E441-4224-9058-ED11D2F79B9D}"/>
              </a:ext>
            </a:extLst>
          </p:cNvPr>
          <p:cNvSpPr>
            <a:spLocks noGrp="1"/>
          </p:cNvSpPr>
          <p:nvPr>
            <p:ph idx="4294967295"/>
          </p:nvPr>
        </p:nvSpPr>
        <p:spPr>
          <a:xfrm>
            <a:off x="2483555" y="997833"/>
            <a:ext cx="8229600" cy="4702175"/>
          </a:xfrm>
        </p:spPr>
        <p:txBody>
          <a:bodyPr lIns="84406" tIns="42203" rIns="84406" bIns="42203" rtlCol="0">
            <a:normAutofit/>
          </a:bodyPr>
          <a:lstStyle/>
          <a:p>
            <a:pPr eaLnBrk="1" fontAlgn="auto" hangingPunct="1">
              <a:spcAft>
                <a:spcPts val="0"/>
              </a:spcAft>
              <a:buFontTx/>
              <a:buNone/>
              <a:defRPr/>
            </a:pPr>
            <a:endParaRPr lang="ru-RU" altLang="ru-RU" sz="1662" dirty="0"/>
          </a:p>
          <a:p>
            <a:pPr eaLnBrk="1" fontAlgn="auto" hangingPunct="1">
              <a:spcAft>
                <a:spcPts val="0"/>
              </a:spcAft>
              <a:buFontTx/>
              <a:buNone/>
              <a:defRPr/>
            </a:pPr>
            <a:endParaRPr lang="en-GB" altLang="ru-RU" sz="1662" dirty="0"/>
          </a:p>
        </p:txBody>
      </p:sp>
      <p:sp>
        <p:nvSpPr>
          <p:cNvPr id="24579" name="Заголовок 2">
            <a:extLst>
              <a:ext uri="{FF2B5EF4-FFF2-40B4-BE49-F238E27FC236}">
                <a16:creationId xmlns:a16="http://schemas.microsoft.com/office/drawing/2014/main" id="{1DC3A16C-B14D-4F95-9C2F-E6339ADD6638}"/>
              </a:ext>
            </a:extLst>
          </p:cNvPr>
          <p:cNvSpPr>
            <a:spLocks noGrp="1"/>
          </p:cNvSpPr>
          <p:nvPr>
            <p:ph type="title" idx="4294967295"/>
          </p:nvPr>
        </p:nvSpPr>
        <p:spPr>
          <a:xfrm>
            <a:off x="711200" y="383821"/>
            <a:ext cx="8229600" cy="614011"/>
          </a:xfrm>
        </p:spPr>
        <p:txBody>
          <a:bodyPr lIns="84406" tIns="42203" rIns="84406" bIns="42203" rtlCol="0">
            <a:normAutofit/>
          </a:bodyPr>
          <a:lstStyle/>
          <a:p>
            <a:pPr eaLnBrk="1" fontAlgn="auto" hangingPunct="1">
              <a:spcAft>
                <a:spcPts val="0"/>
              </a:spcAft>
              <a:defRPr/>
            </a:pPr>
            <a:r>
              <a:rPr lang="ru-RU" altLang="ru-RU" sz="3200" b="1" dirty="0">
                <a:solidFill>
                  <a:schemeClr val="accent3">
                    <a:lumMod val="75000"/>
                  </a:schemeClr>
                </a:solidFill>
              </a:rPr>
              <a:t>Эластичность использование ресурсов </a:t>
            </a:r>
            <a:endParaRPr lang="en-GB" altLang="ru-RU" sz="3200" b="1" dirty="0">
              <a:solidFill>
                <a:schemeClr val="accent3">
                  <a:lumMod val="75000"/>
                </a:schemeClr>
              </a:solidFill>
            </a:endParaRPr>
          </a:p>
        </p:txBody>
      </p:sp>
      <p:pic>
        <p:nvPicPr>
          <p:cNvPr id="3" name="Рисунок 2">
            <a:extLst>
              <a:ext uri="{FF2B5EF4-FFF2-40B4-BE49-F238E27FC236}">
                <a16:creationId xmlns:a16="http://schemas.microsoft.com/office/drawing/2014/main" id="{06B3F25C-5752-4E90-8FFA-3EC2A6FEA2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5896" y="3601630"/>
            <a:ext cx="1817077" cy="1817077"/>
          </a:xfrm>
          <a:prstGeom prst="rect">
            <a:avLst/>
          </a:prstGeom>
        </p:spPr>
      </p:pic>
      <p:sp>
        <p:nvSpPr>
          <p:cNvPr id="7" name="Заголовок 2">
            <a:extLst>
              <a:ext uri="{FF2B5EF4-FFF2-40B4-BE49-F238E27FC236}">
                <a16:creationId xmlns:a16="http://schemas.microsoft.com/office/drawing/2014/main" id="{B1C40919-09E0-4A5E-968D-3BBAD50392B9}"/>
              </a:ext>
            </a:extLst>
          </p:cNvPr>
          <p:cNvSpPr txBox="1">
            <a:spLocks/>
          </p:cNvSpPr>
          <p:nvPr/>
        </p:nvSpPr>
        <p:spPr>
          <a:xfrm>
            <a:off x="863601" y="2559564"/>
            <a:ext cx="9849554" cy="614011"/>
          </a:xfrm>
          <a:prstGeom prst="rect">
            <a:avLst/>
          </a:prstGeom>
        </p:spPr>
        <p:txBody>
          <a:bodyPr vert="horz" lIns="84406" tIns="42203" rIns="84406" bIns="42203" rtlCol="0" anchor="ctr">
            <a:normAutofit fontScale="70000" lnSpcReduction="2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defRPr/>
            </a:pPr>
            <a:r>
              <a:rPr lang="ru-RU" altLang="ru-RU" sz="3200" dirty="0">
                <a:solidFill>
                  <a:schemeClr val="accent3">
                    <a:lumMod val="75000"/>
                  </a:schemeClr>
                </a:solidFill>
              </a:rPr>
              <a:t>В каких МПР использование доступных ресурсов дадут максимальный эффект?</a:t>
            </a:r>
            <a:endParaRPr lang="en-GB" altLang="ru-RU" sz="3200" dirty="0">
              <a:solidFill>
                <a:schemeClr val="accent3">
                  <a:lumMod val="75000"/>
                </a:schemeClr>
              </a:solidFill>
            </a:endParaRPr>
          </a:p>
        </p:txBody>
      </p:sp>
      <p:pic>
        <p:nvPicPr>
          <p:cNvPr id="8" name="Рисунок 7">
            <a:extLst>
              <a:ext uri="{FF2B5EF4-FFF2-40B4-BE49-F238E27FC236}">
                <a16:creationId xmlns:a16="http://schemas.microsoft.com/office/drawing/2014/main" id="{1981BAB6-16C6-426F-86B9-832459F961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1264" y="-99646"/>
            <a:ext cx="1752600" cy="1752600"/>
          </a:xfrm>
          <a:prstGeom prst="rect">
            <a:avLst/>
          </a:prstGeom>
        </p:spPr>
      </p:pic>
    </p:spTree>
    <p:extLst>
      <p:ext uri="{BB962C8B-B14F-4D97-AF65-F5344CB8AC3E}">
        <p14:creationId xmlns:p14="http://schemas.microsoft.com/office/powerpoint/2010/main" val="35880910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Номер слайда 1">
            <a:extLst>
              <a:ext uri="{FF2B5EF4-FFF2-40B4-BE49-F238E27FC236}">
                <a16:creationId xmlns:a16="http://schemas.microsoft.com/office/drawing/2014/main" id="{7D42D5E5-4F16-4F84-BF39-375A1A29E8A2}"/>
              </a:ext>
            </a:extLst>
          </p:cNvPr>
          <p:cNvSpPr>
            <a:spLocks noGrp="1"/>
          </p:cNvSpPr>
          <p:nvPr>
            <p:ph type="sldNum" sz="quarter" idx="12"/>
          </p:nvPr>
        </p:nvSpPr>
        <p:spPr bwMode="auto">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buFont typeface="Wingdings" panose="05000000000000000000" pitchFamily="2" charset="2"/>
              <a:buNone/>
              <a:defRPr/>
            </a:pPr>
            <a:fld id="{BCFEBEE7-BFB2-42C9-8751-4532EF6A88E6}" type="slidenum">
              <a:rPr lang="en-US" smtClean="0"/>
              <a:pPr>
                <a:spcBef>
                  <a:spcPct val="0"/>
                </a:spcBef>
                <a:spcAft>
                  <a:spcPct val="0"/>
                </a:spcAft>
                <a:buFont typeface="Wingdings" panose="05000000000000000000" pitchFamily="2" charset="2"/>
                <a:buNone/>
                <a:defRPr/>
              </a:pPr>
              <a:t>94</a:t>
            </a:fld>
            <a:endParaRPr lang="en-GB" altLang="ru-RU" dirty="0">
              <a:solidFill>
                <a:schemeClr val="accent3">
                  <a:lumMod val="75000"/>
                </a:schemeClr>
              </a:solidFill>
              <a:latin typeface="Arial" panose="020B0604020202020204" pitchFamily="34" charset="0"/>
            </a:endParaRPr>
          </a:p>
        </p:txBody>
      </p:sp>
      <p:sp>
        <p:nvSpPr>
          <p:cNvPr id="123907" name="Text Box 2">
            <a:extLst>
              <a:ext uri="{FF2B5EF4-FFF2-40B4-BE49-F238E27FC236}">
                <a16:creationId xmlns:a16="http://schemas.microsoft.com/office/drawing/2014/main" id="{EE147379-DAEF-4D2A-B042-9BF320391925}"/>
              </a:ext>
            </a:extLst>
          </p:cNvPr>
          <p:cNvSpPr txBox="1">
            <a:spLocks noChangeArrowheads="1"/>
          </p:cNvSpPr>
          <p:nvPr/>
        </p:nvSpPr>
        <p:spPr bwMode="auto">
          <a:xfrm>
            <a:off x="684742" y="409400"/>
            <a:ext cx="6935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ru-RU" sz="2800" b="1" dirty="0" err="1">
                <a:solidFill>
                  <a:schemeClr val="accent3">
                    <a:lumMod val="75000"/>
                  </a:schemeClr>
                </a:solidFill>
                <a:latin typeface="Franklin Gothic Book" panose="020B0503020102020204" pitchFamily="34" charset="0"/>
              </a:rPr>
              <a:t>Точка</a:t>
            </a:r>
            <a:r>
              <a:rPr lang="ru-RU" altLang="ru-RU" sz="2800" b="1" dirty="0">
                <a:solidFill>
                  <a:schemeClr val="accent3">
                    <a:lumMod val="75000"/>
                  </a:schemeClr>
                </a:solidFill>
                <a:latin typeface="Franklin Gothic Book" panose="020B0503020102020204" pitchFamily="34" charset="0"/>
              </a:rPr>
              <a:t> безубыточности</a:t>
            </a:r>
            <a:endParaRPr lang="en-US" altLang="ru-RU" sz="2400" b="1" dirty="0">
              <a:solidFill>
                <a:schemeClr val="accent3">
                  <a:lumMod val="75000"/>
                </a:schemeClr>
              </a:solidFill>
              <a:latin typeface="Franklin Gothic Book" panose="020B0503020102020204" pitchFamily="34" charset="0"/>
            </a:endParaRPr>
          </a:p>
        </p:txBody>
      </p:sp>
      <p:sp>
        <p:nvSpPr>
          <p:cNvPr id="123908" name="Line 3">
            <a:extLst>
              <a:ext uri="{FF2B5EF4-FFF2-40B4-BE49-F238E27FC236}">
                <a16:creationId xmlns:a16="http://schemas.microsoft.com/office/drawing/2014/main" id="{BA35D7C6-0CF0-403C-BB37-D3788F30F6E1}"/>
              </a:ext>
            </a:extLst>
          </p:cNvPr>
          <p:cNvSpPr>
            <a:spLocks noChangeShapeType="1"/>
          </p:cNvSpPr>
          <p:nvPr/>
        </p:nvSpPr>
        <p:spPr bwMode="auto">
          <a:xfrm flipV="1">
            <a:off x="2289705" y="1704799"/>
            <a:ext cx="0" cy="44196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solidFill>
                <a:schemeClr val="accent3">
                  <a:lumMod val="75000"/>
                </a:schemeClr>
              </a:solidFill>
            </a:endParaRPr>
          </a:p>
        </p:txBody>
      </p:sp>
      <p:sp>
        <p:nvSpPr>
          <p:cNvPr id="123909" name="Line 4">
            <a:extLst>
              <a:ext uri="{FF2B5EF4-FFF2-40B4-BE49-F238E27FC236}">
                <a16:creationId xmlns:a16="http://schemas.microsoft.com/office/drawing/2014/main" id="{2552058D-6385-4B5E-9A9E-90B1C2AAA036}"/>
              </a:ext>
            </a:extLst>
          </p:cNvPr>
          <p:cNvSpPr>
            <a:spLocks noChangeShapeType="1"/>
          </p:cNvSpPr>
          <p:nvPr/>
        </p:nvSpPr>
        <p:spPr bwMode="auto">
          <a:xfrm>
            <a:off x="2289705" y="6124399"/>
            <a:ext cx="5334000"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solidFill>
                <a:schemeClr val="accent3">
                  <a:lumMod val="75000"/>
                </a:schemeClr>
              </a:solidFill>
            </a:endParaRPr>
          </a:p>
        </p:txBody>
      </p:sp>
      <p:sp>
        <p:nvSpPr>
          <p:cNvPr id="123910" name="Text Box 5">
            <a:extLst>
              <a:ext uri="{FF2B5EF4-FFF2-40B4-BE49-F238E27FC236}">
                <a16:creationId xmlns:a16="http://schemas.microsoft.com/office/drawing/2014/main" id="{038E3977-B29F-4067-B588-95DB5A0F3350}"/>
              </a:ext>
            </a:extLst>
          </p:cNvPr>
          <p:cNvSpPr txBox="1">
            <a:spLocks noChangeArrowheads="1"/>
          </p:cNvSpPr>
          <p:nvPr/>
        </p:nvSpPr>
        <p:spPr bwMode="auto">
          <a:xfrm>
            <a:off x="903817" y="1504774"/>
            <a:ext cx="13003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sz="2000" b="1" dirty="0">
                <a:solidFill>
                  <a:schemeClr val="accent3">
                    <a:lumMod val="75000"/>
                  </a:schemeClr>
                </a:solidFill>
                <a:latin typeface="Tahoma" panose="020B0604030504040204" pitchFamily="34" charset="0"/>
              </a:rPr>
              <a:t>З</a:t>
            </a:r>
            <a:r>
              <a:rPr lang="en-US" altLang="ru-RU" sz="2000" b="1" dirty="0" err="1">
                <a:solidFill>
                  <a:schemeClr val="accent3">
                    <a:lumMod val="75000"/>
                  </a:schemeClr>
                </a:solidFill>
                <a:latin typeface="Tahoma" panose="020B0604030504040204" pitchFamily="34" charset="0"/>
              </a:rPr>
              <a:t>атраты</a:t>
            </a:r>
            <a:endParaRPr lang="en-US" altLang="ru-RU" b="1" dirty="0">
              <a:solidFill>
                <a:schemeClr val="accent3">
                  <a:lumMod val="75000"/>
                </a:schemeClr>
              </a:solidFill>
              <a:latin typeface="Tahoma" panose="020B0604030504040204" pitchFamily="34" charset="0"/>
            </a:endParaRPr>
          </a:p>
        </p:txBody>
      </p:sp>
      <p:sp>
        <p:nvSpPr>
          <p:cNvPr id="123911" name="Text Box 6">
            <a:extLst>
              <a:ext uri="{FF2B5EF4-FFF2-40B4-BE49-F238E27FC236}">
                <a16:creationId xmlns:a16="http://schemas.microsoft.com/office/drawing/2014/main" id="{A57AC59D-5A32-4E09-A68E-90ED61F76C43}"/>
              </a:ext>
            </a:extLst>
          </p:cNvPr>
          <p:cNvSpPr txBox="1">
            <a:spLocks noChangeArrowheads="1"/>
          </p:cNvSpPr>
          <p:nvPr/>
        </p:nvSpPr>
        <p:spPr bwMode="auto">
          <a:xfrm>
            <a:off x="7620530" y="5887861"/>
            <a:ext cx="2170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sz="2000" b="1" dirty="0">
                <a:solidFill>
                  <a:schemeClr val="accent3">
                    <a:lumMod val="75000"/>
                  </a:schemeClr>
                </a:solidFill>
                <a:latin typeface="Tahoma" panose="020B0604030504040204" pitchFamily="34" charset="0"/>
              </a:rPr>
              <a:t>Объем продаж</a:t>
            </a:r>
            <a:endParaRPr lang="en-US" altLang="ru-RU" b="1" dirty="0">
              <a:solidFill>
                <a:schemeClr val="accent3">
                  <a:lumMod val="75000"/>
                </a:schemeClr>
              </a:solidFill>
              <a:latin typeface="Tahoma" panose="020B0604030504040204" pitchFamily="34" charset="0"/>
            </a:endParaRPr>
          </a:p>
        </p:txBody>
      </p:sp>
      <p:grpSp>
        <p:nvGrpSpPr>
          <p:cNvPr id="2" name="Group 7">
            <a:extLst>
              <a:ext uri="{FF2B5EF4-FFF2-40B4-BE49-F238E27FC236}">
                <a16:creationId xmlns:a16="http://schemas.microsoft.com/office/drawing/2014/main" id="{7ADFBB57-6877-42E8-8545-E63FC8807690}"/>
              </a:ext>
            </a:extLst>
          </p:cNvPr>
          <p:cNvGrpSpPr>
            <a:grpSpLocks/>
          </p:cNvGrpSpPr>
          <p:nvPr/>
        </p:nvGrpSpPr>
        <p:grpSpPr bwMode="auto">
          <a:xfrm>
            <a:off x="2289705" y="1822274"/>
            <a:ext cx="8705850" cy="2701925"/>
            <a:chOff x="768" y="842"/>
            <a:chExt cx="5484" cy="1702"/>
          </a:xfrm>
        </p:grpSpPr>
        <p:sp>
          <p:nvSpPr>
            <p:cNvPr id="123930" name="Line 8">
              <a:extLst>
                <a:ext uri="{FF2B5EF4-FFF2-40B4-BE49-F238E27FC236}">
                  <a16:creationId xmlns:a16="http://schemas.microsoft.com/office/drawing/2014/main" id="{495AD279-3659-4FD8-9C76-A1BD74D114F1}"/>
                </a:ext>
              </a:extLst>
            </p:cNvPr>
            <p:cNvSpPr>
              <a:spLocks noChangeShapeType="1"/>
            </p:cNvSpPr>
            <p:nvPr/>
          </p:nvSpPr>
          <p:spPr bwMode="auto">
            <a:xfrm flipV="1">
              <a:off x="768" y="1104"/>
              <a:ext cx="3360" cy="144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ru-RU">
                <a:solidFill>
                  <a:schemeClr val="accent3">
                    <a:lumMod val="75000"/>
                  </a:schemeClr>
                </a:solidFill>
              </a:endParaRPr>
            </a:p>
          </p:txBody>
        </p:sp>
        <p:sp>
          <p:nvSpPr>
            <p:cNvPr id="123931" name="Text Box 9">
              <a:extLst>
                <a:ext uri="{FF2B5EF4-FFF2-40B4-BE49-F238E27FC236}">
                  <a16:creationId xmlns:a16="http://schemas.microsoft.com/office/drawing/2014/main" id="{E3D2E347-0AF3-47AC-9AF4-375EFC89FCDE}"/>
                </a:ext>
              </a:extLst>
            </p:cNvPr>
            <p:cNvSpPr txBox="1">
              <a:spLocks noChangeArrowheads="1"/>
            </p:cNvSpPr>
            <p:nvPr/>
          </p:nvSpPr>
          <p:spPr bwMode="auto">
            <a:xfrm>
              <a:off x="3926" y="842"/>
              <a:ext cx="232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b="1" dirty="0">
                  <a:solidFill>
                    <a:schemeClr val="accent3">
                      <a:lumMod val="75000"/>
                    </a:schemeClr>
                  </a:solidFill>
                  <a:latin typeface="Tahoma" panose="020B0604030504040204" pitchFamily="34" charset="0"/>
                </a:rPr>
                <a:t>  Совокупные издержки</a:t>
              </a:r>
              <a:endParaRPr lang="en-US" altLang="ru-RU" b="1" dirty="0">
                <a:solidFill>
                  <a:schemeClr val="accent3">
                    <a:lumMod val="75000"/>
                  </a:schemeClr>
                </a:solidFill>
                <a:latin typeface="Tahoma" panose="020B0604030504040204" pitchFamily="34" charset="0"/>
              </a:endParaRPr>
            </a:p>
            <a:p>
              <a:pPr>
                <a:spcBef>
                  <a:spcPct val="0"/>
                </a:spcBef>
                <a:buClrTx/>
                <a:buFontTx/>
                <a:buNone/>
              </a:pPr>
              <a:r>
                <a:rPr lang="en-US" altLang="ru-RU" b="1" dirty="0">
                  <a:solidFill>
                    <a:schemeClr val="accent3">
                      <a:lumMod val="75000"/>
                    </a:schemeClr>
                  </a:solidFill>
                  <a:latin typeface="Tahoma" panose="020B0604030504040204" pitchFamily="34" charset="0"/>
                </a:rPr>
                <a:t>(</a:t>
              </a:r>
              <a:r>
                <a:rPr lang="en-US" altLang="ru-RU" b="1" dirty="0" err="1">
                  <a:solidFill>
                    <a:schemeClr val="accent3">
                      <a:lumMod val="75000"/>
                    </a:schemeClr>
                  </a:solidFill>
                  <a:latin typeface="Tahoma" panose="020B0604030504040204" pitchFamily="34" charset="0"/>
                </a:rPr>
                <a:t>пост</a:t>
              </a:r>
              <a:r>
                <a:rPr lang="en-US" altLang="ru-RU" b="1" dirty="0">
                  <a:solidFill>
                    <a:schemeClr val="accent3">
                      <a:lumMod val="75000"/>
                    </a:schemeClr>
                  </a:solidFill>
                  <a:latin typeface="Tahoma" panose="020B0604030504040204" pitchFamily="34" charset="0"/>
                </a:rPr>
                <a:t>. + </a:t>
              </a:r>
              <a:r>
                <a:rPr lang="en-US" altLang="ru-RU" b="1" dirty="0" err="1">
                  <a:solidFill>
                    <a:schemeClr val="accent3">
                      <a:lumMod val="75000"/>
                    </a:schemeClr>
                  </a:solidFill>
                  <a:latin typeface="Tahoma" panose="020B0604030504040204" pitchFamily="34" charset="0"/>
                </a:rPr>
                <a:t>перем</a:t>
              </a:r>
              <a:r>
                <a:rPr lang="en-US" altLang="ru-RU" b="1" dirty="0">
                  <a:solidFill>
                    <a:schemeClr val="accent3">
                      <a:lumMod val="75000"/>
                    </a:schemeClr>
                  </a:solidFill>
                  <a:latin typeface="Tahoma" panose="020B0604030504040204" pitchFamily="34" charset="0"/>
                </a:rPr>
                <a:t>.)</a:t>
              </a:r>
              <a:endParaRPr lang="en-US" altLang="ru-RU" sz="1400" b="1" dirty="0">
                <a:solidFill>
                  <a:schemeClr val="accent3">
                    <a:lumMod val="75000"/>
                  </a:schemeClr>
                </a:solidFill>
                <a:latin typeface="Tahoma" panose="020B0604030504040204" pitchFamily="34" charset="0"/>
              </a:endParaRPr>
            </a:p>
          </p:txBody>
        </p:sp>
      </p:grpSp>
      <p:grpSp>
        <p:nvGrpSpPr>
          <p:cNvPr id="3" name="Group 27">
            <a:extLst>
              <a:ext uri="{FF2B5EF4-FFF2-40B4-BE49-F238E27FC236}">
                <a16:creationId xmlns:a16="http://schemas.microsoft.com/office/drawing/2014/main" id="{711D2ABA-34AF-4C44-BE94-E156CFFC76CA}"/>
              </a:ext>
            </a:extLst>
          </p:cNvPr>
          <p:cNvGrpSpPr>
            <a:grpSpLocks/>
          </p:cNvGrpSpPr>
          <p:nvPr/>
        </p:nvGrpSpPr>
        <p:grpSpPr bwMode="auto">
          <a:xfrm>
            <a:off x="2289705" y="4130502"/>
            <a:ext cx="8382000" cy="444500"/>
            <a:chOff x="768" y="2264"/>
            <a:chExt cx="5280" cy="280"/>
          </a:xfrm>
        </p:grpSpPr>
        <p:sp>
          <p:nvSpPr>
            <p:cNvPr id="123928" name="Line 11">
              <a:extLst>
                <a:ext uri="{FF2B5EF4-FFF2-40B4-BE49-F238E27FC236}">
                  <a16:creationId xmlns:a16="http://schemas.microsoft.com/office/drawing/2014/main" id="{E85A7E8F-9C4B-47CF-A35F-49FA2656B02F}"/>
                </a:ext>
              </a:extLst>
            </p:cNvPr>
            <p:cNvSpPr>
              <a:spLocks noChangeShapeType="1"/>
            </p:cNvSpPr>
            <p:nvPr/>
          </p:nvSpPr>
          <p:spPr bwMode="auto">
            <a:xfrm flipV="1">
              <a:off x="768" y="2528"/>
              <a:ext cx="3048" cy="16"/>
            </a:xfrm>
            <a:prstGeom prst="line">
              <a:avLst/>
            </a:prstGeom>
            <a:noFill/>
            <a:ln w="381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solidFill>
                  <a:schemeClr val="accent3">
                    <a:lumMod val="75000"/>
                  </a:schemeClr>
                </a:solidFill>
              </a:endParaRPr>
            </a:p>
          </p:txBody>
        </p:sp>
        <p:sp>
          <p:nvSpPr>
            <p:cNvPr id="123929" name="Text Box 12">
              <a:extLst>
                <a:ext uri="{FF2B5EF4-FFF2-40B4-BE49-F238E27FC236}">
                  <a16:creationId xmlns:a16="http://schemas.microsoft.com/office/drawing/2014/main" id="{1E624E03-D754-46FB-A9D8-17C75116F3AE}"/>
                </a:ext>
              </a:extLst>
            </p:cNvPr>
            <p:cNvSpPr txBox="1">
              <a:spLocks noChangeArrowheads="1"/>
            </p:cNvSpPr>
            <p:nvPr/>
          </p:nvSpPr>
          <p:spPr bwMode="auto">
            <a:xfrm>
              <a:off x="3840" y="2264"/>
              <a:ext cx="2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b="1" dirty="0">
                  <a:solidFill>
                    <a:schemeClr val="accent3">
                      <a:lumMod val="75000"/>
                    </a:schemeClr>
                  </a:solidFill>
                  <a:latin typeface="Tahoma" panose="020B0604030504040204" pitchFamily="34" charset="0"/>
                </a:rPr>
                <a:t>Постоянные издержки</a:t>
              </a:r>
              <a:endParaRPr lang="en-US" altLang="ru-RU" sz="1400" b="1" dirty="0">
                <a:solidFill>
                  <a:schemeClr val="accent3">
                    <a:lumMod val="75000"/>
                  </a:schemeClr>
                </a:solidFill>
                <a:latin typeface="Tahoma" panose="020B0604030504040204" pitchFamily="34" charset="0"/>
              </a:endParaRPr>
            </a:p>
          </p:txBody>
        </p:sp>
      </p:grpSp>
      <p:sp>
        <p:nvSpPr>
          <p:cNvPr id="1085453" name="Text Box 13">
            <a:extLst>
              <a:ext uri="{FF2B5EF4-FFF2-40B4-BE49-F238E27FC236}">
                <a16:creationId xmlns:a16="http://schemas.microsoft.com/office/drawing/2014/main" id="{5C9CCF27-B663-493E-9BF0-12860EE41F41}"/>
              </a:ext>
            </a:extLst>
          </p:cNvPr>
          <p:cNvSpPr txBox="1">
            <a:spLocks noChangeArrowheads="1"/>
          </p:cNvSpPr>
          <p:nvPr/>
        </p:nvSpPr>
        <p:spPr bwMode="auto">
          <a:xfrm>
            <a:off x="4655080" y="6191074"/>
            <a:ext cx="1306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ru-RU" b="1">
                <a:solidFill>
                  <a:schemeClr val="accent3">
                    <a:lumMod val="75000"/>
                  </a:schemeClr>
                </a:solidFill>
                <a:latin typeface="Tahoma" panose="020B0604030504040204" pitchFamily="34" charset="0"/>
              </a:rPr>
              <a:t>“0” точка</a:t>
            </a:r>
          </a:p>
        </p:txBody>
      </p:sp>
      <p:grpSp>
        <p:nvGrpSpPr>
          <p:cNvPr id="4" name="Group 15">
            <a:extLst>
              <a:ext uri="{FF2B5EF4-FFF2-40B4-BE49-F238E27FC236}">
                <a16:creationId xmlns:a16="http://schemas.microsoft.com/office/drawing/2014/main" id="{51D021A2-D662-49AC-82A3-F86754C0A624}"/>
              </a:ext>
            </a:extLst>
          </p:cNvPr>
          <p:cNvGrpSpPr>
            <a:grpSpLocks/>
          </p:cNvGrpSpPr>
          <p:nvPr/>
        </p:nvGrpSpPr>
        <p:grpSpPr bwMode="auto">
          <a:xfrm>
            <a:off x="2289705" y="1109486"/>
            <a:ext cx="8242300" cy="5000625"/>
            <a:chOff x="1096" y="393"/>
            <a:chExt cx="5192" cy="3150"/>
          </a:xfrm>
        </p:grpSpPr>
        <p:sp>
          <p:nvSpPr>
            <p:cNvPr id="123926" name="Line 16">
              <a:extLst>
                <a:ext uri="{FF2B5EF4-FFF2-40B4-BE49-F238E27FC236}">
                  <a16:creationId xmlns:a16="http://schemas.microsoft.com/office/drawing/2014/main" id="{29511D18-3ACA-4718-8773-84D10AFE07DC}"/>
                </a:ext>
              </a:extLst>
            </p:cNvPr>
            <p:cNvSpPr>
              <a:spLocks noChangeShapeType="1"/>
            </p:cNvSpPr>
            <p:nvPr/>
          </p:nvSpPr>
          <p:spPr bwMode="auto">
            <a:xfrm flipV="1">
              <a:off x="1096" y="567"/>
              <a:ext cx="2976" cy="297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23927" name="Text Box 17">
              <a:extLst>
                <a:ext uri="{FF2B5EF4-FFF2-40B4-BE49-F238E27FC236}">
                  <a16:creationId xmlns:a16="http://schemas.microsoft.com/office/drawing/2014/main" id="{A70E1590-E0CF-474D-A89F-F1AA47B0A62D}"/>
                </a:ext>
              </a:extLst>
            </p:cNvPr>
            <p:cNvSpPr txBox="1">
              <a:spLocks noChangeArrowheads="1"/>
            </p:cNvSpPr>
            <p:nvPr/>
          </p:nvSpPr>
          <p:spPr bwMode="auto">
            <a:xfrm>
              <a:off x="3696" y="393"/>
              <a:ext cx="25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b="1" dirty="0">
                  <a:solidFill>
                    <a:schemeClr val="accent3">
                      <a:lumMod val="75000"/>
                    </a:schemeClr>
                  </a:solidFill>
                  <a:latin typeface="Franklin Gothic Book" panose="020B0503020102020204" pitchFamily="34" charset="0"/>
                </a:rPr>
                <a:t>совокупный доход</a:t>
              </a:r>
              <a:endParaRPr lang="en-US" altLang="ru-RU" b="1" dirty="0">
                <a:solidFill>
                  <a:schemeClr val="accent3">
                    <a:lumMod val="75000"/>
                  </a:schemeClr>
                </a:solidFill>
                <a:latin typeface="Franklin Gothic Book" panose="020B0503020102020204" pitchFamily="34" charset="0"/>
              </a:endParaRPr>
            </a:p>
          </p:txBody>
        </p:sp>
      </p:grpSp>
      <p:grpSp>
        <p:nvGrpSpPr>
          <p:cNvPr id="5" name="Group 18">
            <a:extLst>
              <a:ext uri="{FF2B5EF4-FFF2-40B4-BE49-F238E27FC236}">
                <a16:creationId xmlns:a16="http://schemas.microsoft.com/office/drawing/2014/main" id="{3A415BD8-0FB3-4F1A-9490-DD3E7515F26B}"/>
              </a:ext>
            </a:extLst>
          </p:cNvPr>
          <p:cNvGrpSpPr>
            <a:grpSpLocks/>
          </p:cNvGrpSpPr>
          <p:nvPr/>
        </p:nvGrpSpPr>
        <p:grpSpPr bwMode="auto">
          <a:xfrm>
            <a:off x="4643968" y="2146124"/>
            <a:ext cx="4572000" cy="919162"/>
            <a:chOff x="2251" y="1046"/>
            <a:chExt cx="2880" cy="579"/>
          </a:xfrm>
        </p:grpSpPr>
        <p:sp>
          <p:nvSpPr>
            <p:cNvPr id="1085459" name="AutoShape 19">
              <a:extLst>
                <a:ext uri="{FF2B5EF4-FFF2-40B4-BE49-F238E27FC236}">
                  <a16:creationId xmlns:a16="http://schemas.microsoft.com/office/drawing/2014/main" id="{F71E969F-0B3D-4126-B126-8EF362D558E9}"/>
                </a:ext>
              </a:extLst>
            </p:cNvPr>
            <p:cNvSpPr>
              <a:spLocks noChangeArrowheads="1"/>
            </p:cNvSpPr>
            <p:nvPr/>
          </p:nvSpPr>
          <p:spPr bwMode="auto">
            <a:xfrm rot="3415716">
              <a:off x="2916" y="620"/>
              <a:ext cx="579" cy="1431"/>
            </a:xfrm>
            <a:prstGeom prst="flowChartMerge">
              <a:avLst/>
            </a:prstGeom>
            <a:solidFill>
              <a:schemeClr val="accent4">
                <a:lumMod val="75000"/>
              </a:schemeClr>
            </a:solidFill>
            <a:ln w="9525">
              <a:solidFill>
                <a:schemeClr val="tx1"/>
              </a:solidFill>
              <a:miter lim="800000"/>
              <a:headEnd/>
              <a:tailEnd/>
            </a:ln>
            <a:effectLst/>
          </p:spPr>
          <p:txBody>
            <a:bodyPr wrap="none" anchor="ctr"/>
            <a:lstStyle/>
            <a:p>
              <a:pPr>
                <a:defRPr/>
              </a:pPr>
              <a:endParaRPr lang="ru-RU" sz="1200">
                <a:solidFill>
                  <a:schemeClr val="accent3">
                    <a:lumMod val="75000"/>
                  </a:schemeClr>
                </a:solidFill>
              </a:endParaRPr>
            </a:p>
          </p:txBody>
        </p:sp>
        <p:sp>
          <p:nvSpPr>
            <p:cNvPr id="1085461" name="Text Box 21">
              <a:extLst>
                <a:ext uri="{FF2B5EF4-FFF2-40B4-BE49-F238E27FC236}">
                  <a16:creationId xmlns:a16="http://schemas.microsoft.com/office/drawing/2014/main" id="{B69F0A4E-4F28-4AA7-9408-A4AE512F463D}"/>
                </a:ext>
              </a:extLst>
            </p:cNvPr>
            <p:cNvSpPr txBox="1">
              <a:spLocks noChangeArrowheads="1"/>
            </p:cNvSpPr>
            <p:nvPr/>
          </p:nvSpPr>
          <p:spPr bwMode="auto">
            <a:xfrm>
              <a:off x="2251" y="1209"/>
              <a:ext cx="2880" cy="233"/>
            </a:xfrm>
            <a:prstGeom prst="rect">
              <a:avLst/>
            </a:prstGeom>
            <a:noFill/>
            <a:ln w="9525">
              <a:noFill/>
              <a:miter lim="800000"/>
              <a:headEnd/>
              <a:tailEnd/>
            </a:ln>
            <a:effectLst/>
          </p:spPr>
          <p:txBody>
            <a:bodyPr>
              <a:spAutoFit/>
            </a:bodyPr>
            <a:lstStyle/>
            <a:p>
              <a:pPr>
                <a:defRPr/>
              </a:pPr>
              <a:r>
                <a:rPr lang="en-US" b="1" dirty="0">
                  <a:effectLst>
                    <a:outerShdw blurRad="38100" dist="38100" dir="2700000" algn="tl">
                      <a:srgbClr val="C0C0C0"/>
                    </a:outerShdw>
                  </a:effectLst>
                  <a:latin typeface="Tahoma" pitchFamily="34" charset="0"/>
                </a:rPr>
                <a:t>        </a:t>
              </a:r>
              <a:r>
                <a:rPr lang="en-US" b="1" dirty="0" err="1">
                  <a:latin typeface="Tahoma" pitchFamily="34" charset="0"/>
                </a:rPr>
                <a:t>Зона</a:t>
              </a:r>
              <a:r>
                <a:rPr lang="en-US" b="1" dirty="0">
                  <a:latin typeface="Tahoma" pitchFamily="34" charset="0"/>
                </a:rPr>
                <a:t> </a:t>
              </a:r>
              <a:r>
                <a:rPr lang="en-US" b="1" dirty="0" err="1">
                  <a:latin typeface="Tahoma" pitchFamily="34" charset="0"/>
                </a:rPr>
                <a:t>прибыльности</a:t>
              </a:r>
              <a:endParaRPr lang="en-US" sz="1400" b="1" dirty="0">
                <a:latin typeface="Tahoma" pitchFamily="34" charset="0"/>
              </a:endParaRPr>
            </a:p>
          </p:txBody>
        </p:sp>
      </p:grpSp>
      <p:grpSp>
        <p:nvGrpSpPr>
          <p:cNvPr id="6" name="Group 22">
            <a:extLst>
              <a:ext uri="{FF2B5EF4-FFF2-40B4-BE49-F238E27FC236}">
                <a16:creationId xmlns:a16="http://schemas.microsoft.com/office/drawing/2014/main" id="{C4B0AD7B-A4D1-4CE5-8E87-D6158D978521}"/>
              </a:ext>
            </a:extLst>
          </p:cNvPr>
          <p:cNvGrpSpPr>
            <a:grpSpLocks/>
          </p:cNvGrpSpPr>
          <p:nvPr/>
        </p:nvGrpSpPr>
        <p:grpSpPr bwMode="auto">
          <a:xfrm>
            <a:off x="2289705" y="2633486"/>
            <a:ext cx="3048000" cy="3490913"/>
            <a:chOff x="768" y="1353"/>
            <a:chExt cx="1920" cy="2199"/>
          </a:xfrm>
        </p:grpSpPr>
        <p:sp>
          <p:nvSpPr>
            <p:cNvPr id="123919" name="Line 23">
              <a:extLst>
                <a:ext uri="{FF2B5EF4-FFF2-40B4-BE49-F238E27FC236}">
                  <a16:creationId xmlns:a16="http://schemas.microsoft.com/office/drawing/2014/main" id="{A38D221B-9323-41E1-8CFF-A037D5B85649}"/>
                </a:ext>
              </a:extLst>
            </p:cNvPr>
            <p:cNvSpPr>
              <a:spLocks noChangeShapeType="1"/>
            </p:cNvSpPr>
            <p:nvPr/>
          </p:nvSpPr>
          <p:spPr bwMode="auto">
            <a:xfrm>
              <a:off x="2592" y="1728"/>
              <a:ext cx="0" cy="1824"/>
            </a:xfrm>
            <a:prstGeom prst="line">
              <a:avLst/>
            </a:prstGeom>
            <a:noFill/>
            <a:ln w="57150">
              <a:solidFill>
                <a:srgbClr val="FF99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ru-RU">
                <a:solidFill>
                  <a:schemeClr val="accent3">
                    <a:lumMod val="75000"/>
                  </a:schemeClr>
                </a:solidFill>
              </a:endParaRPr>
            </a:p>
          </p:txBody>
        </p:sp>
        <p:sp>
          <p:nvSpPr>
            <p:cNvPr id="123920" name="Line 24">
              <a:extLst>
                <a:ext uri="{FF2B5EF4-FFF2-40B4-BE49-F238E27FC236}">
                  <a16:creationId xmlns:a16="http://schemas.microsoft.com/office/drawing/2014/main" id="{2AFCD733-6A7F-4DFB-8AF8-7E18442BEBCE}"/>
                </a:ext>
              </a:extLst>
            </p:cNvPr>
            <p:cNvSpPr>
              <a:spLocks noChangeShapeType="1"/>
            </p:cNvSpPr>
            <p:nvPr/>
          </p:nvSpPr>
          <p:spPr bwMode="auto">
            <a:xfrm flipH="1">
              <a:off x="768" y="1728"/>
              <a:ext cx="1824" cy="0"/>
            </a:xfrm>
            <a:prstGeom prst="line">
              <a:avLst/>
            </a:prstGeom>
            <a:noFill/>
            <a:ln w="57150">
              <a:solidFill>
                <a:srgbClr val="FF99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ru-RU">
                <a:solidFill>
                  <a:schemeClr val="accent3">
                    <a:lumMod val="75000"/>
                  </a:schemeClr>
                </a:solidFill>
              </a:endParaRPr>
            </a:p>
          </p:txBody>
        </p:sp>
        <p:sp>
          <p:nvSpPr>
            <p:cNvPr id="123921" name="AutoShape 25">
              <a:extLst>
                <a:ext uri="{FF2B5EF4-FFF2-40B4-BE49-F238E27FC236}">
                  <a16:creationId xmlns:a16="http://schemas.microsoft.com/office/drawing/2014/main" id="{E1F156ED-41C4-4901-9CC0-9B325A9F6739}"/>
                </a:ext>
              </a:extLst>
            </p:cNvPr>
            <p:cNvSpPr>
              <a:spLocks noChangeArrowheads="1"/>
            </p:cNvSpPr>
            <p:nvPr/>
          </p:nvSpPr>
          <p:spPr bwMode="auto">
            <a:xfrm>
              <a:off x="2400" y="1584"/>
              <a:ext cx="288" cy="288"/>
            </a:xfrm>
            <a:prstGeom prst="star24">
              <a:avLst>
                <a:gd name="adj" fmla="val 37500"/>
              </a:avLst>
            </a:prstGeom>
            <a:solidFill>
              <a:srgbClr val="FFCC99"/>
            </a:solidFill>
            <a:ln w="9525">
              <a:solidFill>
                <a:srgbClr val="996600"/>
              </a:solidFill>
              <a:miter lim="800000"/>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ru-RU" altLang="ru-RU">
                <a:solidFill>
                  <a:schemeClr val="accent3">
                    <a:lumMod val="75000"/>
                  </a:schemeClr>
                </a:solidFill>
                <a:latin typeface="Arial" panose="020B0604020202020204" pitchFamily="34" charset="0"/>
              </a:endParaRPr>
            </a:p>
          </p:txBody>
        </p:sp>
        <p:sp>
          <p:nvSpPr>
            <p:cNvPr id="123922" name="Text Box 26">
              <a:extLst>
                <a:ext uri="{FF2B5EF4-FFF2-40B4-BE49-F238E27FC236}">
                  <a16:creationId xmlns:a16="http://schemas.microsoft.com/office/drawing/2014/main" id="{AFD2487E-639B-455A-980B-8FBD86E8405B}"/>
                </a:ext>
              </a:extLst>
            </p:cNvPr>
            <p:cNvSpPr txBox="1">
              <a:spLocks noChangeArrowheads="1"/>
            </p:cNvSpPr>
            <p:nvPr/>
          </p:nvSpPr>
          <p:spPr bwMode="auto">
            <a:xfrm>
              <a:off x="912" y="1353"/>
              <a:ext cx="172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0"/>
                </a:spcBef>
                <a:buClrTx/>
                <a:buFontTx/>
                <a:buNone/>
              </a:pPr>
              <a:r>
                <a:rPr lang="en-US" altLang="ru-RU" sz="1200" b="1" dirty="0">
                  <a:solidFill>
                    <a:schemeClr val="accent3">
                      <a:lumMod val="75000"/>
                    </a:schemeClr>
                  </a:solidFill>
                  <a:latin typeface="Franklin Gothic Book" panose="020B0503020102020204" pitchFamily="34" charset="0"/>
                </a:rPr>
                <a:t>BREAK EVENT POINT</a:t>
              </a:r>
              <a:endParaRPr lang="en-US" altLang="ru-RU" sz="1400" b="1" dirty="0">
                <a:solidFill>
                  <a:schemeClr val="accent3">
                    <a:lumMod val="75000"/>
                  </a:schemeClr>
                </a:solidFill>
                <a:latin typeface="Franklin Gothic Book" panose="020B0503020102020204" pitchFamily="34" charset="0"/>
              </a:endParaRPr>
            </a:p>
          </p:txBody>
        </p:sp>
      </p:grpSp>
      <p:sp>
        <p:nvSpPr>
          <p:cNvPr id="1085454" name="Text Box 14">
            <a:extLst>
              <a:ext uri="{FF2B5EF4-FFF2-40B4-BE49-F238E27FC236}">
                <a16:creationId xmlns:a16="http://schemas.microsoft.com/office/drawing/2014/main" id="{F2D771C2-22B9-4062-98D7-4CD24439A722}"/>
              </a:ext>
            </a:extLst>
          </p:cNvPr>
          <p:cNvSpPr txBox="1">
            <a:spLocks noChangeArrowheads="1"/>
          </p:cNvSpPr>
          <p:nvPr/>
        </p:nvSpPr>
        <p:spPr bwMode="auto">
          <a:xfrm>
            <a:off x="3908956" y="5445821"/>
            <a:ext cx="25526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ru-RU" sz="1400" dirty="0">
                <a:solidFill>
                  <a:schemeClr val="accent3">
                    <a:lumMod val="75000"/>
                  </a:schemeClr>
                </a:solidFill>
                <a:latin typeface="Tahoma" panose="020B0604030504040204" pitchFamily="34" charset="0"/>
              </a:rPr>
              <a:t>    </a:t>
            </a:r>
            <a:r>
              <a:rPr lang="en-US" altLang="ru-RU" dirty="0" err="1">
                <a:solidFill>
                  <a:schemeClr val="accent3">
                    <a:lumMod val="75000"/>
                  </a:schemeClr>
                </a:solidFill>
                <a:latin typeface="Tahoma" panose="020B0604030504040204" pitchFamily="34" charset="0"/>
              </a:rPr>
              <a:t>Продажа</a:t>
            </a:r>
            <a:r>
              <a:rPr lang="en-US" altLang="ru-RU" dirty="0">
                <a:solidFill>
                  <a:schemeClr val="accent3">
                    <a:lumMod val="75000"/>
                  </a:schemeClr>
                </a:solidFill>
                <a:latin typeface="Tahoma" panose="020B0604030504040204" pitchFamily="34" charset="0"/>
              </a:rPr>
              <a:t> </a:t>
            </a:r>
            <a:r>
              <a:rPr lang="en-US" altLang="ru-RU" dirty="0" err="1">
                <a:solidFill>
                  <a:schemeClr val="accent3">
                    <a:lumMod val="75000"/>
                  </a:schemeClr>
                </a:solidFill>
                <a:latin typeface="Tahoma" panose="020B0604030504040204" pitchFamily="34" charset="0"/>
              </a:rPr>
              <a:t>покрывает</a:t>
            </a:r>
            <a:r>
              <a:rPr lang="en-US" altLang="ru-RU" dirty="0">
                <a:solidFill>
                  <a:schemeClr val="accent3">
                    <a:lumMod val="75000"/>
                  </a:schemeClr>
                </a:solidFill>
                <a:latin typeface="Tahoma" panose="020B0604030504040204" pitchFamily="34" charset="0"/>
              </a:rPr>
              <a:t> </a:t>
            </a:r>
            <a:endParaRPr lang="ru-RU" altLang="ru-RU" dirty="0">
              <a:solidFill>
                <a:schemeClr val="accent3">
                  <a:lumMod val="75000"/>
                </a:schemeClr>
              </a:solidFill>
              <a:latin typeface="Tahoma" panose="020B0604030504040204" pitchFamily="34" charset="0"/>
            </a:endParaRPr>
          </a:p>
          <a:p>
            <a:pPr algn="ctr">
              <a:spcBef>
                <a:spcPct val="0"/>
              </a:spcBef>
              <a:buClrTx/>
              <a:buFontTx/>
              <a:buNone/>
            </a:pPr>
            <a:r>
              <a:rPr lang="en-US" altLang="ru-RU" dirty="0" err="1">
                <a:solidFill>
                  <a:schemeClr val="accent3">
                    <a:lumMod val="75000"/>
                  </a:schemeClr>
                </a:solidFill>
                <a:latin typeface="Tahoma" panose="020B0604030504040204" pitchFamily="34" charset="0"/>
              </a:rPr>
              <a:t>все</a:t>
            </a:r>
            <a:r>
              <a:rPr lang="en-US" altLang="ru-RU" dirty="0">
                <a:solidFill>
                  <a:schemeClr val="accent3">
                    <a:lumMod val="75000"/>
                  </a:schemeClr>
                </a:solidFill>
                <a:latin typeface="Tahoma" panose="020B0604030504040204" pitchFamily="34" charset="0"/>
              </a:rPr>
              <a:t> </a:t>
            </a:r>
            <a:r>
              <a:rPr lang="en-US" altLang="ru-RU" dirty="0" err="1">
                <a:solidFill>
                  <a:schemeClr val="accent3">
                    <a:lumMod val="75000"/>
                  </a:schemeClr>
                </a:solidFill>
                <a:latin typeface="Tahoma" panose="020B0604030504040204" pitchFamily="34" charset="0"/>
              </a:rPr>
              <a:t>затраты</a:t>
            </a:r>
            <a:endParaRPr lang="en-US" altLang="ru-RU" sz="1400" dirty="0">
              <a:solidFill>
                <a:schemeClr val="accent3">
                  <a:lumMod val="75000"/>
                </a:schemeClr>
              </a:solidFill>
              <a:latin typeface="Tahoma" panose="020B0604030504040204" pitchFamily="34" charset="0"/>
            </a:endParaRPr>
          </a:p>
        </p:txBody>
      </p:sp>
    </p:spTree>
    <p:extLst>
      <p:ext uri="{BB962C8B-B14F-4D97-AF65-F5344CB8AC3E}">
        <p14:creationId xmlns:p14="http://schemas.microsoft.com/office/powerpoint/2010/main" val="2251540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85453"/>
                                        </p:tgtEl>
                                        <p:attrNameLst>
                                          <p:attrName>style.visibility</p:attrName>
                                        </p:attrNameLst>
                                      </p:cBhvr>
                                      <p:to>
                                        <p:strVal val="visible"/>
                                      </p:to>
                                    </p:set>
                                    <p:animEffect transition="in" filter="box(in)">
                                      <p:cBhvr>
                                        <p:cTn id="27" dur="500"/>
                                        <p:tgtEl>
                                          <p:spTgt spid="10854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85454"/>
                                        </p:tgtEl>
                                        <p:attrNameLst>
                                          <p:attrName>style.visibility</p:attrName>
                                        </p:attrNameLst>
                                      </p:cBhvr>
                                      <p:to>
                                        <p:strVal val="visible"/>
                                      </p:to>
                                    </p:set>
                                    <p:animEffect transition="in" filter="box(in)">
                                      <p:cBhvr>
                                        <p:cTn id="32" dur="500"/>
                                        <p:tgtEl>
                                          <p:spTgt spid="108545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53" grpId="0" autoUpdateAnimBg="0"/>
      <p:bldP spid="1085454"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Номер слайда 1">
            <a:extLst>
              <a:ext uri="{FF2B5EF4-FFF2-40B4-BE49-F238E27FC236}">
                <a16:creationId xmlns:a16="http://schemas.microsoft.com/office/drawing/2014/main" id="{10A78084-284E-4F86-9FA4-0A57C4A46699}"/>
              </a:ext>
            </a:extLst>
          </p:cNvPr>
          <p:cNvSpPr>
            <a:spLocks noGrp="1"/>
          </p:cNvSpPr>
          <p:nvPr>
            <p:ph type="sldNum" sz="quarter" idx="12"/>
          </p:nvPr>
        </p:nvSpPr>
        <p:spPr bwMode="auto">
          <a:xfrm>
            <a:off x="11441151" y="6293239"/>
            <a:ext cx="662713" cy="399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4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 typeface="Wingdings" panose="05000000000000000000" pitchFamily="2" charset="2"/>
              <a:buNone/>
              <a:defRPr/>
            </a:pPr>
            <a:fld id="{BCFEBEE7-BFB2-42C9-8751-4532EF6A88E6}" type="slidenum">
              <a:rPr lang="en-US" smtClean="0"/>
              <a:pPr>
                <a:spcBef>
                  <a:spcPct val="0"/>
                </a:spcBef>
                <a:buFont typeface="Wingdings" panose="05000000000000000000" pitchFamily="2" charset="2"/>
                <a:buNone/>
                <a:defRPr/>
              </a:pPr>
              <a:t>95</a:t>
            </a:fld>
            <a:endParaRPr lang="en-GB" altLang="ru-RU">
              <a:solidFill>
                <a:schemeClr val="accent1">
                  <a:lumMod val="75000"/>
                </a:schemeClr>
              </a:solidFill>
              <a:latin typeface="Arial" panose="020B0604020202020204" pitchFamily="34" charset="0"/>
            </a:endParaRPr>
          </a:p>
        </p:txBody>
      </p:sp>
      <p:sp>
        <p:nvSpPr>
          <p:cNvPr id="115715" name="Text Box 2">
            <a:extLst>
              <a:ext uri="{FF2B5EF4-FFF2-40B4-BE49-F238E27FC236}">
                <a16:creationId xmlns:a16="http://schemas.microsoft.com/office/drawing/2014/main" id="{36287B51-733C-4A4B-8CE6-ABFAFF16D05C}"/>
              </a:ext>
            </a:extLst>
          </p:cNvPr>
          <p:cNvSpPr txBox="1">
            <a:spLocks noChangeArrowheads="1"/>
          </p:cNvSpPr>
          <p:nvPr/>
        </p:nvSpPr>
        <p:spPr bwMode="auto">
          <a:xfrm>
            <a:off x="792604" y="462275"/>
            <a:ext cx="39195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ru-RU" altLang="ru-RU" sz="3200" b="1">
                <a:solidFill>
                  <a:schemeClr val="accent1">
                    <a:lumMod val="75000"/>
                  </a:schemeClr>
                </a:solidFill>
                <a:latin typeface="Franklin Gothic Book" panose="020B0503020102020204" pitchFamily="34" charset="0"/>
              </a:rPr>
              <a:t>Точка безубыточности</a:t>
            </a:r>
            <a:endParaRPr lang="en-GB" altLang="ru-RU" sz="3200" b="1">
              <a:solidFill>
                <a:schemeClr val="accent1">
                  <a:lumMod val="75000"/>
                </a:schemeClr>
              </a:solidFill>
              <a:latin typeface="Franklin Gothic Book" panose="020B0503020102020204" pitchFamily="34" charset="0"/>
            </a:endParaRPr>
          </a:p>
        </p:txBody>
      </p:sp>
      <p:sp>
        <p:nvSpPr>
          <p:cNvPr id="115716" name="Text Box 4">
            <a:extLst>
              <a:ext uri="{FF2B5EF4-FFF2-40B4-BE49-F238E27FC236}">
                <a16:creationId xmlns:a16="http://schemas.microsoft.com/office/drawing/2014/main" id="{EDB8CCEC-9754-4D32-B1A5-2C8977EA3D05}"/>
              </a:ext>
            </a:extLst>
          </p:cNvPr>
          <p:cNvSpPr txBox="1">
            <a:spLocks noChangeArrowheads="1"/>
          </p:cNvSpPr>
          <p:nvPr/>
        </p:nvSpPr>
        <p:spPr bwMode="auto">
          <a:xfrm>
            <a:off x="3208449" y="2064103"/>
            <a:ext cx="5590249" cy="553998"/>
          </a:xfrm>
          <a:prstGeom prst="rect">
            <a:avLst/>
          </a:prstGeom>
          <a:noFill/>
          <a:ln w="9525">
            <a:noFill/>
            <a:miter lim="800000"/>
            <a:headEnd/>
            <a:tailEnd/>
          </a:ln>
          <a:effectLst>
            <a:outerShdw dist="107763" dir="18900000" algn="ctr" rotWithShape="0">
              <a:schemeClr val="bg2"/>
            </a:outerShdw>
          </a:effectLst>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ru-RU" altLang="ru-RU" b="1" dirty="0">
                <a:solidFill>
                  <a:schemeClr val="accent1">
                    <a:lumMod val="75000"/>
                  </a:schemeClr>
                </a:solidFill>
                <a:latin typeface="Franklin Gothic Book" panose="020B0503020102020204" pitchFamily="34" charset="0"/>
              </a:rPr>
              <a:t>Объем продаж, необходимый для покрытия всех затрат </a:t>
            </a:r>
          </a:p>
          <a:p>
            <a:pPr algn="ctr">
              <a:spcBef>
                <a:spcPct val="0"/>
              </a:spcBef>
              <a:buClrTx/>
              <a:buFontTx/>
              <a:buNone/>
            </a:pPr>
            <a:r>
              <a:rPr lang="ru-RU" altLang="ru-RU" b="1" dirty="0">
                <a:solidFill>
                  <a:schemeClr val="accent1">
                    <a:lumMod val="75000"/>
                  </a:schemeClr>
                </a:solidFill>
                <a:latin typeface="Franklin Gothic Book" panose="020B0503020102020204" pitchFamily="34" charset="0"/>
              </a:rPr>
              <a:t>на товарную группу при заданной цене</a:t>
            </a:r>
            <a:endParaRPr lang="en-GB" altLang="ru-RU" b="1" dirty="0">
              <a:solidFill>
                <a:schemeClr val="accent1">
                  <a:lumMod val="75000"/>
                </a:schemeClr>
              </a:solidFill>
              <a:latin typeface="Franklin Gothic Book" panose="020B0503020102020204" pitchFamily="34" charset="0"/>
            </a:endParaRPr>
          </a:p>
        </p:txBody>
      </p:sp>
      <p:sp>
        <p:nvSpPr>
          <p:cNvPr id="115717" name="Text Box 5">
            <a:extLst>
              <a:ext uri="{FF2B5EF4-FFF2-40B4-BE49-F238E27FC236}">
                <a16:creationId xmlns:a16="http://schemas.microsoft.com/office/drawing/2014/main" id="{F1CDCEBC-523F-4B19-A4A2-92C5D0A6F2F9}"/>
              </a:ext>
            </a:extLst>
          </p:cNvPr>
          <p:cNvSpPr txBox="1">
            <a:spLocks noChangeArrowheads="1"/>
          </p:cNvSpPr>
          <p:nvPr/>
        </p:nvSpPr>
        <p:spPr bwMode="auto">
          <a:xfrm>
            <a:off x="2045935" y="3727804"/>
            <a:ext cx="294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ru-RU" altLang="ru-RU" sz="2400" b="1">
                <a:solidFill>
                  <a:schemeClr val="accent1">
                    <a:lumMod val="75000"/>
                  </a:schemeClr>
                </a:solidFill>
                <a:latin typeface="Franklin Gothic Book" panose="020B0503020102020204" pitchFamily="34" charset="0"/>
              </a:rPr>
              <a:t>Точка безубыточности</a:t>
            </a:r>
          </a:p>
          <a:p>
            <a:pPr algn="ctr" eaLnBrk="1" hangingPunct="1">
              <a:spcBef>
                <a:spcPct val="0"/>
              </a:spcBef>
              <a:buClrTx/>
              <a:buFontTx/>
              <a:buNone/>
            </a:pPr>
            <a:r>
              <a:rPr lang="ru-RU" altLang="ru-RU">
                <a:solidFill>
                  <a:schemeClr val="accent1">
                    <a:lumMod val="75000"/>
                  </a:schemeClr>
                </a:solidFill>
                <a:latin typeface="Franklin Gothic Book" panose="020B0503020102020204" pitchFamily="34" charset="0"/>
              </a:rPr>
              <a:t>(в обсолютном выражении)</a:t>
            </a:r>
            <a:endParaRPr lang="en-GB" altLang="ru-RU">
              <a:solidFill>
                <a:schemeClr val="accent1">
                  <a:lumMod val="75000"/>
                </a:schemeClr>
              </a:solidFill>
              <a:latin typeface="Franklin Gothic Book" panose="020B0503020102020204" pitchFamily="34" charset="0"/>
            </a:endParaRPr>
          </a:p>
        </p:txBody>
      </p:sp>
      <p:sp>
        <p:nvSpPr>
          <p:cNvPr id="115718" name="Text Box 6">
            <a:extLst>
              <a:ext uri="{FF2B5EF4-FFF2-40B4-BE49-F238E27FC236}">
                <a16:creationId xmlns:a16="http://schemas.microsoft.com/office/drawing/2014/main" id="{39A88B09-91F5-433D-8FF3-305CB4CF5620}"/>
              </a:ext>
            </a:extLst>
          </p:cNvPr>
          <p:cNvSpPr txBox="1">
            <a:spLocks noChangeArrowheads="1"/>
          </p:cNvSpPr>
          <p:nvPr/>
        </p:nvSpPr>
        <p:spPr bwMode="auto">
          <a:xfrm>
            <a:off x="5360636" y="3740503"/>
            <a:ext cx="18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ru-RU" altLang="ru-RU" sz="2400" b="1">
                <a:solidFill>
                  <a:schemeClr val="accent1">
                    <a:lumMod val="75000"/>
                  </a:schemeClr>
                </a:solidFill>
                <a:latin typeface="Franklin Gothic Book" panose="020B0503020102020204" pitchFamily="34" charset="0"/>
              </a:rPr>
              <a:t>=</a:t>
            </a:r>
            <a:endParaRPr lang="en-GB" altLang="ru-RU">
              <a:solidFill>
                <a:schemeClr val="accent1">
                  <a:lumMod val="75000"/>
                </a:schemeClr>
              </a:solidFill>
              <a:latin typeface="Franklin Gothic Book" panose="020B0503020102020204" pitchFamily="34" charset="0"/>
            </a:endParaRPr>
          </a:p>
        </p:txBody>
      </p:sp>
      <p:sp>
        <p:nvSpPr>
          <p:cNvPr id="115719" name="Text Box 7">
            <a:extLst>
              <a:ext uri="{FF2B5EF4-FFF2-40B4-BE49-F238E27FC236}">
                <a16:creationId xmlns:a16="http://schemas.microsoft.com/office/drawing/2014/main" id="{AF7C2D57-C733-47E2-AD18-9424983E89C3}"/>
              </a:ext>
            </a:extLst>
          </p:cNvPr>
          <p:cNvSpPr txBox="1">
            <a:spLocks noChangeArrowheads="1"/>
          </p:cNvSpPr>
          <p:nvPr/>
        </p:nvSpPr>
        <p:spPr bwMode="auto">
          <a:xfrm>
            <a:off x="5755922" y="3661129"/>
            <a:ext cx="4103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ru-RU" altLang="ru-RU" sz="2000" u="sng">
                <a:solidFill>
                  <a:schemeClr val="accent1">
                    <a:lumMod val="75000"/>
                  </a:schemeClr>
                </a:solidFill>
                <a:latin typeface="Franklin Gothic Book" panose="020B0503020102020204" pitchFamily="34" charset="0"/>
              </a:rPr>
              <a:t>постоянные издержки</a:t>
            </a:r>
            <a:r>
              <a:rPr lang="ru-RU" altLang="ru-RU" sz="2000">
                <a:solidFill>
                  <a:schemeClr val="accent1">
                    <a:lumMod val="75000"/>
                  </a:schemeClr>
                </a:solidFill>
                <a:latin typeface="Franklin Gothic Book" panose="020B0503020102020204" pitchFamily="34" charset="0"/>
              </a:rPr>
              <a:t> </a:t>
            </a:r>
          </a:p>
          <a:p>
            <a:pPr algn="ctr" eaLnBrk="1" hangingPunct="1">
              <a:spcBef>
                <a:spcPct val="0"/>
              </a:spcBef>
              <a:buClrTx/>
              <a:buFontTx/>
              <a:buNone/>
            </a:pPr>
            <a:r>
              <a:rPr lang="ru-RU" altLang="ru-RU" sz="2000">
                <a:solidFill>
                  <a:schemeClr val="accent1">
                    <a:lumMod val="75000"/>
                  </a:schemeClr>
                </a:solidFill>
                <a:latin typeface="Franklin Gothic Book" panose="020B0503020102020204" pitchFamily="34" charset="0"/>
              </a:rPr>
              <a:t>цена продажи каждой ед. товара – </a:t>
            </a:r>
          </a:p>
          <a:p>
            <a:pPr algn="ctr" eaLnBrk="1" hangingPunct="1">
              <a:spcBef>
                <a:spcPct val="0"/>
              </a:spcBef>
              <a:buClrTx/>
              <a:buFontTx/>
              <a:buNone/>
            </a:pPr>
            <a:r>
              <a:rPr lang="ru-RU" altLang="ru-RU" sz="2000">
                <a:solidFill>
                  <a:schemeClr val="accent1">
                    <a:lumMod val="75000"/>
                  </a:schemeClr>
                </a:solidFill>
                <a:latin typeface="Franklin Gothic Book" panose="020B0503020102020204" pitchFamily="34" charset="0"/>
              </a:rPr>
              <a:t>переменные издержки на ед. товара</a:t>
            </a:r>
            <a:endParaRPr lang="en-GB" altLang="ru-RU" sz="2000">
              <a:solidFill>
                <a:schemeClr val="accent1">
                  <a:lumMod val="75000"/>
                </a:schemeClr>
              </a:solidFill>
              <a:latin typeface="Franklin Gothic Book" panose="020B0503020102020204" pitchFamily="34" charset="0"/>
            </a:endParaRPr>
          </a:p>
        </p:txBody>
      </p:sp>
    </p:spTree>
    <p:extLst>
      <p:ext uri="{BB962C8B-B14F-4D97-AF65-F5344CB8AC3E}">
        <p14:creationId xmlns:p14="http://schemas.microsoft.com/office/powerpoint/2010/main" val="2545181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 val="TitleSlideTitleFont"/>
  <p:tag name="FONTSETCLASSNAME" val="FontSet1"/>
  <p:tag name="COLORS" val="-2;-2;-2;-2;TitleSlideTitleFontColor"/>
  <p:tag name="COLORSETCLASSNAME" val="ColorSet1"/>
  <p:tag name="MLI" val="1"/>
  <p:tag name="SHAPESETGROUPCLASSNAME" val="ShapeSetGroup2"/>
  <p:tag name="SHAPESETCLASSNAME" val="TITLE"/>
  <p:tag name="COLORSETGROUPCLASSNAME" val="ColorSetGroupLight"/>
  <p:tag name="FONTSETGROUPCLASSNAME" val="FontSetGroup1"/>
  <p:tag name="SHAPECLASSNAME" val="TitleOnTitleSlide"/>
  <p:tag name="SHAPECLASSPROTECTIONTYPE" val="0"/>
</p:tagLst>
</file>

<file path=ppt/tags/tag2.xml><?xml version="1.0" encoding="utf-8"?>
<p:tagLst xmlns:a="http://schemas.openxmlformats.org/drawingml/2006/main" xmlns:r="http://schemas.openxmlformats.org/officeDocument/2006/relationships" xmlns:p="http://schemas.openxmlformats.org/presentationml/2006/main">
  <p:tag name="FONT" val="TitleSlideTitleFont"/>
  <p:tag name="FONTSETCLASSNAME" val="FontSet1"/>
  <p:tag name="COLORS" val="-2;-2;-2;-2;TitleSlideTitleFontColor"/>
  <p:tag name="COLORSETCLASSNAME" val="ColorSet1"/>
  <p:tag name="MLI" val="1"/>
  <p:tag name="SHAPESETGROUPCLASSNAME" val="ShapeSetGroup2"/>
  <p:tag name="SHAPESETCLASSNAME" val="TITLE"/>
  <p:tag name="COLORSETGROUPCLASSNAME" val="ColorSetGroupLight"/>
  <p:tag name="FONTSETGROUPCLASSNAME" val="FontSetGroup1"/>
  <p:tag name="SHAPECLASSNAME" val="TitleOnTitleSlide"/>
  <p:tag name="SHAPECLASSPROTECTIONTYPE" val="0"/>
</p:tagLst>
</file>

<file path=ppt/theme/theme1.xml><?xml version="1.0" encoding="utf-8"?>
<a:theme xmlns:a="http://schemas.openxmlformats.org/drawingml/2006/main" name="Office Theme">
  <a:themeElements>
    <a:clrScheme name="Тренер">
      <a:dk1>
        <a:srgbClr val="262626"/>
      </a:dk1>
      <a:lt1>
        <a:srgbClr val="FFFFFF"/>
      </a:lt1>
      <a:dk2>
        <a:srgbClr val="496F90"/>
      </a:dk2>
      <a:lt2>
        <a:srgbClr val="FFFFFF"/>
      </a:lt2>
      <a:accent1>
        <a:srgbClr val="496F90"/>
      </a:accent1>
      <a:accent2>
        <a:srgbClr val="C00000"/>
      </a:accent2>
      <a:accent3>
        <a:srgbClr val="0070C0"/>
      </a:accent3>
      <a:accent4>
        <a:srgbClr val="00B050"/>
      </a:accent4>
      <a:accent5>
        <a:srgbClr val="496F90"/>
      </a:accent5>
      <a:accent6>
        <a:srgbClr val="496F90"/>
      </a:accent6>
      <a:hlink>
        <a:srgbClr val="262626"/>
      </a:hlink>
      <a:folHlink>
        <a:srgbClr val="262626"/>
      </a:folHlink>
    </a:clrScheme>
    <a:fontScheme name="Другая 25">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36286</TotalTime>
  <Words>5930</Words>
  <Application>Microsoft Office PowerPoint</Application>
  <PresentationFormat>Широкоэкранный</PresentationFormat>
  <Paragraphs>1095</Paragraphs>
  <Slides>95</Slides>
  <Notes>21</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95</vt:i4>
      </vt:variant>
    </vt:vector>
  </HeadingPairs>
  <TitlesOfParts>
    <vt:vector size="108" baseType="lpstr">
      <vt:lpstr>Arial</vt:lpstr>
      <vt:lpstr>Avenir 55</vt:lpstr>
      <vt:lpstr>Calibri</vt:lpstr>
      <vt:lpstr>Calibri Light</vt:lpstr>
      <vt:lpstr>Franklin Gothic Book</vt:lpstr>
      <vt:lpstr>Gill Sans</vt:lpstr>
      <vt:lpstr>Symbol</vt:lpstr>
      <vt:lpstr>Tahoma</vt:lpstr>
      <vt:lpstr>Times</vt:lpstr>
      <vt:lpstr>Times New Roman</vt:lpstr>
      <vt:lpstr>Wingdings</vt:lpstr>
      <vt:lpstr>Wingdings 3</vt:lpstr>
      <vt:lpstr>Office Theme</vt:lpstr>
      <vt:lpstr>Презентация PowerPoint</vt:lpstr>
      <vt:lpstr>Презентация PowerPoint</vt:lpstr>
      <vt:lpstr>Презентация PowerPoint</vt:lpstr>
      <vt:lpstr>Презентация PowerPoint</vt:lpstr>
      <vt:lpstr>КОНТАКТЫ</vt:lpstr>
      <vt:lpstr>Презентация PowerPoint</vt:lpstr>
      <vt:lpstr>Определение</vt:lpstr>
      <vt:lpstr>Миссия</vt:lpstr>
      <vt:lpstr>Анализ ситуации</vt:lpstr>
      <vt:lpstr>Цели</vt:lpstr>
      <vt:lpstr>Стратегия и оценка</vt:lpstr>
      <vt:lpstr>Различия между стратегическим и тактическим планированием</vt:lpstr>
      <vt:lpstr>Стратегическое планирование</vt:lpstr>
      <vt:lpstr>Процесс стратегического планирования</vt:lpstr>
      <vt:lpstr>Презентация PowerPoint</vt:lpstr>
      <vt:lpstr>Уровни анализа</vt:lpstr>
      <vt:lpstr>PESTL</vt:lpstr>
      <vt:lpstr>PESTL</vt:lpstr>
      <vt:lpstr>PESTL</vt:lpstr>
      <vt:lpstr>5 сил портера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Каков ваш продуктовый портфель?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Структурированные ресурсы и способности</vt:lpstr>
      <vt:lpstr>Презентация PowerPoint</vt:lpstr>
      <vt:lpstr>Презентация PowerPoint</vt:lpstr>
      <vt:lpstr>Презентация PowerPoint</vt:lpstr>
      <vt:lpstr>Продукт и его окружение</vt:lpstr>
      <vt:lpstr>Процесс планирования   ФОКУСИРОВАНИЕ НА ОБЩЕЙ КАРТИНЕ СОЗДАНИЕ СОБСТВЕННОЙ СТРАТЕГИЧЕСКОЙ КАНВЫ </vt:lpstr>
      <vt:lpstr>СТРАТЕГИЧЕСКАЯ КАНВА</vt:lpstr>
      <vt:lpstr>Конкурентная канва нашего предложения</vt:lpstr>
      <vt:lpstr>Модель четырех действий</vt:lpstr>
      <vt:lpstr>Инновация ценности: краеугольный камень стратегии Голубого Океана</vt:lpstr>
      <vt:lpstr>Решетка «Упразднить – Снизить – Повысить – Создать» </vt:lpstr>
      <vt:lpstr>Презентация PowerPoint</vt:lpstr>
      <vt:lpstr>Презентация PowerPoint</vt:lpstr>
      <vt:lpstr>Презентация PowerPoint</vt:lpstr>
      <vt:lpstr>Презентация PowerPoint</vt:lpstr>
      <vt:lpstr>Презентация PowerPoint</vt:lpstr>
      <vt:lpstr>Ореол клиентов</vt:lpstr>
      <vt:lpstr>Дифференциация</vt:lpstr>
      <vt:lpstr>Определение</vt:lpstr>
      <vt:lpstr>Определение</vt:lpstr>
      <vt:lpstr>Места принятия решения (МПР)</vt:lpstr>
      <vt:lpstr>Места принятия решения (МПР)</vt:lpstr>
      <vt:lpstr>Места принятия решения (МПР)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 Нориаки Кано</vt:lpstr>
      <vt:lpstr>Метод Нориаки Кано</vt:lpstr>
      <vt:lpstr>Метод Нориаки Кано</vt:lpstr>
      <vt:lpstr>Метод Нориаки Кано</vt:lpstr>
      <vt:lpstr>Метод Нориаки Кано</vt:lpstr>
      <vt:lpstr>Шаг первый. Формирование списка свойств товара</vt:lpstr>
      <vt:lpstr>Второй шаг. Создание анкеты и сводной ведомости результатов</vt:lpstr>
      <vt:lpstr>Третий шаг. Анкетирование</vt:lpstr>
      <vt:lpstr>Четвертый шаг. Первичная обработка результатов</vt:lpstr>
      <vt:lpstr>Пятый шаг. Группировка по типам и заполнение частотной таблицы</vt:lpstr>
      <vt:lpstr>Пятый шаг. Группировка по типам и заполнение частотной таблицы</vt:lpstr>
      <vt:lpstr>Пятый шаг. Группировка по типам и заполнение частотной таблицы</vt:lpstr>
      <vt:lpstr>Шестой шаг. Расчет потенциалов удовлетворенности и неудовлетворенности</vt:lpstr>
      <vt:lpstr>Шестой шаг. Расчет потенциалов удовлетворенности и неудовлетворенности</vt:lpstr>
      <vt:lpstr>Седьмой шаг.  Построение карты удовлетворенности и неудовлетворенности потребителей</vt:lpstr>
      <vt:lpstr>Седьмой шаг.  Построение карты удовлетворенности и неудовлетворенности потребителей</vt:lpstr>
      <vt:lpstr>Выводы и свойствам</vt:lpstr>
      <vt:lpstr>Восьмой шаг. Управление удовлетворенностью и неудовлетворенностью потребителей. Выводы и рекомендации</vt:lpstr>
      <vt:lpstr>Презентация PowerPoint</vt:lpstr>
      <vt:lpstr>Ценовое позиционирование</vt:lpstr>
      <vt:lpstr>Презентация PowerPoint</vt:lpstr>
      <vt:lpstr>Презентация PowerPoint</vt:lpstr>
      <vt:lpstr>Презентация PowerPoint</vt:lpstr>
      <vt:lpstr>Эластичность использование ресурсов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Алексей Назаров</cp:lastModifiedBy>
  <cp:revision>480</cp:revision>
  <dcterms:created xsi:type="dcterms:W3CDTF">2019-02-11T12:53:13Z</dcterms:created>
  <dcterms:modified xsi:type="dcterms:W3CDTF">2022-04-20T23:31:18Z</dcterms:modified>
</cp:coreProperties>
</file>