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355" r:id="rId4"/>
    <p:sldId id="352" r:id="rId5"/>
    <p:sldId id="358" r:id="rId6"/>
    <p:sldId id="307" r:id="rId7"/>
    <p:sldId id="356" r:id="rId8"/>
    <p:sldId id="357" r:id="rId9"/>
    <p:sldId id="359" r:id="rId10"/>
    <p:sldId id="361" r:id="rId11"/>
    <p:sldId id="290" r:id="rId12"/>
    <p:sldId id="308" r:id="rId13"/>
    <p:sldId id="332" r:id="rId14"/>
    <p:sldId id="370" r:id="rId15"/>
    <p:sldId id="309" r:id="rId16"/>
    <p:sldId id="364" r:id="rId17"/>
    <p:sldId id="312" r:id="rId18"/>
    <p:sldId id="310" r:id="rId19"/>
    <p:sldId id="311" r:id="rId20"/>
    <p:sldId id="313" r:id="rId21"/>
    <p:sldId id="365" r:id="rId22"/>
    <p:sldId id="303" r:id="rId23"/>
    <p:sldId id="371" r:id="rId24"/>
    <p:sldId id="294" r:id="rId25"/>
    <p:sldId id="295" r:id="rId26"/>
    <p:sldId id="296" r:id="rId27"/>
    <p:sldId id="298" r:id="rId28"/>
    <p:sldId id="300" r:id="rId29"/>
    <p:sldId id="299" r:id="rId30"/>
    <p:sldId id="362" r:id="rId31"/>
    <p:sldId id="353" r:id="rId32"/>
    <p:sldId id="301" r:id="rId33"/>
    <p:sldId id="319" r:id="rId34"/>
    <p:sldId id="305" r:id="rId35"/>
    <p:sldId id="302" r:id="rId36"/>
    <p:sldId id="368" r:id="rId37"/>
    <p:sldId id="369" r:id="rId38"/>
    <p:sldId id="372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73" r:id="rId48"/>
    <p:sldId id="329" r:id="rId49"/>
    <p:sldId id="330" r:id="rId50"/>
    <p:sldId id="374" r:id="rId51"/>
    <p:sldId id="366" r:id="rId52"/>
    <p:sldId id="314" r:id="rId53"/>
    <p:sldId id="318" r:id="rId54"/>
    <p:sldId id="315" r:id="rId55"/>
    <p:sldId id="316" r:id="rId56"/>
    <p:sldId id="375" r:id="rId57"/>
    <p:sldId id="334" r:id="rId58"/>
    <p:sldId id="331" r:id="rId59"/>
    <p:sldId id="335" r:id="rId60"/>
    <p:sldId id="336" r:id="rId61"/>
    <p:sldId id="337" r:id="rId62"/>
    <p:sldId id="338" r:id="rId63"/>
    <p:sldId id="339" r:id="rId64"/>
    <p:sldId id="341" r:id="rId65"/>
    <p:sldId id="342" r:id="rId66"/>
    <p:sldId id="346" r:id="rId67"/>
    <p:sldId id="343" r:id="rId68"/>
    <p:sldId id="344" r:id="rId69"/>
    <p:sldId id="345" r:id="rId70"/>
    <p:sldId id="347" r:id="rId71"/>
    <p:sldId id="348" r:id="rId7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 autoAdjust="0"/>
    <p:restoredTop sz="92279" autoAdjust="0"/>
  </p:normalViewPr>
  <p:slideViewPr>
    <p:cSldViewPr>
      <p:cViewPr varScale="1">
        <p:scale>
          <a:sx n="81" d="100"/>
          <a:sy n="81" d="100"/>
        </p:scale>
        <p:origin x="1640" y="1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cbookhs\Downloads\&#1056;&#1072;&#1089;&#1095;&#1077;&#1090;&#1099;%20&#1082;%20&#1082;&#1091;&#1088;&#1089;&#1091;%20&#1060;&#1080;&#1085;&#1072;&#1085;&#1089;&#1099;%20&#1089;&#1083;&#1072;&#1080;&#774;&#1076;%204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\Mac%20OS%20Mj\&#1048;&#1055;%20&#1080;%20&#1076;&#1088;&#1091;&#1075;&#1072;&#1103;%20&#1076;&#1077;&#1103;&#1090;&#1077;&#1083;&#1100;&#1085;&#1086;&#1089;&#1090;&#1100;\Birc\&#1053;&#1086;&#1088;&#1076;%20&#1075;&#1086;&#1083;&#1076;\&#1060;&#1080;&#1085;&#1072;&#1085;&#1089;&#1099;\&#1090;&#1072;&#1073;&#1083;&#1080;&#1094;&#1099;%20&#1076;&#1083;&#1103;%20&#1072;&#1085;&#1072;&#1083;&#1080;&#1079;&#1072;%20&#1076;&#1072;&#1085;&#1085;&#1099;&#109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/Volumes/Mac%20OS%20Mj/&#1048;&#1055;%20&#1080;%20&#1076;&#1088;&#1091;&#1075;&#1072;&#1103;%20&#1076;&#1077;&#1103;&#1090;&#1077;&#1083;&#1100;&#1085;&#1086;&#1089;&#1090;&#1100;/Birc/&#1053;&#1086;&#1088;&#1076;%20&#1075;&#1086;&#1083;&#1076;/&#1060;&#1080;&#1085;&#1072;&#1085;&#1089;&#1099;/&#1090;&#1072;&#1073;&#1083;&#1080;&#1094;&#1099;%20&#1076;&#1083;&#1103;%20&#1072;&#1085;&#1072;&#1083;&#1080;&#1079;&#1072;%20&#1076;&#1072;&#1085;&#1085;&#1099;&#109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>
                <a:solidFill>
                  <a:schemeClr val="tx1"/>
                </a:solidFill>
              </a:rPr>
              <a:t>Соотношение</a:t>
            </a:r>
            <a:r>
              <a:rPr lang="ru-RU" sz="1800" b="1" baseline="0">
                <a:solidFill>
                  <a:schemeClr val="tx1"/>
                </a:solidFill>
              </a:rPr>
              <a:t> </a:t>
            </a:r>
            <a:r>
              <a:rPr lang="ru-RU" sz="1800" b="1">
                <a:solidFill>
                  <a:schemeClr val="tx1"/>
                </a:solidFill>
              </a:rPr>
              <a:t>стоимостей</a:t>
            </a:r>
            <a:r>
              <a:rPr lang="ru-RU" sz="1800" b="1" baseline="0">
                <a:solidFill>
                  <a:schemeClr val="tx1"/>
                </a:solidFill>
              </a:rPr>
              <a:t> "Мы" и "Аренда"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Лист1!$B$8</c:f>
              <c:strCache>
                <c:ptCount val="1"/>
                <c:pt idx="0">
                  <c:v>Соимость МЫ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Лист1!$C$7:$N$7</c:f>
              <c:numCache>
                <c:formatCode>0</c:formatCode>
                <c:ptCount val="12"/>
                <c:pt idx="0">
                  <c:v>20000</c:v>
                </c:pt>
                <c:pt idx="1">
                  <c:v>25000</c:v>
                </c:pt>
                <c:pt idx="2">
                  <c:v>30000</c:v>
                </c:pt>
                <c:pt idx="3">
                  <c:v>35000</c:v>
                </c:pt>
                <c:pt idx="4">
                  <c:v>40000</c:v>
                </c:pt>
                <c:pt idx="5">
                  <c:v>45000</c:v>
                </c:pt>
                <c:pt idx="6">
                  <c:v>50000</c:v>
                </c:pt>
                <c:pt idx="7">
                  <c:v>55000</c:v>
                </c:pt>
                <c:pt idx="8">
                  <c:v>60000</c:v>
                </c:pt>
                <c:pt idx="9">
                  <c:v>65000</c:v>
                </c:pt>
                <c:pt idx="10">
                  <c:v>70000</c:v>
                </c:pt>
                <c:pt idx="11">
                  <c:v>75000</c:v>
                </c:pt>
              </c:numCache>
            </c:numRef>
          </c:cat>
          <c:val>
            <c:numRef>
              <c:f>Лист1!$C$8:$N$8</c:f>
              <c:numCache>
                <c:formatCode>#,##0\ "₽"</c:formatCode>
                <c:ptCount val="12"/>
                <c:pt idx="0">
                  <c:v>480000</c:v>
                </c:pt>
                <c:pt idx="1">
                  <c:v>540000</c:v>
                </c:pt>
                <c:pt idx="2">
                  <c:v>600000</c:v>
                </c:pt>
                <c:pt idx="3">
                  <c:v>660000</c:v>
                </c:pt>
                <c:pt idx="4">
                  <c:v>720000</c:v>
                </c:pt>
                <c:pt idx="5">
                  <c:v>780000</c:v>
                </c:pt>
                <c:pt idx="6">
                  <c:v>840000</c:v>
                </c:pt>
                <c:pt idx="7">
                  <c:v>900000</c:v>
                </c:pt>
                <c:pt idx="8">
                  <c:v>960000</c:v>
                </c:pt>
                <c:pt idx="9">
                  <c:v>1020000</c:v>
                </c:pt>
                <c:pt idx="10">
                  <c:v>1080000</c:v>
                </c:pt>
                <c:pt idx="11">
                  <c:v>1140000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24-3546-AC43-77345ED55EB8}"/>
            </c:ext>
          </c:extLst>
        </c:ser>
        <c:ser>
          <c:idx val="0"/>
          <c:order val="1"/>
          <c:tx>
            <c:strRef>
              <c:f>Лист1!$B$9</c:f>
              <c:strCache>
                <c:ptCount val="1"/>
                <c:pt idx="0">
                  <c:v>Стоимость АРЕНДА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Лист1!$C$7:$N$7</c:f>
              <c:numCache>
                <c:formatCode>0</c:formatCode>
                <c:ptCount val="12"/>
                <c:pt idx="0">
                  <c:v>20000</c:v>
                </c:pt>
                <c:pt idx="1">
                  <c:v>25000</c:v>
                </c:pt>
                <c:pt idx="2">
                  <c:v>30000</c:v>
                </c:pt>
                <c:pt idx="3">
                  <c:v>35000</c:v>
                </c:pt>
                <c:pt idx="4">
                  <c:v>40000</c:v>
                </c:pt>
                <c:pt idx="5">
                  <c:v>45000</c:v>
                </c:pt>
                <c:pt idx="6">
                  <c:v>50000</c:v>
                </c:pt>
                <c:pt idx="7">
                  <c:v>55000</c:v>
                </c:pt>
                <c:pt idx="8">
                  <c:v>60000</c:v>
                </c:pt>
                <c:pt idx="9">
                  <c:v>65000</c:v>
                </c:pt>
                <c:pt idx="10">
                  <c:v>70000</c:v>
                </c:pt>
                <c:pt idx="11">
                  <c:v>75000</c:v>
                </c:pt>
              </c:numCache>
            </c:numRef>
          </c:cat>
          <c:val>
            <c:numRef>
              <c:f>Лист1!$C$9:$N$9</c:f>
              <c:numCache>
                <c:formatCode>#,##0\ "₽"</c:formatCode>
                <c:ptCount val="12"/>
                <c:pt idx="0">
                  <c:v>400000</c:v>
                </c:pt>
                <c:pt idx="1">
                  <c:v>500000</c:v>
                </c:pt>
                <c:pt idx="2">
                  <c:v>600000</c:v>
                </c:pt>
                <c:pt idx="3">
                  <c:v>700000</c:v>
                </c:pt>
                <c:pt idx="4">
                  <c:v>800000</c:v>
                </c:pt>
                <c:pt idx="5">
                  <c:v>900000</c:v>
                </c:pt>
                <c:pt idx="6">
                  <c:v>1000000</c:v>
                </c:pt>
                <c:pt idx="7">
                  <c:v>1100000</c:v>
                </c:pt>
                <c:pt idx="8">
                  <c:v>1200000</c:v>
                </c:pt>
                <c:pt idx="9">
                  <c:v>1300000</c:v>
                </c:pt>
                <c:pt idx="10">
                  <c:v>1400000</c:v>
                </c:pt>
                <c:pt idx="11">
                  <c:v>1500000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24-3546-AC43-77345ED55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4736"/>
        <c:axId val="15098240"/>
      </c:lineChart>
      <c:catAx>
        <c:axId val="280473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98240"/>
        <c:crosses val="autoZero"/>
        <c:auto val="0"/>
        <c:lblAlgn val="ctr"/>
        <c:lblOffset val="100"/>
        <c:tickLblSkip val="1"/>
        <c:noMultiLvlLbl val="0"/>
      </c:catAx>
      <c:valAx>
        <c:axId val="1509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₽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4736"/>
        <c:crossesAt val="1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Лист3!$A$2:$B$9</c:f>
              <c:strCache>
                <c:ptCount val="8"/>
                <c:pt idx="0">
                  <c:v>LEFA</c:v>
                </c:pt>
                <c:pt idx="1">
                  <c:v>TAPARKO</c:v>
                </c:pt>
                <c:pt idx="2">
                  <c:v>BURYATZOLOTO</c:v>
                </c:pt>
                <c:pt idx="3">
                  <c:v>BEREZITOVY</c:v>
                </c:pt>
                <c:pt idx="4">
                  <c:v>SUZDAL</c:v>
                </c:pt>
                <c:pt idx="5">
                  <c:v>NERYUNGRI</c:v>
                </c:pt>
                <c:pt idx="6">
                  <c:v>APRELKOVO</c:v>
                </c:pt>
                <c:pt idx="7">
                  <c:v>BISSA</c:v>
                </c:pt>
              </c:strCache>
              <c:extLst/>
            </c:strRef>
          </c:cat>
          <c:val>
            <c:numRef>
              <c:f>Лист3!$C$2:$C$9</c:f>
              <c:numCache>
                <c:formatCode>General</c:formatCode>
                <c:ptCount val="8"/>
                <c:pt idx="0">
                  <c:v>195.7</c:v>
                </c:pt>
                <c:pt idx="1">
                  <c:v>111.7</c:v>
                </c:pt>
                <c:pt idx="2">
                  <c:v>109.3</c:v>
                </c:pt>
                <c:pt idx="3">
                  <c:v>118.5</c:v>
                </c:pt>
                <c:pt idx="4">
                  <c:v>76.7</c:v>
                </c:pt>
                <c:pt idx="5">
                  <c:v>65.900000000000006</c:v>
                </c:pt>
                <c:pt idx="6">
                  <c:v>31.8</c:v>
                </c:pt>
                <c:pt idx="7">
                  <c:v>250.8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4-6D4E-9F5B-5C253FFA103B}"/>
            </c:ext>
          </c:extLst>
        </c:ser>
        <c:ser>
          <c:idx val="1"/>
          <c:order val="1"/>
          <c:tx>
            <c:strRef>
              <c:f>Лист3!$D$1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Лист3!$A$2:$B$9</c:f>
              <c:strCache>
                <c:ptCount val="8"/>
                <c:pt idx="0">
                  <c:v>LEFA</c:v>
                </c:pt>
                <c:pt idx="1">
                  <c:v>TAPARKO</c:v>
                </c:pt>
                <c:pt idx="2">
                  <c:v>BURYATZOLOTO</c:v>
                </c:pt>
                <c:pt idx="3">
                  <c:v>BEREZITOVY</c:v>
                </c:pt>
                <c:pt idx="4">
                  <c:v>SUZDAL</c:v>
                </c:pt>
                <c:pt idx="5">
                  <c:v>NERYUNGRI</c:v>
                </c:pt>
                <c:pt idx="6">
                  <c:v>APRELKOVO</c:v>
                </c:pt>
                <c:pt idx="7">
                  <c:v>BISSA</c:v>
                </c:pt>
              </c:strCache>
              <c:extLst/>
            </c:strRef>
          </c:cat>
          <c:val>
            <c:numRef>
              <c:f>Лист3!$D$2:$D$9</c:f>
              <c:numCache>
                <c:formatCode>General</c:formatCode>
                <c:ptCount val="8"/>
                <c:pt idx="0">
                  <c:v>223.5</c:v>
                </c:pt>
                <c:pt idx="1">
                  <c:v>82.7</c:v>
                </c:pt>
                <c:pt idx="2">
                  <c:v>122.8</c:v>
                </c:pt>
                <c:pt idx="3">
                  <c:v>129.5</c:v>
                </c:pt>
                <c:pt idx="4">
                  <c:v>75.400000000000006</c:v>
                </c:pt>
                <c:pt idx="5">
                  <c:v>84.1</c:v>
                </c:pt>
                <c:pt idx="6">
                  <c:v>19.8</c:v>
                </c:pt>
                <c:pt idx="7">
                  <c:v>235.2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34-6D4E-9F5B-5C253FFA103B}"/>
            </c:ext>
          </c:extLst>
        </c:ser>
        <c:ser>
          <c:idx val="2"/>
          <c:order val="2"/>
          <c:tx>
            <c:strRef>
              <c:f>Лист3!$E$1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Лист3!$A$2:$B$9</c:f>
              <c:strCache>
                <c:ptCount val="8"/>
                <c:pt idx="0">
                  <c:v>LEFA</c:v>
                </c:pt>
                <c:pt idx="1">
                  <c:v>TAPARKO</c:v>
                </c:pt>
                <c:pt idx="2">
                  <c:v>BURYATZOLOTO</c:v>
                </c:pt>
                <c:pt idx="3">
                  <c:v>BEREZITOVY</c:v>
                </c:pt>
                <c:pt idx="4">
                  <c:v>SUZDAL</c:v>
                </c:pt>
                <c:pt idx="5">
                  <c:v>NERYUNGRI</c:v>
                </c:pt>
                <c:pt idx="6">
                  <c:v>APRELKOVO</c:v>
                </c:pt>
                <c:pt idx="7">
                  <c:v>BISSA</c:v>
                </c:pt>
              </c:strCache>
              <c:extLst/>
            </c:strRef>
          </c:cat>
          <c:val>
            <c:numRef>
              <c:f>Лист3!$E$2:$E$9</c:f>
              <c:numCache>
                <c:formatCode>General</c:formatCode>
                <c:ptCount val="8"/>
                <c:pt idx="0">
                  <c:v>195.1</c:v>
                </c:pt>
                <c:pt idx="1">
                  <c:v>111.6</c:v>
                </c:pt>
                <c:pt idx="2">
                  <c:v>97.8</c:v>
                </c:pt>
                <c:pt idx="3">
                  <c:v>79.5</c:v>
                </c:pt>
                <c:pt idx="4">
                  <c:v>81.400000000000006</c:v>
                </c:pt>
                <c:pt idx="5">
                  <c:v>80.400000000000006</c:v>
                </c:pt>
                <c:pt idx="6">
                  <c:v>9.7000000000000011</c:v>
                </c:pt>
                <c:pt idx="7">
                  <c:v>213.9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34-6D4E-9F5B-5C253FFA1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04416"/>
        <c:axId val="15418496"/>
      </c:barChart>
      <c:catAx>
        <c:axId val="1540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18496"/>
        <c:crosses val="autoZero"/>
        <c:auto val="1"/>
        <c:lblAlgn val="ctr"/>
        <c:lblOffset val="100"/>
        <c:noMultiLvlLbl val="0"/>
      </c:catAx>
      <c:valAx>
        <c:axId val="1541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0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Лист3!$A$2:$B$9</cx:f>
        <cx:lvl ptCount="8">
          <cx:pt idx="0">kOz</cx:pt>
          <cx:pt idx="1">kOz</cx:pt>
          <cx:pt idx="2">kOz</cx:pt>
          <cx:pt idx="3">kOz</cx:pt>
          <cx:pt idx="4">kOz</cx:pt>
          <cx:pt idx="5">kOz</cx:pt>
          <cx:pt idx="6">kOz</cx:pt>
          <cx:pt idx="7">kOz</cx:pt>
        </cx:lvl>
        <cx:lvl ptCount="8">
          <cx:pt idx="0">LEFA</cx:pt>
          <cx:pt idx="1">TAPARKO</cx:pt>
          <cx:pt idx="2">BURYATZOLOTO</cx:pt>
          <cx:pt idx="3">BEREZITOVY</cx:pt>
          <cx:pt idx="4">SUZDAL</cx:pt>
          <cx:pt idx="5">NERYUNGRI</cx:pt>
          <cx:pt idx="6">APRELKOVO</cx:pt>
          <cx:pt idx="7">BISSA</cx:pt>
        </cx:lvl>
      </cx:strDim>
      <cx:numDim type="val">
        <cx:f>Лист3!$C$2:$C$9</cx:f>
        <cx:lvl ptCount="8" formatCode="Основной">
          <cx:pt idx="0">195.69999999999999</cx:pt>
          <cx:pt idx="1">111.7</cx:pt>
          <cx:pt idx="2">109.3</cx:pt>
          <cx:pt idx="3">118.5</cx:pt>
          <cx:pt idx="4">76.700000000000003</cx:pt>
          <cx:pt idx="5">65.900000000000006</cx:pt>
          <cx:pt idx="6">31.800000000000001</cx:pt>
          <cx:pt idx="7">250.80000000000001</cx:pt>
        </cx:lvl>
      </cx:numDim>
    </cx:data>
    <cx:data id="1">
      <cx:strDim type="cat">
        <cx:f>Лист3!$A$2:$B$9</cx:f>
        <cx:lvl ptCount="8">
          <cx:pt idx="0">kOz</cx:pt>
          <cx:pt idx="1">kOz</cx:pt>
          <cx:pt idx="2">kOz</cx:pt>
          <cx:pt idx="3">kOz</cx:pt>
          <cx:pt idx="4">kOz</cx:pt>
          <cx:pt idx="5">kOz</cx:pt>
          <cx:pt idx="6">kOz</cx:pt>
          <cx:pt idx="7">kOz</cx:pt>
        </cx:lvl>
        <cx:lvl ptCount="8">
          <cx:pt idx="0">LEFA</cx:pt>
          <cx:pt idx="1">TAPARKO</cx:pt>
          <cx:pt idx="2">BURYATZOLOTO</cx:pt>
          <cx:pt idx="3">BEREZITOVY</cx:pt>
          <cx:pt idx="4">SUZDAL</cx:pt>
          <cx:pt idx="5">NERYUNGRI</cx:pt>
          <cx:pt idx="6">APRELKOVO</cx:pt>
          <cx:pt idx="7">BISSA</cx:pt>
        </cx:lvl>
      </cx:strDim>
      <cx:numDim type="val">
        <cx:f>Лист3!$D$2:$D$9</cx:f>
        <cx:lvl ptCount="8" formatCode="Основной">
          <cx:pt idx="0">223.5</cx:pt>
          <cx:pt idx="1">82.700000000000003</cx:pt>
          <cx:pt idx="2">122.8</cx:pt>
          <cx:pt idx="3">129.5</cx:pt>
          <cx:pt idx="4">75.400000000000006</cx:pt>
          <cx:pt idx="5">84.099999999999994</cx:pt>
          <cx:pt idx="6">19.800000000000001</cx:pt>
          <cx:pt idx="7">235.19999999999999</cx:pt>
        </cx:lvl>
      </cx:numDim>
    </cx:data>
    <cx:data id="2">
      <cx:strDim type="cat">
        <cx:f>Лист3!$A$2:$B$9</cx:f>
        <cx:lvl ptCount="8">
          <cx:pt idx="0">kOz</cx:pt>
          <cx:pt idx="1">kOz</cx:pt>
          <cx:pt idx="2">kOz</cx:pt>
          <cx:pt idx="3">kOz</cx:pt>
          <cx:pt idx="4">kOz</cx:pt>
          <cx:pt idx="5">kOz</cx:pt>
          <cx:pt idx="6">kOz</cx:pt>
          <cx:pt idx="7">kOz</cx:pt>
        </cx:lvl>
        <cx:lvl ptCount="8">
          <cx:pt idx="0">LEFA</cx:pt>
          <cx:pt idx="1">TAPARKO</cx:pt>
          <cx:pt idx="2">BURYATZOLOTO</cx:pt>
          <cx:pt idx="3">BEREZITOVY</cx:pt>
          <cx:pt idx="4">SUZDAL</cx:pt>
          <cx:pt idx="5">NERYUNGRI</cx:pt>
          <cx:pt idx="6">APRELKOVO</cx:pt>
          <cx:pt idx="7">BISSA</cx:pt>
        </cx:lvl>
      </cx:strDim>
      <cx:numDim type="val">
        <cx:f>Лист3!$E$2:$E$9</cx:f>
        <cx:lvl ptCount="8" formatCode="Основной">
          <cx:pt idx="0">195.09999999999999</cx:pt>
          <cx:pt idx="1">111.59999999999999</cx:pt>
          <cx:pt idx="2">97.799999999999997</cx:pt>
          <cx:pt idx="3">79.5</cx:pt>
          <cx:pt idx="4">81.400000000000006</cx:pt>
          <cx:pt idx="5">80.400000000000006</cx:pt>
          <cx:pt idx="6">9.6999999999999993</cx:pt>
          <cx:pt idx="7">213.90000000000001</cx:pt>
        </cx:lvl>
      </cx:numDim>
    </cx:data>
  </cx:chartData>
  <cx:chart>
    <cx:plotArea>
      <cx:plotAreaRegion>
        <cx:series layoutId="clusteredColumn" uniqueId="{4C7DD2C8-7429-46AC-AD5B-3D75B0F2CB3A}" formatIdx="0">
          <cx:tx>
            <cx:txData>
              <cx:f>Лист3!$C$1</cx:f>
              <cx:v>2014</cx:v>
            </cx:txData>
          </cx:tx>
          <cx:dataLabels/>
          <cx:dataId val="0"/>
          <cx:layoutPr>
            <cx:aggregation/>
          </cx:layoutPr>
          <cx:axisId val="1"/>
        </cx:series>
        <cx:series layoutId="clusteredColumn" hidden="1" uniqueId="{72C374C1-BAF1-49CC-9755-741DECE2E69D}" formatIdx="2">
          <cx:tx>
            <cx:txData>
              <cx:f>Лист3!$D$1</cx:f>
              <cx:v>2015</cx:v>
            </cx:txData>
          </cx:tx>
          <cx:dataId val="1"/>
          <cx:layoutPr>
            <cx:aggregation/>
          </cx:layoutPr>
          <cx:axisId val="1"/>
        </cx:series>
        <cx:series layoutId="clusteredColumn" hidden="1" uniqueId="{2D3C7D60-A9A1-4CD6-96B7-14E56879D72B}" formatIdx="4">
          <cx:tx>
            <cx:txData>
              <cx:f>Лист3!$E$1</cx:f>
              <cx:v>2016</cx:v>
            </cx:txData>
          </cx:tx>
          <cx:dataId val="2"/>
          <cx:layoutPr>
            <cx:aggregation/>
          </cx:layoutPr>
          <cx:axisId val="1"/>
        </cx:series>
        <cx:series layoutId="paretoLine" ownerIdx="0" uniqueId="{2219DCA7-3289-4963-BA79-47BE2E7920DF}" formatIdx="1">
          <cx:spPr>
            <a:ln>
              <a:noFill/>
            </a:ln>
          </cx:spPr>
          <cx:axisId val="2"/>
        </cx:series>
        <cx:series layoutId="paretoLine" ownerIdx="1" uniqueId="{B20A754B-AF9F-480F-BF54-B7D50EB0A491}" formatIdx="3">
          <cx:axisId val="2"/>
        </cx:series>
        <cx:series layoutId="paretoLine" ownerIdx="2" uniqueId="{D534E315-42C2-421F-BF2F-E8BED72619C8}" formatIdx="5">
          <cx:axisId val="2"/>
        </cx:series>
      </cx:plotAreaRegion>
      <cx:axis id="0">
        <cx:catScaling gapWidth="0"/>
        <cx:tickLabels/>
      </cx:axis>
      <cx:axis id="1">
        <cx:valScaling/>
        <cx:majorGridlines/>
        <cx:tickLabels/>
      </cx:axis>
      <cx:axis id="2">
        <cx:valScaling max="1" min="0"/>
        <cx:units unit="percentage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8439C-353C-2140-B46C-DB56A4D32AD7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C4749-2281-1F41-93BC-13CC78F9C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6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n-accounting.ru/financial-management/cash-flow/direct-and-indirect-methods-of-cash-flow-analysis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Каждая часть – отдельный учебный модуль?</a:t>
            </a:r>
          </a:p>
          <a:p>
            <a:r>
              <a:rPr lang="ru-RU" b="1" dirty="0">
                <a:solidFill>
                  <a:srgbClr val="FF0000"/>
                </a:solidFill>
              </a:rPr>
              <a:t>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такое косвенный метод?</a:t>
            </a:r>
          </a:p>
          <a:p>
            <a:r>
              <a:rPr lang="ru-RU" b="1" dirty="0"/>
              <a:t>Убрал, спасибо</a:t>
            </a:r>
          </a:p>
          <a:p>
            <a:r>
              <a:rPr lang="ru-RU" b="1" dirty="0"/>
              <a:t>Здесь можно прочесть если интересно</a:t>
            </a:r>
          </a:p>
          <a:p>
            <a:r>
              <a:rPr lang="en" dirty="0">
                <a:hlinkClick r:id="rId3"/>
              </a:rPr>
              <a:t>https://fin-accounting.ru/financial-management/cash-flow/direct-and-indirect-methods-of-cash-flow-analysis.html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Этот отчет связан с предыдущим?</a:t>
            </a:r>
          </a:p>
          <a:p>
            <a:r>
              <a:rPr lang="ru-RU" dirty="0"/>
              <a:t>Нет, это пример? Можно сделать упражнение на понимание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Практикум</a:t>
            </a:r>
            <a:r>
              <a:rPr lang="ru-RU" baseline="0" dirty="0"/>
              <a:t> будет здесь?</a:t>
            </a:r>
          </a:p>
          <a:p>
            <a:r>
              <a:rPr lang="ru-RU" b="1" baseline="0" dirty="0"/>
              <a:t>Не планировал, думал в симуляторе сделать упражнение позже.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72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 </a:t>
            </a:r>
            <a:r>
              <a:rPr lang="en-US" dirty="0"/>
              <a:t>OPEX</a:t>
            </a:r>
            <a:r>
              <a:rPr lang="ru-RU" dirty="0"/>
              <a:t>?</a:t>
            </a:r>
          </a:p>
          <a:p>
            <a:r>
              <a:rPr lang="ru-RU" b="1" dirty="0"/>
              <a:t>Зарплаты, аренда, электричество </a:t>
            </a:r>
          </a:p>
          <a:p>
            <a:r>
              <a:rPr lang="ru-RU" dirty="0"/>
              <a:t>С </a:t>
            </a:r>
            <a:r>
              <a:rPr lang="en-US" dirty="0"/>
              <a:t>CAREX </a:t>
            </a:r>
            <a:r>
              <a:rPr lang="ru-RU" dirty="0"/>
              <a:t> все понятно</a:t>
            </a:r>
            <a:r>
              <a:rPr lang="ru-RU" baseline="0" dirty="0"/>
              <a:t> в примерах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выполнения даем какой-то бланк?</a:t>
            </a:r>
          </a:p>
          <a:p>
            <a:r>
              <a:rPr lang="ru-RU" b="1" dirty="0"/>
              <a:t>Нет, на бумаге могут записывать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-10" dirty="0">
                <a:latin typeface="Arial"/>
                <a:cs typeface="Arial"/>
              </a:rPr>
              <a:t>Транспортировка </a:t>
            </a:r>
            <a:r>
              <a:rPr lang="ru-RU" sz="1200" spc="-15" dirty="0">
                <a:latin typeface="Arial"/>
                <a:cs typeface="Arial"/>
              </a:rPr>
              <a:t>осуществляется </a:t>
            </a:r>
            <a:r>
              <a:rPr lang="ru-RU" sz="1200" dirty="0">
                <a:latin typeface="Arial"/>
                <a:cs typeface="Arial"/>
              </a:rPr>
              <a:t>5 </a:t>
            </a:r>
            <a:r>
              <a:rPr lang="ru-RU" sz="1200" spc="-5" dirty="0">
                <a:latin typeface="Arial"/>
                <a:cs typeface="Arial"/>
              </a:rPr>
              <a:t>дней </a:t>
            </a:r>
            <a:r>
              <a:rPr lang="ru-RU" sz="1200" dirty="0">
                <a:latin typeface="Arial"/>
                <a:cs typeface="Arial"/>
              </a:rPr>
              <a:t>в</a:t>
            </a:r>
            <a:r>
              <a:rPr lang="ru-RU" sz="1200" spc="10" dirty="0">
                <a:latin typeface="Arial"/>
                <a:cs typeface="Arial"/>
              </a:rPr>
              <a:t> </a:t>
            </a:r>
            <a:r>
              <a:rPr lang="ru-RU" sz="1200" spc="-20" dirty="0">
                <a:latin typeface="Arial"/>
                <a:cs typeface="Arial"/>
              </a:rPr>
              <a:t>неделю</a:t>
            </a:r>
            <a:r>
              <a:rPr lang="ru-RU" sz="1200" spc="-20" baseline="0" dirty="0">
                <a:latin typeface="Arial"/>
                <a:cs typeface="Arial"/>
              </a:rPr>
              <a:t> – эту информацию как использовать при решении?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20" baseline="0" dirty="0">
                <a:latin typeface="Arial"/>
                <a:cs typeface="Arial"/>
              </a:rPr>
              <a:t>убрал</a:t>
            </a:r>
            <a:endParaRPr lang="ru-RU" sz="1200" b="1" dirty="0">
              <a:latin typeface="Arial"/>
              <a:cs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spc="-5" dirty="0"/>
              <a:t>МВ-3 ВР </a:t>
            </a:r>
            <a:r>
              <a:rPr lang="en-US" sz="1200" dirty="0"/>
              <a:t>SAP</a:t>
            </a:r>
            <a:r>
              <a:rPr lang="ru-RU" sz="1200" dirty="0"/>
              <a:t> как</a:t>
            </a:r>
            <a:r>
              <a:rPr lang="ru-RU" sz="1200" baseline="0" dirty="0"/>
              <a:t> расшифровать? (только </a:t>
            </a:r>
            <a:r>
              <a:rPr lang="en-US" sz="1200" baseline="0" dirty="0"/>
              <a:t>SAP</a:t>
            </a:r>
            <a:r>
              <a:rPr lang="ru-RU" sz="1200" baseline="0" dirty="0"/>
              <a:t> понятно)</a:t>
            </a:r>
          </a:p>
          <a:p>
            <a:r>
              <a:rPr lang="ru-RU" sz="1200" b="1" baseline="0" dirty="0"/>
              <a:t>Это их термин и их сокращение, я его не знаю, думаю, они знают.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 что такое</a:t>
            </a:r>
            <a:r>
              <a:rPr lang="ru-RU" baseline="0" dirty="0"/>
              <a:t> неполные денежные затраты?</a:t>
            </a:r>
          </a:p>
          <a:p>
            <a:r>
              <a:rPr lang="ru-RU" b="1" baseline="0" dirty="0"/>
              <a:t>Не знаю, а где вы взяли?</a:t>
            </a:r>
          </a:p>
          <a:p>
            <a:r>
              <a:rPr lang="ru-RU" b="1" baseline="0" dirty="0"/>
              <a:t>На слайде нет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7155" indent="-84455">
              <a:lnSpc>
                <a:spcPct val="100000"/>
              </a:lnSpc>
              <a:buFont typeface="Arial"/>
              <a:buNone/>
              <a:tabLst>
                <a:tab pos="97790" algn="l"/>
              </a:tabLst>
            </a:pPr>
            <a:endParaRPr lang="ru-RU" sz="1200" dirty="0">
              <a:latin typeface="Liberation Sans Narrow"/>
              <a:cs typeface="Liberation Sans Narrow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Зачем</a:t>
            </a:r>
            <a:r>
              <a:rPr lang="ru-RU" baseline="0" dirty="0"/>
              <a:t> ЦА знать внутренности документов вместо Финансовой бизнес-модели компании (что было в исходном варианте курса)?</a:t>
            </a:r>
          </a:p>
          <a:p>
            <a:r>
              <a:rPr lang="ru-RU" b="1" baseline="0" dirty="0">
                <a:solidFill>
                  <a:srgbClr val="FF0000"/>
                </a:solidFill>
              </a:rPr>
              <a:t>Это ликбез финансовый.</a:t>
            </a:r>
          </a:p>
          <a:p>
            <a:r>
              <a:rPr lang="ru-RU" b="1" baseline="0" dirty="0">
                <a:solidFill>
                  <a:srgbClr val="FF0000"/>
                </a:solidFill>
              </a:rPr>
              <a:t>А что за финансовая бизнес-модель?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Буллиты ниже таблицы это комментарии, разъясняющие цифры или что</a:t>
            </a:r>
          </a:p>
          <a:p>
            <a:r>
              <a:rPr lang="ru-RU" b="1" dirty="0"/>
              <a:t>Это комментарии к таблице</a:t>
            </a:r>
          </a:p>
          <a:p>
            <a:r>
              <a:rPr lang="ru-RU" b="1" dirty="0"/>
              <a:t>Это их реальные результаты их нужно показать чтобы</a:t>
            </a:r>
            <a:r>
              <a:rPr lang="en-US" b="1" dirty="0"/>
              <a:t> </a:t>
            </a:r>
            <a:r>
              <a:rPr lang="ru-RU" b="1" dirty="0"/>
              <a:t>они понимали как идут дела и по каким показателям отчитываются руководители.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Нечитаемая</a:t>
            </a:r>
            <a:r>
              <a:rPr lang="ru-RU" baseline="0" dirty="0"/>
              <a:t> таблица</a:t>
            </a:r>
          </a:p>
          <a:p>
            <a:r>
              <a:rPr lang="ru-RU" b="1" baseline="0" dirty="0"/>
              <a:t>Их формат</a:t>
            </a:r>
          </a:p>
          <a:p>
            <a:r>
              <a:rPr lang="ru-RU" b="1" baseline="0" dirty="0"/>
              <a:t>Не сообразил как можно иначе впихнуть в слайд.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означает красная</a:t>
            </a:r>
            <a:r>
              <a:rPr lang="ru-RU" baseline="0" dirty="0"/>
              <a:t> линия на 2-м графике?</a:t>
            </a:r>
          </a:p>
          <a:p>
            <a:r>
              <a:rPr lang="ru-RU" b="1" baseline="0" dirty="0"/>
              <a:t>Накопительный итог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Какие выводы должны были сделать участники?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Свои, по своим предприятиям – почему? Что можно сделать?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Какие выводы должны были сделать участники?</a:t>
            </a:r>
          </a:p>
          <a:p>
            <a:r>
              <a:rPr lang="ru-RU" b="1" dirty="0"/>
              <a:t>Это итоговый слайд</a:t>
            </a:r>
          </a:p>
          <a:p>
            <a:r>
              <a:rPr lang="ru-RU" b="1" dirty="0"/>
              <a:t>Подвести итог анализа</a:t>
            </a:r>
          </a:p>
          <a:p>
            <a:r>
              <a:rPr lang="ru-RU" b="1" dirty="0"/>
              <a:t>Можно убрать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Какой правильный ответ?)</a:t>
            </a:r>
          </a:p>
          <a:p>
            <a:r>
              <a:rPr lang="ru-RU" b="1" dirty="0"/>
              <a:t>Это шутка про прибыль и поток наличности.</a:t>
            </a:r>
          </a:p>
          <a:p>
            <a:r>
              <a:rPr lang="ru-RU" b="1" dirty="0"/>
              <a:t>Прибыль бумажная и отражена в отчете о прибылях и убытках,</a:t>
            </a:r>
          </a:p>
          <a:p>
            <a:r>
              <a:rPr lang="ru-RU" b="1" dirty="0"/>
              <a:t>Фиксация свободного денежного потока происходит в ОДДС</a:t>
            </a:r>
          </a:p>
          <a:p>
            <a:r>
              <a:rPr lang="ru-RU" b="1" dirty="0"/>
              <a:t>Прибыль может быть, но свободных денег может не быть.</a:t>
            </a:r>
          </a:p>
          <a:p>
            <a:r>
              <a:rPr lang="ru-RU" b="1" dirty="0"/>
              <a:t>Фокус на свободный денежный поток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такое Налоговый щит?</a:t>
            </a:r>
          </a:p>
          <a:p>
            <a:r>
              <a:rPr lang="ru-RU" b="1" dirty="0"/>
              <a:t>Мелкий шрифт можно убрать, он справочный.</a:t>
            </a:r>
          </a:p>
          <a:p>
            <a:r>
              <a:rPr lang="ru-RU" b="1" dirty="0"/>
              <a:t>Налоговый шит это снижение налогов для инвестиций в основные средства предприятия.</a:t>
            </a:r>
          </a:p>
          <a:p>
            <a:r>
              <a:rPr lang="ru-RU" b="1" dirty="0"/>
              <a:t>Оставил как справочник.</a:t>
            </a:r>
          </a:p>
          <a:p>
            <a:r>
              <a:rPr lang="ru-RU" dirty="0"/>
              <a:t>Оборотные</a:t>
            </a:r>
            <a:r>
              <a:rPr lang="ru-RU" baseline="0" dirty="0"/>
              <a:t> активы – состав или пример</a:t>
            </a:r>
          </a:p>
          <a:p>
            <a:r>
              <a:rPr lang="ru-RU" b="1" baseline="0" dirty="0"/>
              <a:t>Те, что в обороте используются – остатки, </a:t>
            </a:r>
            <a:r>
              <a:rPr lang="ru-RU" b="1" baseline="0" dirty="0" err="1"/>
              <a:t>дебиторка</a:t>
            </a:r>
            <a:endParaRPr lang="ru-RU" b="1" baseline="0" dirty="0"/>
          </a:p>
          <a:p>
            <a:r>
              <a:rPr lang="ru-RU" baseline="0" dirty="0"/>
              <a:t>Краткосрочные обязательства – состав или пример?</a:t>
            </a:r>
          </a:p>
          <a:p>
            <a:r>
              <a:rPr lang="ru-RU" b="1" baseline="0" dirty="0"/>
              <a:t>То, что нужно быстро отдать – в этом месяце, например, заплата, проценты по кредитам, </a:t>
            </a:r>
            <a:r>
              <a:rPr lang="ru-RU" b="1" baseline="0" dirty="0" err="1"/>
              <a:t>кредиторка</a:t>
            </a:r>
            <a:r>
              <a:rPr lang="ru-RU" b="1" baseline="0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/>
                <a:cs typeface="Arial"/>
              </a:rPr>
              <a:t>EBITDA</a:t>
            </a:r>
            <a:r>
              <a:rPr lang="en-US" sz="12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lang="ru-RU" sz="1200" b="1" spc="-15" dirty="0">
                <a:solidFill>
                  <a:srgbClr val="C00000"/>
                </a:solidFill>
                <a:latin typeface="Arial"/>
                <a:cs typeface="Arial"/>
              </a:rPr>
              <a:t>ЕБИДТА) </a:t>
            </a:r>
            <a:r>
              <a:rPr lang="ru-RU" sz="1200" b="0" spc="-15" dirty="0">
                <a:solidFill>
                  <a:srgbClr val="C00000"/>
                </a:solidFill>
                <a:latin typeface="Arial"/>
                <a:cs typeface="Arial"/>
              </a:rPr>
              <a:t>ошибка</a:t>
            </a:r>
            <a:r>
              <a:rPr lang="ru-RU" sz="1200" b="0" spc="-15" baseline="0" dirty="0">
                <a:solidFill>
                  <a:srgbClr val="C00000"/>
                </a:solidFill>
                <a:latin typeface="Arial"/>
                <a:cs typeface="Arial"/>
              </a:rPr>
              <a:t> в переводе в порядке букв?</a:t>
            </a:r>
          </a:p>
          <a:p>
            <a:r>
              <a:rPr lang="ru-RU" sz="1200" b="1" spc="-15" baseline="0" dirty="0">
                <a:solidFill>
                  <a:srgbClr val="C00000"/>
                </a:solidFill>
                <a:latin typeface="Arial"/>
                <a:cs typeface="Arial"/>
              </a:rPr>
              <a:t>Да, исправил</a:t>
            </a:r>
          </a:p>
          <a:p>
            <a:r>
              <a:rPr lang="ru-RU" sz="1200" b="0" spc="-15" baseline="0" dirty="0">
                <a:solidFill>
                  <a:srgbClr val="C00000"/>
                </a:solidFill>
                <a:latin typeface="Arial"/>
                <a:cs typeface="Arial"/>
              </a:rPr>
              <a:t>Что означает «Производственные специалисты»?</a:t>
            </a:r>
          </a:p>
          <a:p>
            <a:r>
              <a:rPr lang="ru-RU" sz="1200" b="1" spc="-15" baseline="0" dirty="0">
                <a:solidFill>
                  <a:srgbClr val="C00000"/>
                </a:solidFill>
                <a:latin typeface="Arial"/>
                <a:cs typeface="Arial"/>
              </a:rPr>
              <a:t>Участники тренинга. Они могут влиять на эти показатели.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Нужен</a:t>
            </a:r>
            <a:r>
              <a:rPr lang="ru-RU" baseline="0" dirty="0"/>
              <a:t> аналогичный слайд с правильным ответом</a:t>
            </a:r>
          </a:p>
          <a:p>
            <a:r>
              <a:rPr lang="ru-RU" b="1" baseline="0" dirty="0"/>
              <a:t>Следующий слайд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Нужен</a:t>
            </a:r>
            <a:r>
              <a:rPr lang="ru-RU" baseline="0" dirty="0"/>
              <a:t> аналогичный слайд с правильным ответом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33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 финансовых расходов?</a:t>
            </a:r>
          </a:p>
          <a:p>
            <a:r>
              <a:rPr lang="ru-RU" dirty="0"/>
              <a:t>Пример административных расходов?</a:t>
            </a:r>
          </a:p>
          <a:p>
            <a:r>
              <a:rPr lang="ru-RU" b="1" dirty="0">
                <a:solidFill>
                  <a:srgbClr val="FF0000"/>
                </a:solidFill>
              </a:rPr>
              <a:t>Нужно будет привести примеры или их попросить.</a:t>
            </a:r>
          </a:p>
          <a:p>
            <a:r>
              <a:rPr lang="ru-RU" b="1" dirty="0">
                <a:solidFill>
                  <a:srgbClr val="FF0000"/>
                </a:solidFill>
              </a:rPr>
              <a:t>Вы сможете?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Вместо словесного выражения формулы лучше формула</a:t>
            </a:r>
            <a:r>
              <a:rPr lang="ru-RU" baseline="0" dirty="0"/>
              <a:t> с математическими знаками между терминами.</a:t>
            </a:r>
          </a:p>
          <a:p>
            <a:r>
              <a:rPr lang="ru-RU" baseline="0" dirty="0"/>
              <a:t>Сделал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/>
                <a:cs typeface="Arial"/>
              </a:rPr>
              <a:t>В </a:t>
            </a:r>
            <a:r>
              <a:rPr lang="ru-RU" sz="1200" spc="-15" dirty="0">
                <a:latin typeface="Arial"/>
                <a:cs typeface="Arial"/>
              </a:rPr>
              <a:t>одной </a:t>
            </a:r>
            <a:r>
              <a:rPr lang="ru-RU" sz="1200" dirty="0">
                <a:latin typeface="Arial"/>
                <a:cs typeface="Arial"/>
              </a:rPr>
              <a:t>из </a:t>
            </a:r>
            <a:r>
              <a:rPr lang="ru-RU" sz="1200" spc="-10" dirty="0">
                <a:latin typeface="Arial"/>
                <a:cs typeface="Arial"/>
              </a:rPr>
              <a:t>известных </a:t>
            </a:r>
            <a:r>
              <a:rPr lang="ru-RU" sz="1200" spc="-20" dirty="0">
                <a:latin typeface="Arial"/>
                <a:cs typeface="Arial"/>
              </a:rPr>
              <a:t>методик </a:t>
            </a:r>
            <a:r>
              <a:rPr lang="ru-RU" sz="1200" dirty="0">
                <a:latin typeface="Arial"/>
                <a:cs typeface="Arial"/>
              </a:rPr>
              <a:t>– </a:t>
            </a:r>
            <a:r>
              <a:rPr lang="ru-RU" sz="1200" spc="-25" dirty="0">
                <a:latin typeface="Arial"/>
                <a:cs typeface="Arial"/>
              </a:rPr>
              <a:t>это </a:t>
            </a:r>
            <a:r>
              <a:rPr lang="ru-RU" sz="1200" dirty="0">
                <a:latin typeface="Arial"/>
                <a:cs typeface="Arial"/>
              </a:rPr>
              <a:t>чистый </a:t>
            </a:r>
            <a:r>
              <a:rPr lang="ru-RU" sz="1200" spc="-5" dirty="0">
                <a:latin typeface="Arial"/>
                <a:cs typeface="Arial"/>
              </a:rPr>
              <a:t>денежный </a:t>
            </a:r>
            <a:r>
              <a:rPr lang="ru-RU" sz="1200" spc="-15" dirty="0">
                <a:latin typeface="Arial"/>
                <a:cs typeface="Arial"/>
              </a:rPr>
              <a:t>остаток </a:t>
            </a:r>
            <a:r>
              <a:rPr lang="ru-RU" sz="1200" spc="-5" dirty="0">
                <a:latin typeface="Arial"/>
                <a:cs typeface="Arial"/>
              </a:rPr>
              <a:t>для  финансирования </a:t>
            </a:r>
            <a:r>
              <a:rPr lang="ru-RU" sz="1200" spc="-20" dirty="0">
                <a:latin typeface="Arial"/>
                <a:cs typeface="Arial"/>
              </a:rPr>
              <a:t>бюджетов </a:t>
            </a:r>
            <a:r>
              <a:rPr lang="ru-RU" sz="1200" spc="-10" dirty="0">
                <a:latin typeface="Arial"/>
                <a:cs typeface="Arial"/>
              </a:rPr>
              <a:t>развития </a:t>
            </a:r>
            <a:r>
              <a:rPr lang="ru-RU" sz="1200" spc="-5" dirty="0">
                <a:latin typeface="Arial"/>
                <a:cs typeface="Arial"/>
              </a:rPr>
              <a:t>за </a:t>
            </a:r>
            <a:r>
              <a:rPr lang="ru-RU" sz="1200" spc="-25" dirty="0">
                <a:latin typeface="Arial"/>
                <a:cs typeface="Arial"/>
              </a:rPr>
              <a:t>счет </a:t>
            </a:r>
            <a:r>
              <a:rPr lang="ru-RU" sz="1200" spc="-5" dirty="0">
                <a:latin typeface="Arial"/>
                <a:cs typeface="Arial"/>
              </a:rPr>
              <a:t>внутренних </a:t>
            </a:r>
            <a:r>
              <a:rPr lang="ru-RU" sz="1200" spc="-10" dirty="0">
                <a:latin typeface="Arial"/>
                <a:cs typeface="Arial"/>
              </a:rPr>
              <a:t>источников. </a:t>
            </a:r>
            <a:r>
              <a:rPr lang="ru-RU" sz="1200" dirty="0">
                <a:latin typeface="Arial"/>
                <a:cs typeface="Arial"/>
              </a:rPr>
              <a:t>При  </a:t>
            </a:r>
            <a:r>
              <a:rPr lang="ru-RU" sz="1200" spc="-20" dirty="0">
                <a:latin typeface="Arial"/>
                <a:cs typeface="Arial"/>
              </a:rPr>
              <a:t>этом </a:t>
            </a:r>
            <a:r>
              <a:rPr lang="ru-RU" sz="1200" spc="-10" dirty="0">
                <a:latin typeface="Arial"/>
                <a:cs typeface="Arial"/>
              </a:rPr>
              <a:t>все </a:t>
            </a:r>
            <a:r>
              <a:rPr lang="ru-RU" sz="1200" spc="-5" dirty="0">
                <a:latin typeface="Arial"/>
                <a:cs typeface="Arial"/>
              </a:rPr>
              <a:t>текущие </a:t>
            </a:r>
            <a:r>
              <a:rPr lang="ru-RU" sz="1200" spc="-15" dirty="0">
                <a:latin typeface="Arial"/>
                <a:cs typeface="Arial"/>
              </a:rPr>
              <a:t>затраты </a:t>
            </a:r>
            <a:r>
              <a:rPr lang="ru-RU" sz="1200" dirty="0">
                <a:latin typeface="Arial"/>
                <a:cs typeface="Arial"/>
              </a:rPr>
              <a:t>и </a:t>
            </a:r>
            <a:r>
              <a:rPr lang="ru-RU" sz="1200" spc="-15" dirty="0">
                <a:latin typeface="Arial"/>
                <a:cs typeface="Arial"/>
              </a:rPr>
              <a:t>затраты </a:t>
            </a:r>
            <a:r>
              <a:rPr lang="ru-RU" sz="1200" spc="-5" dirty="0">
                <a:latin typeface="Arial"/>
                <a:cs typeface="Arial"/>
              </a:rPr>
              <a:t>«на </a:t>
            </a:r>
            <a:r>
              <a:rPr lang="ru-RU" sz="1200" spc="-10" dirty="0">
                <a:latin typeface="Arial"/>
                <a:cs typeface="Arial"/>
              </a:rPr>
              <a:t>поддержание» </a:t>
            </a:r>
            <a:r>
              <a:rPr lang="ru-RU" sz="1200" spc="-5" dirty="0">
                <a:latin typeface="Arial"/>
                <a:cs typeface="Arial"/>
              </a:rPr>
              <a:t>имеющихся  основных </a:t>
            </a:r>
            <a:r>
              <a:rPr lang="ru-RU" sz="1200" spc="-10" dirty="0">
                <a:latin typeface="Arial"/>
                <a:cs typeface="Arial"/>
              </a:rPr>
              <a:t>средств </a:t>
            </a:r>
            <a:r>
              <a:rPr lang="ru-RU" sz="1200" spc="5" dirty="0">
                <a:latin typeface="Arial"/>
                <a:cs typeface="Arial"/>
              </a:rPr>
              <a:t>уже </a:t>
            </a:r>
            <a:r>
              <a:rPr lang="ru-RU" sz="1200" spc="-5" dirty="0">
                <a:latin typeface="Arial"/>
                <a:cs typeface="Arial"/>
              </a:rPr>
              <a:t>профинансированы. </a:t>
            </a:r>
            <a:r>
              <a:rPr lang="ru-RU" sz="1200" dirty="0">
                <a:latin typeface="Arial"/>
                <a:cs typeface="Arial"/>
              </a:rPr>
              <a:t>А </a:t>
            </a:r>
            <a:r>
              <a:rPr lang="ru-RU" sz="1200" spc="10" dirty="0">
                <a:latin typeface="Arial"/>
                <a:cs typeface="Arial"/>
              </a:rPr>
              <a:t>как </a:t>
            </a:r>
            <a:r>
              <a:rPr lang="ru-RU" sz="1200" dirty="0">
                <a:latin typeface="Arial"/>
                <a:cs typeface="Arial"/>
              </a:rPr>
              <a:t>у</a:t>
            </a:r>
            <a:r>
              <a:rPr lang="ru-RU" sz="1200" spc="-20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вас?....</a:t>
            </a:r>
            <a:r>
              <a:rPr lang="ru-RU" sz="1200" b="1" spc="-10" dirty="0">
                <a:latin typeface="Arial"/>
                <a:cs typeface="Arial"/>
              </a:rPr>
              <a:t>какого ответа ожидаем?</a:t>
            </a:r>
            <a:endParaRPr lang="en-US" sz="1200" b="1" spc="-10" dirty="0">
              <a:latin typeface="Arial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latin typeface="Arial"/>
                <a:cs typeface="Arial"/>
              </a:rPr>
              <a:t>Убрал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latin typeface="Arial"/>
              <a:cs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Это резюме??</a:t>
            </a:r>
          </a:p>
          <a:p>
            <a:r>
              <a:rPr lang="ru-RU" b="1" dirty="0"/>
              <a:t>Нет, это еще один показатель эффективности предприятия</a:t>
            </a:r>
            <a:br>
              <a:rPr lang="ru-RU" dirty="0"/>
            </a:br>
            <a:r>
              <a:rPr lang="ru-RU" dirty="0"/>
              <a:t>Какая связка с предыдущими слайдами?</a:t>
            </a:r>
          </a:p>
          <a:p>
            <a:r>
              <a:rPr lang="ru-RU" b="1" dirty="0"/>
              <a:t>Ее нет, это отдельный показатель, который они должны знать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Сначала слады с объяснениями терминов и алгоритмов, потом – примеры.</a:t>
            </a:r>
          </a:p>
          <a:p>
            <a:r>
              <a:rPr lang="ru-RU" dirty="0"/>
              <a:t>Сейчас – наоборот</a:t>
            </a:r>
          </a:p>
          <a:p>
            <a:r>
              <a:rPr lang="ru-RU" b="1" dirty="0"/>
              <a:t>Перенес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Ставки</a:t>
            </a:r>
            <a:r>
              <a:rPr lang="ru-RU" baseline="0" dirty="0"/>
              <a:t> 12% и 15% как комментируем? Или см. слайд 75? Долго ждать объяснения…</a:t>
            </a:r>
          </a:p>
          <a:p>
            <a:r>
              <a:rPr lang="ru-RU" b="1" baseline="0" dirty="0"/>
              <a:t>Это расчеты при различных ставках заимствования.</a:t>
            </a:r>
          </a:p>
          <a:p>
            <a:r>
              <a:rPr lang="ru-RU" b="1" baseline="0" dirty="0"/>
              <a:t>Можно упомянуть о большей стоимости заемных средств от акционеров.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Ставка чего?</a:t>
            </a:r>
          </a:p>
          <a:p>
            <a:r>
              <a:rPr lang="ru-RU" b="1" dirty="0"/>
              <a:t>Дисконтирования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 практикум какой?</a:t>
            </a:r>
          </a:p>
          <a:p>
            <a:r>
              <a:rPr lang="ru-RU" b="1" dirty="0"/>
              <a:t>Посчитать в симуляторе потоки от инвестиций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71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может входить</a:t>
            </a:r>
            <a:r>
              <a:rPr lang="ru-RU" baseline="0" dirty="0"/>
              <a:t> в «затраты на продажи»?</a:t>
            </a:r>
          </a:p>
          <a:p>
            <a:r>
              <a:rPr lang="ru-RU" baseline="0" dirty="0"/>
              <a:t>«Администрация» это что, например?</a:t>
            </a:r>
          </a:p>
          <a:p>
            <a:r>
              <a:rPr lang="ru-RU" baseline="0" dirty="0"/>
              <a:t>Почему на слайде часть цифр идет со смещением?</a:t>
            </a:r>
          </a:p>
          <a:p>
            <a:r>
              <a:rPr lang="ru-RU" b="1" baseline="0" dirty="0">
                <a:solidFill>
                  <a:srgbClr val="FF0000"/>
                </a:solidFill>
              </a:rPr>
              <a:t>Заплата продавцов, промо мероприятия, поездки, выставки</a:t>
            </a:r>
          </a:p>
          <a:p>
            <a:r>
              <a:rPr lang="ru-RU" b="1" baseline="0" dirty="0">
                <a:solidFill>
                  <a:srgbClr val="FF0000"/>
                </a:solidFill>
              </a:rPr>
              <a:t>Административные расходы на офис.</a:t>
            </a:r>
          </a:p>
          <a:p>
            <a:r>
              <a:rPr lang="ru-RU" b="1" baseline="0" dirty="0">
                <a:solidFill>
                  <a:srgbClr val="FF0000"/>
                </a:solidFill>
              </a:rPr>
              <a:t>Смещены цифры промежуточных итогов подсчетов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Почему ячейка 43%</a:t>
            </a:r>
            <a:r>
              <a:rPr lang="ru-RU" baseline="0" dirty="0"/>
              <a:t> выделена белым?</a:t>
            </a:r>
          </a:p>
          <a:p>
            <a:r>
              <a:rPr lang="ru-RU" b="1" baseline="0" dirty="0"/>
              <a:t>Отдельный фокус на затратной части, которую обычно не видят управленцы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означает зеленая и желтая заливка?</a:t>
            </a:r>
          </a:p>
          <a:p>
            <a:r>
              <a:rPr lang="ru-RU" b="1" dirty="0"/>
              <a:t>Зеленая – можно менять</a:t>
            </a:r>
          </a:p>
          <a:p>
            <a:r>
              <a:rPr lang="ru-RU" b="1" dirty="0"/>
              <a:t>Желтая – итоговые цифры</a:t>
            </a:r>
          </a:p>
          <a:p>
            <a:r>
              <a:rPr lang="ru-RU" b="1" dirty="0"/>
              <a:t>Оранжевые – под итог для быстрого анализа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Зачем еще один пример </a:t>
            </a:r>
            <a:r>
              <a:rPr lang="en-US" dirty="0"/>
              <a:t>P&amp;L</a:t>
            </a:r>
            <a:r>
              <a:rPr lang="ru-RU" dirty="0"/>
              <a:t>, в</a:t>
            </a:r>
            <a:r>
              <a:rPr lang="ru-RU" baseline="0" dirty="0"/>
              <a:t> чем его принципиальное отличие?</a:t>
            </a:r>
          </a:p>
          <a:p>
            <a:r>
              <a:rPr lang="ru-RU" baseline="0" dirty="0"/>
              <a:t>Какой практикум по этой части?</a:t>
            </a:r>
          </a:p>
          <a:p>
            <a:r>
              <a:rPr lang="ru-RU" b="1" baseline="0" dirty="0"/>
              <a:t>Это их формат</a:t>
            </a:r>
          </a:p>
          <a:p>
            <a:r>
              <a:rPr lang="ru-RU" b="1" baseline="0" dirty="0"/>
              <a:t>Разобрать, задать вопросы на понимание, спросить как получились те или иные цифры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Отличие Чистого денежного</a:t>
            </a:r>
            <a:r>
              <a:rPr lang="ru-RU" baseline="0" dirty="0"/>
              <a:t> потока от Свободного?</a:t>
            </a:r>
          </a:p>
          <a:p>
            <a:r>
              <a:rPr lang="ru-RU" baseline="0" dirty="0"/>
              <a:t>Чистый – это результат притоки и оттока, а свободный это их термин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200" b="1" dirty="0">
                <a:latin typeface="Arial"/>
                <a:cs typeface="Arial"/>
              </a:rPr>
              <a:t>FCF </a:t>
            </a:r>
            <a:r>
              <a:rPr lang="en" sz="1200" dirty="0">
                <a:latin typeface="Arial"/>
                <a:cs typeface="Arial"/>
              </a:rPr>
              <a:t>- </a:t>
            </a:r>
            <a:r>
              <a:rPr lang="ru-RU" sz="1200" b="1" spc="-10" dirty="0">
                <a:latin typeface="Arial"/>
                <a:cs typeface="Arial"/>
              </a:rPr>
              <a:t>Свободный </a:t>
            </a:r>
            <a:r>
              <a:rPr lang="ru-RU" sz="1200" b="1" spc="-5" dirty="0">
                <a:latin typeface="Arial"/>
                <a:cs typeface="Arial"/>
              </a:rPr>
              <a:t>денежный</a:t>
            </a:r>
            <a:r>
              <a:rPr lang="ru-RU" sz="1200" b="1" spc="5" dirty="0">
                <a:latin typeface="Arial"/>
                <a:cs typeface="Arial"/>
              </a:rPr>
              <a:t> </a:t>
            </a:r>
            <a:r>
              <a:rPr lang="ru-RU" sz="1200" b="1" spc="-20" dirty="0">
                <a:latin typeface="Arial"/>
                <a:cs typeface="Arial"/>
              </a:rPr>
              <a:t>поток </a:t>
            </a:r>
            <a:r>
              <a:rPr lang="ru-RU" sz="1200" b="1" dirty="0">
                <a:latin typeface="Arial"/>
                <a:cs typeface="Arial"/>
              </a:rPr>
              <a:t>-	</a:t>
            </a:r>
            <a:r>
              <a:rPr lang="ru-RU" sz="1200" spc="-35" dirty="0">
                <a:latin typeface="Arial"/>
                <a:cs typeface="Arial"/>
              </a:rPr>
              <a:t>это </a:t>
            </a:r>
            <a:r>
              <a:rPr lang="ru-RU" sz="1200" spc="-10" dirty="0">
                <a:latin typeface="Arial"/>
                <a:cs typeface="Arial"/>
              </a:rPr>
              <a:t>разница  между </a:t>
            </a:r>
            <a:r>
              <a:rPr lang="ru-RU" sz="1200" spc="-5" dirty="0">
                <a:latin typeface="Arial"/>
                <a:cs typeface="Arial"/>
              </a:rPr>
              <a:t>операционным </a:t>
            </a:r>
            <a:r>
              <a:rPr lang="ru-RU" sz="1200" spc="-10" dirty="0">
                <a:latin typeface="Arial"/>
                <a:cs typeface="Arial"/>
              </a:rPr>
              <a:t>денежным </a:t>
            </a:r>
            <a:r>
              <a:rPr lang="ru-RU" sz="1200" spc="-15" dirty="0">
                <a:latin typeface="Arial"/>
                <a:cs typeface="Arial"/>
              </a:rPr>
              <a:t>потоком </a:t>
            </a:r>
            <a:r>
              <a:rPr lang="ru-RU" sz="1200" dirty="0">
                <a:latin typeface="Arial"/>
                <a:cs typeface="Arial"/>
              </a:rPr>
              <a:t>и </a:t>
            </a:r>
            <a:r>
              <a:rPr lang="ru-RU" sz="1200" spc="-10" dirty="0">
                <a:latin typeface="Arial"/>
                <a:cs typeface="Arial"/>
              </a:rPr>
              <a:t>вложениями  </a:t>
            </a:r>
            <a:r>
              <a:rPr lang="ru-RU" sz="1200" dirty="0">
                <a:latin typeface="Arial"/>
                <a:cs typeface="Arial"/>
              </a:rPr>
              <a:t>в активы </a:t>
            </a:r>
            <a:r>
              <a:rPr lang="ru-RU" sz="1200" spc="-25" dirty="0">
                <a:latin typeface="Arial"/>
                <a:cs typeface="Arial"/>
              </a:rPr>
              <a:t>длительного </a:t>
            </a:r>
            <a:r>
              <a:rPr lang="ru-RU" sz="1200" spc="-15" dirty="0">
                <a:latin typeface="Arial"/>
                <a:cs typeface="Arial"/>
              </a:rPr>
              <a:t>пользования, сделанными </a:t>
            </a:r>
            <a:r>
              <a:rPr lang="ru-RU" sz="1200" spc="-5" dirty="0">
                <a:latin typeface="Arial"/>
                <a:cs typeface="Arial"/>
              </a:rPr>
              <a:t>за  </a:t>
            </a:r>
            <a:r>
              <a:rPr lang="ru-RU" sz="1200" spc="-15" dirty="0">
                <a:latin typeface="Arial"/>
                <a:cs typeface="Arial"/>
              </a:rPr>
              <a:t>период.</a:t>
            </a:r>
            <a:endParaRPr lang="ru-RU" sz="1200" dirty="0">
              <a:latin typeface="Arial"/>
              <a:cs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</a:t>
            </a:r>
            <a:r>
              <a:rPr lang="ru-RU" baseline="0" dirty="0"/>
              <a:t> описываем слайд?</a:t>
            </a:r>
          </a:p>
          <a:p>
            <a:r>
              <a:rPr lang="ru-RU" b="1" baseline="0" dirty="0"/>
              <a:t>Это операционный цикл – демонстрирует где может застрять денежный поток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4749-2281-1F41-93BC-13CC78F9CA9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772405" y="1728977"/>
            <a:ext cx="4371593" cy="5129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1198" y="4995671"/>
            <a:ext cx="1911858" cy="1009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1198" y="1276350"/>
            <a:ext cx="8261603" cy="81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0200" y="228600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53728-5DA9-E44D-8EA8-EB6E5806CAE1}" type="datetime1">
              <a:rPr lang="ru-RU" smtClean="0"/>
              <a:t>23.01.2020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1AC00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A1A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63B5-7DA1-B74E-8990-C5A58B4E25CE}" type="datetime1">
              <a:rPr lang="ru-RU" smtClean="0"/>
              <a:t>23.01.2020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‹#›</a:t>
            </a:fld>
            <a:endParaRPr lang="ru-RU"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A1A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1F845-6089-F746-BBEE-2747738A8FC1}" type="datetime1">
              <a:rPr lang="ru-RU" smtClean="0"/>
              <a:t>23.01.2020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1AC00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A1A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0A4E1-CD70-4846-B905-5D28FD19D1CA}" type="datetime1">
              <a:rPr lang="ru-RU" smtClean="0"/>
              <a:t>23.01.2020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1AC00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A4404-997F-754B-9DD7-984B048C8EB5}" type="datetime1">
              <a:rPr lang="ru-RU" smtClean="0"/>
              <a:t>23.01.2020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010211" y="1755306"/>
            <a:ext cx="4040188" cy="2368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39" b="1" i="1">
                <a:solidFill>
                  <a:srgbClr val="4B92DB"/>
                </a:solidFill>
                <a:latin typeface="Myriad Pro" pitchFamily="34" charset="0"/>
              </a:defRPr>
            </a:lvl1pPr>
            <a:lvl2pPr marL="425707" indent="0">
              <a:buNone/>
              <a:defRPr sz="1881" b="1"/>
            </a:lvl2pPr>
            <a:lvl3pPr marL="851415" indent="0">
              <a:buNone/>
              <a:defRPr sz="1710" b="1"/>
            </a:lvl3pPr>
            <a:lvl4pPr marL="1277122" indent="0">
              <a:buNone/>
              <a:defRPr sz="1454" b="1"/>
            </a:lvl4pPr>
            <a:lvl5pPr marL="1702829" indent="0">
              <a:buNone/>
              <a:defRPr sz="1454" b="1"/>
            </a:lvl5pPr>
            <a:lvl6pPr marL="2128536" indent="0">
              <a:buNone/>
              <a:defRPr sz="1454" b="1"/>
            </a:lvl6pPr>
            <a:lvl7pPr marL="2554244" indent="0">
              <a:buNone/>
              <a:defRPr sz="1454" b="1"/>
            </a:lvl7pPr>
            <a:lvl8pPr marL="2979952" indent="0">
              <a:buNone/>
              <a:defRPr sz="1454" b="1"/>
            </a:lvl8pPr>
            <a:lvl9pPr marL="3405659" indent="0">
              <a:buNone/>
              <a:defRPr sz="1454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10211" y="971549"/>
            <a:ext cx="6676589" cy="394723"/>
          </a:xfrm>
          <a:prstGeom prst="rect">
            <a:avLst/>
          </a:prstGeom>
        </p:spPr>
        <p:txBody>
          <a:bodyPr/>
          <a:lstStyle>
            <a:lvl1pPr algn="l">
              <a:defRPr sz="2565" b="0" i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Объект 2"/>
          <p:cNvSpPr>
            <a:spLocks noGrp="1"/>
          </p:cNvSpPr>
          <p:nvPr>
            <p:ph sz="half" idx="14" hasCustomPrompt="1"/>
          </p:nvPr>
        </p:nvSpPr>
        <p:spPr>
          <a:xfrm>
            <a:off x="2193347" y="77632"/>
            <a:ext cx="6565722" cy="210507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1368" b="0">
                <a:solidFill>
                  <a:schemeClr val="bg1"/>
                </a:solidFill>
              </a:defRPr>
            </a:lvl1pPr>
            <a:lvl2pPr>
              <a:defRPr sz="2223"/>
            </a:lvl2pPr>
            <a:lvl3pPr>
              <a:defRPr sz="1881"/>
            </a:lvl3pPr>
            <a:lvl4pPr>
              <a:defRPr sz="1710"/>
            </a:lvl4pPr>
            <a:lvl5pPr>
              <a:defRPr sz="1710"/>
            </a:lvl5pPr>
            <a:lvl6pPr>
              <a:defRPr sz="1710"/>
            </a:lvl6pPr>
            <a:lvl7pPr>
              <a:defRPr sz="1710"/>
            </a:lvl7pPr>
            <a:lvl8pPr>
              <a:defRPr sz="1710"/>
            </a:lvl8pPr>
            <a:lvl9pPr>
              <a:defRPr sz="1710"/>
            </a:lvl9pPr>
          </a:lstStyle>
          <a:p>
            <a:pPr lvl="0"/>
            <a:r>
              <a:rPr lang="ru-RU" dirty="0"/>
              <a:t>1. Образец текста раздела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7"/>
          </p:nvPr>
        </p:nvSpPr>
        <p:spPr>
          <a:xfrm>
            <a:off x="2010211" y="2188099"/>
            <a:ext cx="3239109" cy="2105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68">
                <a:solidFill>
                  <a:srgbClr val="000000"/>
                </a:solidFill>
              </a:defRPr>
            </a:lvl1pPr>
            <a:lvl2pPr>
              <a:defRPr sz="1283">
                <a:solidFill>
                  <a:srgbClr val="000000"/>
                </a:solidFill>
              </a:defRPr>
            </a:lvl2pPr>
            <a:lvl3pPr>
              <a:defRPr sz="1283">
                <a:solidFill>
                  <a:srgbClr val="000000"/>
                </a:solidFill>
              </a:defRPr>
            </a:lvl3pPr>
            <a:lvl4pPr>
              <a:defRPr sz="1283">
                <a:solidFill>
                  <a:srgbClr val="000000"/>
                </a:solidFill>
              </a:defRPr>
            </a:lvl4pPr>
            <a:lvl5pPr>
              <a:defRPr sz="1283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Текст 23"/>
          <p:cNvSpPr>
            <a:spLocks noGrp="1"/>
          </p:cNvSpPr>
          <p:nvPr>
            <p:ph type="body" sz="quarter" idx="18"/>
          </p:nvPr>
        </p:nvSpPr>
        <p:spPr>
          <a:xfrm>
            <a:off x="5437644" y="2188098"/>
            <a:ext cx="3239109" cy="2105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68">
                <a:solidFill>
                  <a:srgbClr val="000000"/>
                </a:solidFill>
              </a:defRPr>
            </a:lvl1pPr>
            <a:lvl2pPr>
              <a:defRPr sz="1283">
                <a:solidFill>
                  <a:srgbClr val="000000"/>
                </a:solidFill>
              </a:defRPr>
            </a:lvl2pPr>
            <a:lvl3pPr>
              <a:defRPr sz="1283">
                <a:solidFill>
                  <a:srgbClr val="000000"/>
                </a:solidFill>
              </a:defRPr>
            </a:lvl3pPr>
            <a:lvl4pPr>
              <a:defRPr sz="1283">
                <a:solidFill>
                  <a:srgbClr val="000000"/>
                </a:solidFill>
              </a:defRPr>
            </a:lvl4pPr>
            <a:lvl5pPr>
              <a:defRPr sz="1283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325877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0530" y="6088378"/>
            <a:ext cx="1291589" cy="6819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9468" y="292607"/>
            <a:ext cx="8004809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A1A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439926"/>
            <a:ext cx="8049895" cy="4692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E924C-6F83-0844-B278-E50D5E023F67}" type="datetime1">
              <a:rPr lang="ru-RU" smtClean="0"/>
              <a:t>23.01.2020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19668" y="6403044"/>
            <a:ext cx="220345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‹#›</a:t>
            </a:fld>
            <a:endParaRPr lang="ru-RU"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microsoft.com/office/2014/relationships/chartEx" Target="../charts/chartEx1.xml"/><Relationship Id="rId4" Type="http://schemas.openxmlformats.org/officeDocument/2006/relationships/chart" Target="../charts/char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198" y="4191000"/>
            <a:ext cx="2959100" cy="0"/>
          </a:xfrm>
          <a:custGeom>
            <a:avLst/>
            <a:gdLst/>
            <a:ahLst/>
            <a:cxnLst/>
            <a:rect l="l" t="t" r="r" b="b"/>
            <a:pathLst>
              <a:path w="2959100">
                <a:moveTo>
                  <a:pt x="0" y="0"/>
                </a:moveTo>
                <a:lnTo>
                  <a:pt x="2959100" y="0"/>
                </a:lnTo>
              </a:path>
            </a:pathLst>
          </a:custGeom>
          <a:ln w="76200">
            <a:solidFill>
              <a:srgbClr val="A1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8751" y="1292859"/>
            <a:ext cx="466979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b="1" spc="-40" dirty="0">
                <a:solidFill>
                  <a:srgbClr val="EFAB00"/>
                </a:solidFill>
                <a:latin typeface="Arial"/>
                <a:cs typeface="Arial"/>
              </a:rPr>
              <a:t>ФИНАНСОВАЯ  </a:t>
            </a:r>
            <a:r>
              <a:rPr sz="4800" b="1" dirty="0">
                <a:solidFill>
                  <a:srgbClr val="EFAB00"/>
                </a:solidFill>
                <a:latin typeface="Arial"/>
                <a:cs typeface="Arial"/>
              </a:rPr>
              <a:t>Г</a:t>
            </a:r>
            <a:r>
              <a:rPr sz="4800" b="1" spc="-415" dirty="0">
                <a:solidFill>
                  <a:srgbClr val="EFAB00"/>
                </a:solidFill>
                <a:latin typeface="Arial"/>
                <a:cs typeface="Arial"/>
              </a:rPr>
              <a:t>Р</a:t>
            </a:r>
            <a:r>
              <a:rPr sz="4800" b="1" spc="-5" dirty="0">
                <a:solidFill>
                  <a:srgbClr val="EFAB00"/>
                </a:solidFill>
                <a:latin typeface="Arial"/>
                <a:cs typeface="Arial"/>
              </a:rPr>
              <a:t>АМОТНО</a:t>
            </a:r>
            <a:r>
              <a:rPr sz="4800" b="1" spc="-125" dirty="0">
                <a:solidFill>
                  <a:srgbClr val="EFAB00"/>
                </a:solidFill>
                <a:latin typeface="Arial"/>
                <a:cs typeface="Arial"/>
              </a:rPr>
              <a:t>С</a:t>
            </a:r>
            <a:r>
              <a:rPr sz="4800" b="1" dirty="0">
                <a:solidFill>
                  <a:srgbClr val="EFAB00"/>
                </a:solidFill>
                <a:latin typeface="Arial"/>
                <a:cs typeface="Arial"/>
              </a:rPr>
              <a:t>ТЬ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751" y="4260341"/>
            <a:ext cx="204216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000" spc="-5" dirty="0">
                <a:latin typeface="Arial"/>
                <a:cs typeface="Arial"/>
              </a:rPr>
              <a:t>23 января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20</a:t>
            </a:r>
            <a:r>
              <a:rPr lang="ru-RU" sz="2000" spc="-5" dirty="0">
                <a:latin typeface="Arial"/>
                <a:cs typeface="Arial"/>
              </a:rPr>
              <a:t>20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г.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E3C5F9-8BC8-6147-B468-3D79A6CF64E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1</a:t>
            </a:fld>
            <a:endParaRPr lang="ru-RU"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32C56-A040-8244-9E78-6DFA00BF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95" y="275420"/>
            <a:ext cx="8004809" cy="400110"/>
          </a:xfrm>
        </p:spPr>
        <p:txBody>
          <a:bodyPr/>
          <a:lstStyle/>
          <a:p>
            <a:pPr algn="ctr"/>
            <a:r>
              <a:rPr lang="ru-RU" dirty="0"/>
              <a:t>Пример отчета о прибылях и убытках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9C35C5-23FA-CC41-BFD3-8586C64F208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10</a:t>
            </a:fld>
            <a:endParaRPr lang="ru-RU" spc="-5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A29A0B-0F89-994D-B5D5-22AAFCBB0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0504"/>
            <a:ext cx="9144000" cy="433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8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2328" y="240538"/>
            <a:ext cx="239242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Амортизация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463295" y="763015"/>
            <a:ext cx="778383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Амортизация </a:t>
            </a:r>
            <a:r>
              <a:rPr sz="2000" spc="-20" dirty="0">
                <a:latin typeface="Arial"/>
                <a:cs typeface="Arial"/>
              </a:rPr>
              <a:t>представляет </a:t>
            </a:r>
            <a:r>
              <a:rPr sz="2000" dirty="0">
                <a:latin typeface="Arial"/>
                <a:cs typeface="Arial"/>
              </a:rPr>
              <a:t>собой способ </a:t>
            </a:r>
            <a:r>
              <a:rPr sz="2000" spc="-15" dirty="0">
                <a:latin typeface="Arial"/>
                <a:cs typeface="Arial"/>
              </a:rPr>
              <a:t>более </a:t>
            </a:r>
            <a:r>
              <a:rPr sz="2000" spc="-10" dirty="0">
                <a:latin typeface="Arial"/>
                <a:cs typeface="Arial"/>
              </a:rPr>
              <a:t>равномерного  </a:t>
            </a:r>
            <a:r>
              <a:rPr sz="2000" spc="-5" dirty="0">
                <a:latin typeface="Arial"/>
                <a:cs typeface="Arial"/>
              </a:rPr>
              <a:t>переноса </a:t>
            </a:r>
            <a:r>
              <a:rPr sz="2000" spc="-10" dirty="0">
                <a:latin typeface="Arial"/>
                <a:cs typeface="Arial"/>
              </a:rPr>
              <a:t>стоимости основных </a:t>
            </a:r>
            <a:r>
              <a:rPr sz="2000" spc="-15" dirty="0">
                <a:latin typeface="Arial"/>
                <a:cs typeface="Arial"/>
              </a:rPr>
              <a:t>средств </a:t>
            </a:r>
            <a:r>
              <a:rPr sz="2000" spc="-5" dirty="0">
                <a:latin typeface="Arial"/>
                <a:cs typeface="Arial"/>
              </a:rPr>
              <a:t>на </a:t>
            </a:r>
            <a:r>
              <a:rPr sz="2000" spc="-25" dirty="0">
                <a:latin typeface="Arial"/>
                <a:cs typeface="Arial"/>
              </a:rPr>
              <a:t>счет </a:t>
            </a:r>
            <a:r>
              <a:rPr sz="2000" spc="-5" dirty="0">
                <a:latin typeface="Arial"/>
                <a:cs typeface="Arial"/>
              </a:rPr>
              <a:t>прибылей и  </a:t>
            </a:r>
            <a:r>
              <a:rPr sz="2000" dirty="0">
                <a:latin typeface="Arial"/>
                <a:cs typeface="Arial"/>
              </a:rPr>
              <a:t>убытков.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6095" y="2962020"/>
            <a:ext cx="1919605" cy="869315"/>
          </a:xfrm>
          <a:custGeom>
            <a:avLst/>
            <a:gdLst/>
            <a:ahLst/>
            <a:cxnLst/>
            <a:rect l="l" t="t" r="r" b="b"/>
            <a:pathLst>
              <a:path w="1919604" h="869314">
                <a:moveTo>
                  <a:pt x="1919224" y="0"/>
                </a:moveTo>
                <a:lnTo>
                  <a:pt x="1888503" y="66761"/>
                </a:lnTo>
                <a:lnTo>
                  <a:pt x="1851330" y="131637"/>
                </a:lnTo>
                <a:lnTo>
                  <a:pt x="1807941" y="194519"/>
                </a:lnTo>
                <a:lnTo>
                  <a:pt x="1783990" y="225179"/>
                </a:lnTo>
                <a:lnTo>
                  <a:pt x="1758575" y="255301"/>
                </a:lnTo>
                <a:lnTo>
                  <a:pt x="1731723" y="284871"/>
                </a:lnTo>
                <a:lnTo>
                  <a:pt x="1703467" y="313876"/>
                </a:lnTo>
                <a:lnTo>
                  <a:pt x="1673834" y="342302"/>
                </a:lnTo>
                <a:lnTo>
                  <a:pt x="1642854" y="370136"/>
                </a:lnTo>
                <a:lnTo>
                  <a:pt x="1610558" y="397365"/>
                </a:lnTo>
                <a:lnTo>
                  <a:pt x="1576975" y="423975"/>
                </a:lnTo>
                <a:lnTo>
                  <a:pt x="1542134" y="449953"/>
                </a:lnTo>
                <a:lnTo>
                  <a:pt x="1506065" y="475285"/>
                </a:lnTo>
                <a:lnTo>
                  <a:pt x="1468798" y="499959"/>
                </a:lnTo>
                <a:lnTo>
                  <a:pt x="1430363" y="523960"/>
                </a:lnTo>
                <a:lnTo>
                  <a:pt x="1390788" y="547275"/>
                </a:lnTo>
                <a:lnTo>
                  <a:pt x="1350104" y="569892"/>
                </a:lnTo>
                <a:lnTo>
                  <a:pt x="1308340" y="591795"/>
                </a:lnTo>
                <a:lnTo>
                  <a:pt x="1265526" y="612973"/>
                </a:lnTo>
                <a:lnTo>
                  <a:pt x="1221692" y="633412"/>
                </a:lnTo>
                <a:lnTo>
                  <a:pt x="1176867" y="653098"/>
                </a:lnTo>
                <a:lnTo>
                  <a:pt x="1131080" y="672018"/>
                </a:lnTo>
                <a:lnTo>
                  <a:pt x="1084362" y="690159"/>
                </a:lnTo>
                <a:lnTo>
                  <a:pt x="1036742" y="707507"/>
                </a:lnTo>
                <a:lnTo>
                  <a:pt x="988250" y="724048"/>
                </a:lnTo>
                <a:lnTo>
                  <a:pt x="938915" y="739770"/>
                </a:lnTo>
                <a:lnTo>
                  <a:pt x="888767" y="754659"/>
                </a:lnTo>
                <a:lnTo>
                  <a:pt x="837835" y="768702"/>
                </a:lnTo>
                <a:lnTo>
                  <a:pt x="786150" y="781885"/>
                </a:lnTo>
                <a:lnTo>
                  <a:pt x="733740" y="794195"/>
                </a:lnTo>
                <a:lnTo>
                  <a:pt x="680636" y="805619"/>
                </a:lnTo>
                <a:lnTo>
                  <a:pt x="626867" y="816142"/>
                </a:lnTo>
                <a:lnTo>
                  <a:pt x="572463" y="825752"/>
                </a:lnTo>
                <a:lnTo>
                  <a:pt x="517453" y="834436"/>
                </a:lnTo>
                <a:lnTo>
                  <a:pt x="461867" y="842180"/>
                </a:lnTo>
                <a:lnTo>
                  <a:pt x="405735" y="848970"/>
                </a:lnTo>
                <a:lnTo>
                  <a:pt x="349086" y="854793"/>
                </a:lnTo>
                <a:lnTo>
                  <a:pt x="291950" y="859636"/>
                </a:lnTo>
                <a:lnTo>
                  <a:pt x="234356" y="863485"/>
                </a:lnTo>
                <a:lnTo>
                  <a:pt x="176335" y="866328"/>
                </a:lnTo>
                <a:lnTo>
                  <a:pt x="117915" y="868150"/>
                </a:lnTo>
                <a:lnTo>
                  <a:pt x="59127" y="868938"/>
                </a:lnTo>
                <a:lnTo>
                  <a:pt x="0" y="868679"/>
                </a:lnTo>
              </a:path>
            </a:pathLst>
          </a:custGeom>
          <a:ln w="990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0750" y="2381777"/>
            <a:ext cx="5948680" cy="171450"/>
          </a:xfrm>
          <a:custGeom>
            <a:avLst/>
            <a:gdLst/>
            <a:ahLst/>
            <a:cxnLst/>
            <a:rect l="l" t="t" r="r" b="b"/>
            <a:pathLst>
              <a:path w="5948680" h="171450">
                <a:moveTo>
                  <a:pt x="5872625" y="85578"/>
                </a:moveTo>
                <a:lnTo>
                  <a:pt x="5786628" y="135743"/>
                </a:lnTo>
                <a:lnTo>
                  <a:pt x="5781020" y="140795"/>
                </a:lnTo>
                <a:lnTo>
                  <a:pt x="5777864" y="147395"/>
                </a:lnTo>
                <a:lnTo>
                  <a:pt x="5777376" y="154709"/>
                </a:lnTo>
                <a:lnTo>
                  <a:pt x="5779770" y="161905"/>
                </a:lnTo>
                <a:lnTo>
                  <a:pt x="5784822" y="167512"/>
                </a:lnTo>
                <a:lnTo>
                  <a:pt x="5791422" y="170668"/>
                </a:lnTo>
                <a:lnTo>
                  <a:pt x="5798736" y="171156"/>
                </a:lnTo>
                <a:lnTo>
                  <a:pt x="5805932" y="168763"/>
                </a:lnTo>
                <a:lnTo>
                  <a:pt x="5915793" y="104628"/>
                </a:lnTo>
                <a:lnTo>
                  <a:pt x="5910707" y="104628"/>
                </a:lnTo>
                <a:lnTo>
                  <a:pt x="5910707" y="102088"/>
                </a:lnTo>
                <a:lnTo>
                  <a:pt x="5900928" y="102088"/>
                </a:lnTo>
                <a:lnTo>
                  <a:pt x="5872625" y="85578"/>
                </a:lnTo>
                <a:close/>
              </a:path>
              <a:path w="5948680" h="171450">
                <a:moveTo>
                  <a:pt x="5839967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5839968" y="104628"/>
                </a:lnTo>
                <a:lnTo>
                  <a:pt x="5872625" y="85578"/>
                </a:lnTo>
                <a:lnTo>
                  <a:pt x="5839967" y="66528"/>
                </a:lnTo>
                <a:close/>
              </a:path>
              <a:path w="5948680" h="171450">
                <a:moveTo>
                  <a:pt x="5915793" y="66528"/>
                </a:moveTo>
                <a:lnTo>
                  <a:pt x="5910707" y="66528"/>
                </a:lnTo>
                <a:lnTo>
                  <a:pt x="5910707" y="104628"/>
                </a:lnTo>
                <a:lnTo>
                  <a:pt x="5915793" y="104628"/>
                </a:lnTo>
                <a:lnTo>
                  <a:pt x="5948426" y="85578"/>
                </a:lnTo>
                <a:lnTo>
                  <a:pt x="5915793" y="66528"/>
                </a:lnTo>
                <a:close/>
              </a:path>
              <a:path w="5948680" h="171450">
                <a:moveTo>
                  <a:pt x="5900928" y="69068"/>
                </a:moveTo>
                <a:lnTo>
                  <a:pt x="5872625" y="85578"/>
                </a:lnTo>
                <a:lnTo>
                  <a:pt x="5900928" y="102088"/>
                </a:lnTo>
                <a:lnTo>
                  <a:pt x="5900928" y="69068"/>
                </a:lnTo>
                <a:close/>
              </a:path>
              <a:path w="5948680" h="171450">
                <a:moveTo>
                  <a:pt x="5910707" y="69068"/>
                </a:moveTo>
                <a:lnTo>
                  <a:pt x="5900928" y="69068"/>
                </a:lnTo>
                <a:lnTo>
                  <a:pt x="5900928" y="102088"/>
                </a:lnTo>
                <a:lnTo>
                  <a:pt x="5910707" y="102088"/>
                </a:lnTo>
                <a:lnTo>
                  <a:pt x="5910707" y="69068"/>
                </a:lnTo>
                <a:close/>
              </a:path>
              <a:path w="5948680" h="171450">
                <a:moveTo>
                  <a:pt x="5798736" y="0"/>
                </a:moveTo>
                <a:lnTo>
                  <a:pt x="5791422" y="488"/>
                </a:lnTo>
                <a:lnTo>
                  <a:pt x="5784822" y="3643"/>
                </a:lnTo>
                <a:lnTo>
                  <a:pt x="5779770" y="9251"/>
                </a:lnTo>
                <a:lnTo>
                  <a:pt x="5777376" y="16446"/>
                </a:lnTo>
                <a:lnTo>
                  <a:pt x="5777865" y="23760"/>
                </a:lnTo>
                <a:lnTo>
                  <a:pt x="5781020" y="30360"/>
                </a:lnTo>
                <a:lnTo>
                  <a:pt x="5786628" y="35413"/>
                </a:lnTo>
                <a:lnTo>
                  <a:pt x="5872625" y="85578"/>
                </a:lnTo>
                <a:lnTo>
                  <a:pt x="5900928" y="69068"/>
                </a:lnTo>
                <a:lnTo>
                  <a:pt x="5910707" y="69068"/>
                </a:lnTo>
                <a:lnTo>
                  <a:pt x="5910707" y="66528"/>
                </a:lnTo>
                <a:lnTo>
                  <a:pt x="5915793" y="66528"/>
                </a:lnTo>
                <a:lnTo>
                  <a:pt x="5805932" y="2393"/>
                </a:lnTo>
                <a:lnTo>
                  <a:pt x="579873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7425" y="2467736"/>
            <a:ext cx="266065" cy="466090"/>
          </a:xfrm>
          <a:custGeom>
            <a:avLst/>
            <a:gdLst/>
            <a:ahLst/>
            <a:cxnLst/>
            <a:rect l="l" t="t" r="r" b="b"/>
            <a:pathLst>
              <a:path w="266064" h="466089">
                <a:moveTo>
                  <a:pt x="0" y="465581"/>
                </a:moveTo>
                <a:lnTo>
                  <a:pt x="265938" y="465581"/>
                </a:lnTo>
                <a:lnTo>
                  <a:pt x="265938" y="0"/>
                </a:lnTo>
                <a:lnTo>
                  <a:pt x="0" y="0"/>
                </a:lnTo>
                <a:lnTo>
                  <a:pt x="0" y="46558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57425" y="2467736"/>
            <a:ext cx="266065" cy="466090"/>
          </a:xfrm>
          <a:custGeom>
            <a:avLst/>
            <a:gdLst/>
            <a:ahLst/>
            <a:cxnLst/>
            <a:rect l="l" t="t" r="r" b="b"/>
            <a:pathLst>
              <a:path w="266064" h="466089">
                <a:moveTo>
                  <a:pt x="0" y="465581"/>
                </a:moveTo>
                <a:lnTo>
                  <a:pt x="265938" y="465581"/>
                </a:lnTo>
                <a:lnTo>
                  <a:pt x="265938" y="0"/>
                </a:lnTo>
                <a:lnTo>
                  <a:pt x="0" y="0"/>
                </a:lnTo>
                <a:lnTo>
                  <a:pt x="0" y="465581"/>
                </a:lnTo>
                <a:close/>
              </a:path>
            </a:pathLst>
          </a:custGeom>
          <a:ln w="2514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57425" y="2999613"/>
            <a:ext cx="266065" cy="466090"/>
          </a:xfrm>
          <a:custGeom>
            <a:avLst/>
            <a:gdLst/>
            <a:ahLst/>
            <a:cxnLst/>
            <a:rect l="l" t="t" r="r" b="b"/>
            <a:pathLst>
              <a:path w="266064" h="466089">
                <a:moveTo>
                  <a:pt x="0" y="465581"/>
                </a:moveTo>
                <a:lnTo>
                  <a:pt x="265938" y="465581"/>
                </a:lnTo>
                <a:lnTo>
                  <a:pt x="265938" y="0"/>
                </a:lnTo>
                <a:lnTo>
                  <a:pt x="0" y="0"/>
                </a:lnTo>
                <a:lnTo>
                  <a:pt x="0" y="46558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57425" y="2999613"/>
            <a:ext cx="266065" cy="466090"/>
          </a:xfrm>
          <a:custGeom>
            <a:avLst/>
            <a:gdLst/>
            <a:ahLst/>
            <a:cxnLst/>
            <a:rect l="l" t="t" r="r" b="b"/>
            <a:pathLst>
              <a:path w="266064" h="466089">
                <a:moveTo>
                  <a:pt x="0" y="465581"/>
                </a:moveTo>
                <a:lnTo>
                  <a:pt x="265938" y="465581"/>
                </a:lnTo>
                <a:lnTo>
                  <a:pt x="265938" y="0"/>
                </a:lnTo>
                <a:lnTo>
                  <a:pt x="0" y="0"/>
                </a:lnTo>
                <a:lnTo>
                  <a:pt x="0" y="465581"/>
                </a:lnTo>
                <a:close/>
              </a:path>
            </a:pathLst>
          </a:custGeom>
          <a:ln w="2514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57425" y="3531489"/>
            <a:ext cx="266065" cy="466090"/>
          </a:xfrm>
          <a:custGeom>
            <a:avLst/>
            <a:gdLst/>
            <a:ahLst/>
            <a:cxnLst/>
            <a:rect l="l" t="t" r="r" b="b"/>
            <a:pathLst>
              <a:path w="266064" h="466089">
                <a:moveTo>
                  <a:pt x="0" y="465581"/>
                </a:moveTo>
                <a:lnTo>
                  <a:pt x="265938" y="465581"/>
                </a:lnTo>
                <a:lnTo>
                  <a:pt x="265938" y="0"/>
                </a:lnTo>
                <a:lnTo>
                  <a:pt x="0" y="0"/>
                </a:lnTo>
                <a:lnTo>
                  <a:pt x="0" y="46558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7425" y="3531489"/>
            <a:ext cx="266065" cy="466090"/>
          </a:xfrm>
          <a:custGeom>
            <a:avLst/>
            <a:gdLst/>
            <a:ahLst/>
            <a:cxnLst/>
            <a:rect l="l" t="t" r="r" b="b"/>
            <a:pathLst>
              <a:path w="266064" h="466089">
                <a:moveTo>
                  <a:pt x="0" y="465581"/>
                </a:moveTo>
                <a:lnTo>
                  <a:pt x="265938" y="465581"/>
                </a:lnTo>
                <a:lnTo>
                  <a:pt x="265938" y="0"/>
                </a:lnTo>
                <a:lnTo>
                  <a:pt x="0" y="0"/>
                </a:lnTo>
                <a:lnTo>
                  <a:pt x="0" y="465581"/>
                </a:lnTo>
                <a:close/>
              </a:path>
            </a:pathLst>
          </a:custGeom>
          <a:ln w="2514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57425" y="4063365"/>
            <a:ext cx="266065" cy="466090"/>
          </a:xfrm>
          <a:custGeom>
            <a:avLst/>
            <a:gdLst/>
            <a:ahLst/>
            <a:cxnLst/>
            <a:rect l="l" t="t" r="r" b="b"/>
            <a:pathLst>
              <a:path w="266064" h="466089">
                <a:moveTo>
                  <a:pt x="0" y="465581"/>
                </a:moveTo>
                <a:lnTo>
                  <a:pt x="265938" y="465581"/>
                </a:lnTo>
                <a:lnTo>
                  <a:pt x="265938" y="0"/>
                </a:lnTo>
                <a:lnTo>
                  <a:pt x="0" y="0"/>
                </a:lnTo>
                <a:lnTo>
                  <a:pt x="0" y="46558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57425" y="4063365"/>
            <a:ext cx="266065" cy="466090"/>
          </a:xfrm>
          <a:custGeom>
            <a:avLst/>
            <a:gdLst/>
            <a:ahLst/>
            <a:cxnLst/>
            <a:rect l="l" t="t" r="r" b="b"/>
            <a:pathLst>
              <a:path w="266064" h="466089">
                <a:moveTo>
                  <a:pt x="0" y="465581"/>
                </a:moveTo>
                <a:lnTo>
                  <a:pt x="265938" y="465581"/>
                </a:lnTo>
                <a:lnTo>
                  <a:pt x="265938" y="0"/>
                </a:lnTo>
                <a:lnTo>
                  <a:pt x="0" y="0"/>
                </a:lnTo>
                <a:lnTo>
                  <a:pt x="0" y="465581"/>
                </a:lnTo>
                <a:close/>
              </a:path>
            </a:pathLst>
          </a:custGeom>
          <a:ln w="2514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57425" y="4595240"/>
            <a:ext cx="266065" cy="464820"/>
          </a:xfrm>
          <a:custGeom>
            <a:avLst/>
            <a:gdLst/>
            <a:ahLst/>
            <a:cxnLst/>
            <a:rect l="l" t="t" r="r" b="b"/>
            <a:pathLst>
              <a:path w="266064" h="464820">
                <a:moveTo>
                  <a:pt x="0" y="464819"/>
                </a:moveTo>
                <a:lnTo>
                  <a:pt x="265938" y="464819"/>
                </a:lnTo>
                <a:lnTo>
                  <a:pt x="265938" y="0"/>
                </a:lnTo>
                <a:lnTo>
                  <a:pt x="0" y="0"/>
                </a:lnTo>
                <a:lnTo>
                  <a:pt x="0" y="46481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57425" y="4595240"/>
            <a:ext cx="266065" cy="464820"/>
          </a:xfrm>
          <a:custGeom>
            <a:avLst/>
            <a:gdLst/>
            <a:ahLst/>
            <a:cxnLst/>
            <a:rect l="l" t="t" r="r" b="b"/>
            <a:pathLst>
              <a:path w="266064" h="464820">
                <a:moveTo>
                  <a:pt x="0" y="464819"/>
                </a:moveTo>
                <a:lnTo>
                  <a:pt x="265938" y="464819"/>
                </a:lnTo>
                <a:lnTo>
                  <a:pt x="265938" y="0"/>
                </a:lnTo>
                <a:lnTo>
                  <a:pt x="0" y="0"/>
                </a:lnTo>
                <a:lnTo>
                  <a:pt x="0" y="464819"/>
                </a:lnTo>
                <a:close/>
              </a:path>
            </a:pathLst>
          </a:custGeom>
          <a:ln w="2514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57425" y="5127116"/>
            <a:ext cx="266065" cy="464820"/>
          </a:xfrm>
          <a:custGeom>
            <a:avLst/>
            <a:gdLst/>
            <a:ahLst/>
            <a:cxnLst/>
            <a:rect l="l" t="t" r="r" b="b"/>
            <a:pathLst>
              <a:path w="266064" h="464820">
                <a:moveTo>
                  <a:pt x="0" y="464819"/>
                </a:moveTo>
                <a:lnTo>
                  <a:pt x="265938" y="464819"/>
                </a:lnTo>
                <a:lnTo>
                  <a:pt x="265938" y="0"/>
                </a:lnTo>
                <a:lnTo>
                  <a:pt x="0" y="0"/>
                </a:lnTo>
                <a:lnTo>
                  <a:pt x="0" y="46481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57425" y="5127116"/>
            <a:ext cx="266065" cy="464820"/>
          </a:xfrm>
          <a:custGeom>
            <a:avLst/>
            <a:gdLst/>
            <a:ahLst/>
            <a:cxnLst/>
            <a:rect l="l" t="t" r="r" b="b"/>
            <a:pathLst>
              <a:path w="266064" h="464820">
                <a:moveTo>
                  <a:pt x="0" y="464819"/>
                </a:moveTo>
                <a:lnTo>
                  <a:pt x="265938" y="464819"/>
                </a:lnTo>
                <a:lnTo>
                  <a:pt x="265938" y="0"/>
                </a:lnTo>
                <a:lnTo>
                  <a:pt x="0" y="0"/>
                </a:lnTo>
                <a:lnTo>
                  <a:pt x="0" y="464819"/>
                </a:lnTo>
                <a:close/>
              </a:path>
            </a:pathLst>
          </a:custGeom>
          <a:ln w="2514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28796" y="2467736"/>
            <a:ext cx="266065" cy="466090"/>
          </a:xfrm>
          <a:custGeom>
            <a:avLst/>
            <a:gdLst/>
            <a:ahLst/>
            <a:cxnLst/>
            <a:rect l="l" t="t" r="r" b="b"/>
            <a:pathLst>
              <a:path w="266064" h="466089">
                <a:moveTo>
                  <a:pt x="0" y="465581"/>
                </a:moveTo>
                <a:lnTo>
                  <a:pt x="265938" y="465581"/>
                </a:lnTo>
                <a:lnTo>
                  <a:pt x="265938" y="0"/>
                </a:lnTo>
                <a:lnTo>
                  <a:pt x="0" y="0"/>
                </a:lnTo>
                <a:lnTo>
                  <a:pt x="0" y="46558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28796" y="2467736"/>
            <a:ext cx="266065" cy="466090"/>
          </a:xfrm>
          <a:custGeom>
            <a:avLst/>
            <a:gdLst/>
            <a:ahLst/>
            <a:cxnLst/>
            <a:rect l="l" t="t" r="r" b="b"/>
            <a:pathLst>
              <a:path w="266064" h="466089">
                <a:moveTo>
                  <a:pt x="0" y="465581"/>
                </a:moveTo>
                <a:lnTo>
                  <a:pt x="265938" y="465581"/>
                </a:lnTo>
                <a:lnTo>
                  <a:pt x="265938" y="0"/>
                </a:lnTo>
                <a:lnTo>
                  <a:pt x="0" y="0"/>
                </a:lnTo>
                <a:lnTo>
                  <a:pt x="0" y="465581"/>
                </a:lnTo>
                <a:close/>
              </a:path>
            </a:pathLst>
          </a:custGeom>
          <a:ln w="2514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22951" y="2467736"/>
            <a:ext cx="266065" cy="466090"/>
          </a:xfrm>
          <a:custGeom>
            <a:avLst/>
            <a:gdLst/>
            <a:ahLst/>
            <a:cxnLst/>
            <a:rect l="l" t="t" r="r" b="b"/>
            <a:pathLst>
              <a:path w="266064" h="466089">
                <a:moveTo>
                  <a:pt x="0" y="465581"/>
                </a:moveTo>
                <a:lnTo>
                  <a:pt x="265938" y="465581"/>
                </a:lnTo>
                <a:lnTo>
                  <a:pt x="265938" y="0"/>
                </a:lnTo>
                <a:lnTo>
                  <a:pt x="0" y="0"/>
                </a:lnTo>
                <a:lnTo>
                  <a:pt x="0" y="46558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22951" y="2467736"/>
            <a:ext cx="266065" cy="466090"/>
          </a:xfrm>
          <a:custGeom>
            <a:avLst/>
            <a:gdLst/>
            <a:ahLst/>
            <a:cxnLst/>
            <a:rect l="l" t="t" r="r" b="b"/>
            <a:pathLst>
              <a:path w="266064" h="466089">
                <a:moveTo>
                  <a:pt x="0" y="465581"/>
                </a:moveTo>
                <a:lnTo>
                  <a:pt x="265938" y="465581"/>
                </a:lnTo>
                <a:lnTo>
                  <a:pt x="265938" y="0"/>
                </a:lnTo>
                <a:lnTo>
                  <a:pt x="0" y="0"/>
                </a:lnTo>
                <a:lnTo>
                  <a:pt x="0" y="465581"/>
                </a:lnTo>
                <a:close/>
              </a:path>
            </a:pathLst>
          </a:custGeom>
          <a:ln w="2514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6254" y="2467736"/>
            <a:ext cx="266065" cy="466090"/>
          </a:xfrm>
          <a:custGeom>
            <a:avLst/>
            <a:gdLst/>
            <a:ahLst/>
            <a:cxnLst/>
            <a:rect l="l" t="t" r="r" b="b"/>
            <a:pathLst>
              <a:path w="266064" h="466089">
                <a:moveTo>
                  <a:pt x="0" y="465581"/>
                </a:moveTo>
                <a:lnTo>
                  <a:pt x="265938" y="465581"/>
                </a:lnTo>
                <a:lnTo>
                  <a:pt x="265938" y="0"/>
                </a:lnTo>
                <a:lnTo>
                  <a:pt x="0" y="0"/>
                </a:lnTo>
                <a:lnTo>
                  <a:pt x="0" y="46558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26254" y="2467736"/>
            <a:ext cx="266065" cy="466090"/>
          </a:xfrm>
          <a:custGeom>
            <a:avLst/>
            <a:gdLst/>
            <a:ahLst/>
            <a:cxnLst/>
            <a:rect l="l" t="t" r="r" b="b"/>
            <a:pathLst>
              <a:path w="266064" h="466089">
                <a:moveTo>
                  <a:pt x="0" y="465581"/>
                </a:moveTo>
                <a:lnTo>
                  <a:pt x="265938" y="465581"/>
                </a:lnTo>
                <a:lnTo>
                  <a:pt x="265938" y="0"/>
                </a:lnTo>
                <a:lnTo>
                  <a:pt x="0" y="0"/>
                </a:lnTo>
                <a:lnTo>
                  <a:pt x="0" y="465581"/>
                </a:lnTo>
                <a:close/>
              </a:path>
            </a:pathLst>
          </a:custGeom>
          <a:ln w="2514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89657" y="2467736"/>
            <a:ext cx="266065" cy="466090"/>
          </a:xfrm>
          <a:custGeom>
            <a:avLst/>
            <a:gdLst/>
            <a:ahLst/>
            <a:cxnLst/>
            <a:rect l="l" t="t" r="r" b="b"/>
            <a:pathLst>
              <a:path w="266064" h="466089">
                <a:moveTo>
                  <a:pt x="0" y="465581"/>
                </a:moveTo>
                <a:lnTo>
                  <a:pt x="265938" y="465581"/>
                </a:lnTo>
                <a:lnTo>
                  <a:pt x="265938" y="0"/>
                </a:lnTo>
                <a:lnTo>
                  <a:pt x="0" y="0"/>
                </a:lnTo>
                <a:lnTo>
                  <a:pt x="0" y="46558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89657" y="2467736"/>
            <a:ext cx="266065" cy="466090"/>
          </a:xfrm>
          <a:custGeom>
            <a:avLst/>
            <a:gdLst/>
            <a:ahLst/>
            <a:cxnLst/>
            <a:rect l="l" t="t" r="r" b="b"/>
            <a:pathLst>
              <a:path w="266064" h="466089">
                <a:moveTo>
                  <a:pt x="0" y="465581"/>
                </a:moveTo>
                <a:lnTo>
                  <a:pt x="265938" y="465581"/>
                </a:lnTo>
                <a:lnTo>
                  <a:pt x="265938" y="0"/>
                </a:lnTo>
                <a:lnTo>
                  <a:pt x="0" y="0"/>
                </a:lnTo>
                <a:lnTo>
                  <a:pt x="0" y="465581"/>
                </a:lnTo>
                <a:close/>
              </a:path>
            </a:pathLst>
          </a:custGeom>
          <a:ln w="2514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84517" y="2467736"/>
            <a:ext cx="266065" cy="466090"/>
          </a:xfrm>
          <a:custGeom>
            <a:avLst/>
            <a:gdLst/>
            <a:ahLst/>
            <a:cxnLst/>
            <a:rect l="l" t="t" r="r" b="b"/>
            <a:pathLst>
              <a:path w="266065" h="466089">
                <a:moveTo>
                  <a:pt x="0" y="465581"/>
                </a:moveTo>
                <a:lnTo>
                  <a:pt x="265938" y="465581"/>
                </a:lnTo>
                <a:lnTo>
                  <a:pt x="265938" y="0"/>
                </a:lnTo>
                <a:lnTo>
                  <a:pt x="0" y="0"/>
                </a:lnTo>
                <a:lnTo>
                  <a:pt x="0" y="46558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84517" y="2467736"/>
            <a:ext cx="266065" cy="466090"/>
          </a:xfrm>
          <a:custGeom>
            <a:avLst/>
            <a:gdLst/>
            <a:ahLst/>
            <a:cxnLst/>
            <a:rect l="l" t="t" r="r" b="b"/>
            <a:pathLst>
              <a:path w="266065" h="466089">
                <a:moveTo>
                  <a:pt x="0" y="465581"/>
                </a:moveTo>
                <a:lnTo>
                  <a:pt x="265938" y="465581"/>
                </a:lnTo>
                <a:lnTo>
                  <a:pt x="265938" y="0"/>
                </a:lnTo>
                <a:lnTo>
                  <a:pt x="0" y="0"/>
                </a:lnTo>
                <a:lnTo>
                  <a:pt x="0" y="465581"/>
                </a:lnTo>
                <a:close/>
              </a:path>
            </a:pathLst>
          </a:custGeom>
          <a:ln w="2514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53353" y="2467736"/>
            <a:ext cx="266065" cy="466090"/>
          </a:xfrm>
          <a:custGeom>
            <a:avLst/>
            <a:gdLst/>
            <a:ahLst/>
            <a:cxnLst/>
            <a:rect l="l" t="t" r="r" b="b"/>
            <a:pathLst>
              <a:path w="266065" h="466089">
                <a:moveTo>
                  <a:pt x="0" y="465581"/>
                </a:moveTo>
                <a:lnTo>
                  <a:pt x="265938" y="465581"/>
                </a:lnTo>
                <a:lnTo>
                  <a:pt x="265938" y="0"/>
                </a:lnTo>
                <a:lnTo>
                  <a:pt x="0" y="0"/>
                </a:lnTo>
                <a:lnTo>
                  <a:pt x="0" y="46558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53353" y="2467736"/>
            <a:ext cx="266065" cy="466090"/>
          </a:xfrm>
          <a:custGeom>
            <a:avLst/>
            <a:gdLst/>
            <a:ahLst/>
            <a:cxnLst/>
            <a:rect l="l" t="t" r="r" b="b"/>
            <a:pathLst>
              <a:path w="266065" h="466089">
                <a:moveTo>
                  <a:pt x="0" y="465581"/>
                </a:moveTo>
                <a:lnTo>
                  <a:pt x="265938" y="465581"/>
                </a:lnTo>
                <a:lnTo>
                  <a:pt x="265938" y="0"/>
                </a:lnTo>
                <a:lnTo>
                  <a:pt x="0" y="0"/>
                </a:lnTo>
                <a:lnTo>
                  <a:pt x="0" y="465581"/>
                </a:lnTo>
                <a:close/>
              </a:path>
            </a:pathLst>
          </a:custGeom>
          <a:ln w="2514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103627" y="1898141"/>
            <a:ext cx="5625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4629">
              <a:lnSpc>
                <a:spcPct val="100000"/>
              </a:lnSpc>
              <a:spcBef>
                <a:spcPts val="100"/>
              </a:spcBef>
              <a:tabLst>
                <a:tab pos="1009015" algn="l"/>
                <a:tab pos="1224280" algn="l"/>
                <a:tab pos="1991360" algn="l"/>
                <a:tab pos="2206625" algn="l"/>
                <a:tab pos="2988945" algn="l"/>
                <a:tab pos="3203575" algn="l"/>
                <a:tab pos="3919220" algn="l"/>
                <a:tab pos="4134485" algn="l"/>
                <a:tab pos="4850130" algn="l"/>
                <a:tab pos="5064760" algn="l"/>
              </a:tabLst>
            </a:pPr>
            <a:r>
              <a:rPr sz="1800" spc="-5" dirty="0">
                <a:latin typeface="Arial"/>
                <a:cs typeface="Arial"/>
              </a:rPr>
              <a:t>1-й		2-й		3-й		4-й		5-й		6-й  </a:t>
            </a:r>
            <a:r>
              <a:rPr sz="1800" dirty="0">
                <a:latin typeface="Arial"/>
                <a:cs typeface="Arial"/>
              </a:rPr>
              <a:t>пери</a:t>
            </a:r>
            <a:r>
              <a:rPr sz="1800" spc="-40" dirty="0">
                <a:latin typeface="Arial"/>
                <a:cs typeface="Arial"/>
              </a:rPr>
              <a:t>о</a:t>
            </a:r>
            <a:r>
              <a:rPr sz="1800" dirty="0">
                <a:latin typeface="Arial"/>
                <a:cs typeface="Arial"/>
              </a:rPr>
              <a:t>д	пери</a:t>
            </a:r>
            <a:r>
              <a:rPr sz="1800" spc="-40" dirty="0">
                <a:latin typeface="Arial"/>
                <a:cs typeface="Arial"/>
              </a:rPr>
              <a:t>о</a:t>
            </a:r>
            <a:r>
              <a:rPr sz="1800" dirty="0">
                <a:latin typeface="Arial"/>
                <a:cs typeface="Arial"/>
              </a:rPr>
              <a:t>д	пери</a:t>
            </a:r>
            <a:r>
              <a:rPr sz="1800" spc="-40" dirty="0">
                <a:latin typeface="Arial"/>
                <a:cs typeface="Arial"/>
              </a:rPr>
              <a:t>о</a:t>
            </a:r>
            <a:r>
              <a:rPr sz="1800" dirty="0">
                <a:latin typeface="Arial"/>
                <a:cs typeface="Arial"/>
              </a:rPr>
              <a:t>д	пери</a:t>
            </a:r>
            <a:r>
              <a:rPr sz="1800" spc="-40" dirty="0">
                <a:latin typeface="Arial"/>
                <a:cs typeface="Arial"/>
              </a:rPr>
              <a:t>о</a:t>
            </a:r>
            <a:r>
              <a:rPr sz="1800" dirty="0">
                <a:latin typeface="Arial"/>
                <a:cs typeface="Arial"/>
              </a:rPr>
              <a:t>д	пери</a:t>
            </a:r>
            <a:r>
              <a:rPr sz="1800" spc="-40" dirty="0">
                <a:latin typeface="Arial"/>
                <a:cs typeface="Arial"/>
              </a:rPr>
              <a:t>о</a:t>
            </a:r>
            <a:r>
              <a:rPr sz="1800" dirty="0">
                <a:latin typeface="Arial"/>
                <a:cs typeface="Arial"/>
              </a:rPr>
              <a:t>д	пери</a:t>
            </a:r>
            <a:r>
              <a:rPr sz="1800" spc="-40" dirty="0">
                <a:latin typeface="Arial"/>
                <a:cs typeface="Arial"/>
              </a:rPr>
              <a:t>о</a:t>
            </a:r>
            <a:r>
              <a:rPr sz="1800" dirty="0">
                <a:latin typeface="Arial"/>
                <a:cs typeface="Arial"/>
              </a:rPr>
              <a:t>д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539745" y="2953511"/>
            <a:ext cx="878840" cy="312420"/>
          </a:xfrm>
          <a:custGeom>
            <a:avLst/>
            <a:gdLst/>
            <a:ahLst/>
            <a:cxnLst/>
            <a:rect l="l" t="t" r="r" b="b"/>
            <a:pathLst>
              <a:path w="878839" h="312420">
                <a:moveTo>
                  <a:pt x="878713" y="0"/>
                </a:moveTo>
                <a:lnTo>
                  <a:pt x="837656" y="54445"/>
                </a:lnTo>
                <a:lnTo>
                  <a:pt x="782962" y="104871"/>
                </a:lnTo>
                <a:lnTo>
                  <a:pt x="750879" y="128442"/>
                </a:lnTo>
                <a:lnTo>
                  <a:pt x="715842" y="150847"/>
                </a:lnTo>
                <a:lnTo>
                  <a:pt x="678002" y="172032"/>
                </a:lnTo>
                <a:lnTo>
                  <a:pt x="637510" y="191942"/>
                </a:lnTo>
                <a:lnTo>
                  <a:pt x="594519" y="210525"/>
                </a:lnTo>
                <a:lnTo>
                  <a:pt x="549179" y="227726"/>
                </a:lnTo>
                <a:lnTo>
                  <a:pt x="501643" y="243492"/>
                </a:lnTo>
                <a:lnTo>
                  <a:pt x="452063" y="257769"/>
                </a:lnTo>
                <a:lnTo>
                  <a:pt x="400589" y="270502"/>
                </a:lnTo>
                <a:lnTo>
                  <a:pt x="347373" y="281639"/>
                </a:lnTo>
                <a:lnTo>
                  <a:pt x="292568" y="291125"/>
                </a:lnTo>
                <a:lnTo>
                  <a:pt x="236324" y="298907"/>
                </a:lnTo>
                <a:lnTo>
                  <a:pt x="178794" y="304930"/>
                </a:lnTo>
                <a:lnTo>
                  <a:pt x="120129" y="309141"/>
                </a:lnTo>
                <a:lnTo>
                  <a:pt x="60480" y="311486"/>
                </a:lnTo>
                <a:lnTo>
                  <a:pt x="0" y="311912"/>
                </a:lnTo>
              </a:path>
            </a:pathLst>
          </a:custGeom>
          <a:ln w="990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67558" y="2950464"/>
            <a:ext cx="2879090" cy="1379220"/>
          </a:xfrm>
          <a:custGeom>
            <a:avLst/>
            <a:gdLst/>
            <a:ahLst/>
            <a:cxnLst/>
            <a:rect l="l" t="t" r="r" b="b"/>
            <a:pathLst>
              <a:path w="2879090" h="1379220">
                <a:moveTo>
                  <a:pt x="2878582" y="0"/>
                </a:moveTo>
                <a:lnTo>
                  <a:pt x="2871514" y="62882"/>
                </a:lnTo>
                <a:lnTo>
                  <a:pt x="2859181" y="124981"/>
                </a:lnTo>
                <a:lnTo>
                  <a:pt x="2841697" y="186240"/>
                </a:lnTo>
                <a:lnTo>
                  <a:pt x="2819178" y="246607"/>
                </a:lnTo>
                <a:lnTo>
                  <a:pt x="2791736" y="306024"/>
                </a:lnTo>
                <a:lnTo>
                  <a:pt x="2759488" y="364439"/>
                </a:lnTo>
                <a:lnTo>
                  <a:pt x="2722546" y="421795"/>
                </a:lnTo>
                <a:lnTo>
                  <a:pt x="2681026" y="478039"/>
                </a:lnTo>
                <a:lnTo>
                  <a:pt x="2635043" y="533115"/>
                </a:lnTo>
                <a:lnTo>
                  <a:pt x="2584710" y="586968"/>
                </a:lnTo>
                <a:lnTo>
                  <a:pt x="2530143" y="639544"/>
                </a:lnTo>
                <a:lnTo>
                  <a:pt x="2501306" y="665336"/>
                </a:lnTo>
                <a:lnTo>
                  <a:pt x="2471455" y="690788"/>
                </a:lnTo>
                <a:lnTo>
                  <a:pt x="2440601" y="715893"/>
                </a:lnTo>
                <a:lnTo>
                  <a:pt x="2408761" y="740645"/>
                </a:lnTo>
                <a:lnTo>
                  <a:pt x="2375947" y="765036"/>
                </a:lnTo>
                <a:lnTo>
                  <a:pt x="2342175" y="789060"/>
                </a:lnTo>
                <a:lnTo>
                  <a:pt x="2307459" y="812709"/>
                </a:lnTo>
                <a:lnTo>
                  <a:pt x="2271813" y="835978"/>
                </a:lnTo>
                <a:lnTo>
                  <a:pt x="2235252" y="858859"/>
                </a:lnTo>
                <a:lnTo>
                  <a:pt x="2197789" y="881345"/>
                </a:lnTo>
                <a:lnTo>
                  <a:pt x="2159439" y="903429"/>
                </a:lnTo>
                <a:lnTo>
                  <a:pt x="2120216" y="925106"/>
                </a:lnTo>
                <a:lnTo>
                  <a:pt x="2080135" y="946366"/>
                </a:lnTo>
                <a:lnTo>
                  <a:pt x="2039210" y="967205"/>
                </a:lnTo>
                <a:lnTo>
                  <a:pt x="1997456" y="987615"/>
                </a:lnTo>
                <a:lnTo>
                  <a:pt x="1954885" y="1007589"/>
                </a:lnTo>
                <a:lnTo>
                  <a:pt x="1911514" y="1027120"/>
                </a:lnTo>
                <a:lnTo>
                  <a:pt x="1867356" y="1046202"/>
                </a:lnTo>
                <a:lnTo>
                  <a:pt x="1822425" y="1064827"/>
                </a:lnTo>
                <a:lnTo>
                  <a:pt x="1776736" y="1082989"/>
                </a:lnTo>
                <a:lnTo>
                  <a:pt x="1730304" y="1100681"/>
                </a:lnTo>
                <a:lnTo>
                  <a:pt x="1683141" y="1117897"/>
                </a:lnTo>
                <a:lnTo>
                  <a:pt x="1635264" y="1134628"/>
                </a:lnTo>
                <a:lnTo>
                  <a:pt x="1586685" y="1150868"/>
                </a:lnTo>
                <a:lnTo>
                  <a:pt x="1537420" y="1166612"/>
                </a:lnTo>
                <a:lnTo>
                  <a:pt x="1487483" y="1181850"/>
                </a:lnTo>
                <a:lnTo>
                  <a:pt x="1436887" y="1196578"/>
                </a:lnTo>
                <a:lnTo>
                  <a:pt x="1385648" y="1210788"/>
                </a:lnTo>
                <a:lnTo>
                  <a:pt x="1333779" y="1224472"/>
                </a:lnTo>
                <a:lnTo>
                  <a:pt x="1281296" y="1237625"/>
                </a:lnTo>
                <a:lnTo>
                  <a:pt x="1228211" y="1250239"/>
                </a:lnTo>
                <a:lnTo>
                  <a:pt x="1174540" y="1262308"/>
                </a:lnTo>
                <a:lnTo>
                  <a:pt x="1120297" y="1273825"/>
                </a:lnTo>
                <a:lnTo>
                  <a:pt x="1065496" y="1284782"/>
                </a:lnTo>
                <a:lnTo>
                  <a:pt x="1010152" y="1295173"/>
                </a:lnTo>
                <a:lnTo>
                  <a:pt x="954278" y="1304992"/>
                </a:lnTo>
                <a:lnTo>
                  <a:pt x="897889" y="1314230"/>
                </a:lnTo>
                <a:lnTo>
                  <a:pt x="841000" y="1322883"/>
                </a:lnTo>
                <a:lnTo>
                  <a:pt x="783624" y="1330941"/>
                </a:lnTo>
                <a:lnTo>
                  <a:pt x="725777" y="1338400"/>
                </a:lnTo>
                <a:lnTo>
                  <a:pt x="667472" y="1345251"/>
                </a:lnTo>
                <a:lnTo>
                  <a:pt x="608723" y="1351488"/>
                </a:lnTo>
                <a:lnTo>
                  <a:pt x="549545" y="1357105"/>
                </a:lnTo>
                <a:lnTo>
                  <a:pt x="489953" y="1362094"/>
                </a:lnTo>
                <a:lnTo>
                  <a:pt x="429960" y="1366448"/>
                </a:lnTo>
                <a:lnTo>
                  <a:pt x="369581" y="1370161"/>
                </a:lnTo>
                <a:lnTo>
                  <a:pt x="308830" y="1373225"/>
                </a:lnTo>
                <a:lnTo>
                  <a:pt x="247722" y="1375635"/>
                </a:lnTo>
                <a:lnTo>
                  <a:pt x="186270" y="1377382"/>
                </a:lnTo>
                <a:lnTo>
                  <a:pt x="124490" y="1378461"/>
                </a:lnTo>
                <a:lnTo>
                  <a:pt x="62395" y="1378864"/>
                </a:lnTo>
                <a:lnTo>
                  <a:pt x="0" y="1378585"/>
                </a:lnTo>
              </a:path>
            </a:pathLst>
          </a:custGeom>
          <a:ln w="990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46476" y="2900298"/>
            <a:ext cx="3829685" cy="1894205"/>
          </a:xfrm>
          <a:custGeom>
            <a:avLst/>
            <a:gdLst/>
            <a:ahLst/>
            <a:cxnLst/>
            <a:rect l="l" t="t" r="r" b="b"/>
            <a:pathLst>
              <a:path w="3829685" h="1894204">
                <a:moveTo>
                  <a:pt x="3829685" y="0"/>
                </a:moveTo>
                <a:lnTo>
                  <a:pt x="3823443" y="64669"/>
                </a:lnTo>
                <a:lnTo>
                  <a:pt x="3813260" y="128749"/>
                </a:lnTo>
                <a:lnTo>
                  <a:pt x="3799199" y="192206"/>
                </a:lnTo>
                <a:lnTo>
                  <a:pt x="3781323" y="255009"/>
                </a:lnTo>
                <a:lnTo>
                  <a:pt x="3759696" y="317127"/>
                </a:lnTo>
                <a:lnTo>
                  <a:pt x="3734381" y="378529"/>
                </a:lnTo>
                <a:lnTo>
                  <a:pt x="3705443" y="439182"/>
                </a:lnTo>
                <a:lnTo>
                  <a:pt x="3672946" y="499056"/>
                </a:lnTo>
                <a:lnTo>
                  <a:pt x="3636953" y="558119"/>
                </a:lnTo>
                <a:lnTo>
                  <a:pt x="3597527" y="616339"/>
                </a:lnTo>
                <a:lnTo>
                  <a:pt x="3554732" y="673685"/>
                </a:lnTo>
                <a:lnTo>
                  <a:pt x="3508633" y="730125"/>
                </a:lnTo>
                <a:lnTo>
                  <a:pt x="3459293" y="785628"/>
                </a:lnTo>
                <a:lnTo>
                  <a:pt x="3406776" y="840162"/>
                </a:lnTo>
                <a:lnTo>
                  <a:pt x="3379345" y="867056"/>
                </a:lnTo>
                <a:lnTo>
                  <a:pt x="3351145" y="893696"/>
                </a:lnTo>
                <a:lnTo>
                  <a:pt x="3322181" y="920078"/>
                </a:lnTo>
                <a:lnTo>
                  <a:pt x="3292464" y="946198"/>
                </a:lnTo>
                <a:lnTo>
                  <a:pt x="3261999" y="972053"/>
                </a:lnTo>
                <a:lnTo>
                  <a:pt x="3230796" y="997638"/>
                </a:lnTo>
                <a:lnTo>
                  <a:pt x="3198863" y="1022949"/>
                </a:lnTo>
                <a:lnTo>
                  <a:pt x="3166207" y="1047982"/>
                </a:lnTo>
                <a:lnTo>
                  <a:pt x="3132836" y="1072734"/>
                </a:lnTo>
                <a:lnTo>
                  <a:pt x="3098758" y="1097201"/>
                </a:lnTo>
                <a:lnTo>
                  <a:pt x="3063982" y="1121378"/>
                </a:lnTo>
                <a:lnTo>
                  <a:pt x="3028515" y="1145261"/>
                </a:lnTo>
                <a:lnTo>
                  <a:pt x="2992365" y="1168848"/>
                </a:lnTo>
                <a:lnTo>
                  <a:pt x="2955541" y="1192133"/>
                </a:lnTo>
                <a:lnTo>
                  <a:pt x="2918049" y="1215113"/>
                </a:lnTo>
                <a:lnTo>
                  <a:pt x="2879899" y="1237784"/>
                </a:lnTo>
                <a:lnTo>
                  <a:pt x="2841097" y="1260141"/>
                </a:lnTo>
                <a:lnTo>
                  <a:pt x="2801653" y="1282182"/>
                </a:lnTo>
                <a:lnTo>
                  <a:pt x="2761574" y="1303902"/>
                </a:lnTo>
                <a:lnTo>
                  <a:pt x="2720867" y="1325297"/>
                </a:lnTo>
                <a:lnTo>
                  <a:pt x="2679542" y="1346364"/>
                </a:lnTo>
                <a:lnTo>
                  <a:pt x="2637605" y="1367097"/>
                </a:lnTo>
                <a:lnTo>
                  <a:pt x="2595065" y="1387494"/>
                </a:lnTo>
                <a:lnTo>
                  <a:pt x="2551930" y="1407550"/>
                </a:lnTo>
                <a:lnTo>
                  <a:pt x="2508208" y="1427262"/>
                </a:lnTo>
                <a:lnTo>
                  <a:pt x="2463907" y="1446625"/>
                </a:lnTo>
                <a:lnTo>
                  <a:pt x="2419034" y="1465636"/>
                </a:lnTo>
                <a:lnTo>
                  <a:pt x="2373598" y="1484291"/>
                </a:lnTo>
                <a:lnTo>
                  <a:pt x="2327607" y="1502585"/>
                </a:lnTo>
                <a:lnTo>
                  <a:pt x="2281068" y="1520515"/>
                </a:lnTo>
                <a:lnTo>
                  <a:pt x="2233990" y="1538076"/>
                </a:lnTo>
                <a:lnTo>
                  <a:pt x="2186380" y="1555266"/>
                </a:lnTo>
                <a:lnTo>
                  <a:pt x="2138247" y="1572080"/>
                </a:lnTo>
                <a:lnTo>
                  <a:pt x="2089599" y="1588513"/>
                </a:lnTo>
                <a:lnTo>
                  <a:pt x="2040443" y="1604563"/>
                </a:lnTo>
                <a:lnTo>
                  <a:pt x="1990787" y="1620225"/>
                </a:lnTo>
                <a:lnTo>
                  <a:pt x="1940640" y="1635495"/>
                </a:lnTo>
                <a:lnTo>
                  <a:pt x="1890009" y="1650369"/>
                </a:lnTo>
                <a:lnTo>
                  <a:pt x="1838902" y="1664844"/>
                </a:lnTo>
                <a:lnTo>
                  <a:pt x="1787328" y="1678915"/>
                </a:lnTo>
                <a:lnTo>
                  <a:pt x="1735294" y="1692578"/>
                </a:lnTo>
                <a:lnTo>
                  <a:pt x="1682808" y="1705830"/>
                </a:lnTo>
                <a:lnTo>
                  <a:pt x="1629878" y="1718667"/>
                </a:lnTo>
                <a:lnTo>
                  <a:pt x="1576513" y="1731084"/>
                </a:lnTo>
                <a:lnTo>
                  <a:pt x="1522719" y="1743078"/>
                </a:lnTo>
                <a:lnTo>
                  <a:pt x="1468506" y="1754645"/>
                </a:lnTo>
                <a:lnTo>
                  <a:pt x="1413880" y="1765780"/>
                </a:lnTo>
                <a:lnTo>
                  <a:pt x="1358851" y="1776481"/>
                </a:lnTo>
                <a:lnTo>
                  <a:pt x="1303426" y="1786742"/>
                </a:lnTo>
                <a:lnTo>
                  <a:pt x="1247612" y="1796560"/>
                </a:lnTo>
                <a:lnTo>
                  <a:pt x="1191419" y="1805932"/>
                </a:lnTo>
                <a:lnTo>
                  <a:pt x="1134853" y="1814852"/>
                </a:lnTo>
                <a:lnTo>
                  <a:pt x="1077924" y="1823318"/>
                </a:lnTo>
                <a:lnTo>
                  <a:pt x="1020638" y="1831325"/>
                </a:lnTo>
                <a:lnTo>
                  <a:pt x="963004" y="1838869"/>
                </a:lnTo>
                <a:lnTo>
                  <a:pt x="905029" y="1845947"/>
                </a:lnTo>
                <a:lnTo>
                  <a:pt x="846722" y="1852554"/>
                </a:lnTo>
                <a:lnTo>
                  <a:pt x="788091" y="1858687"/>
                </a:lnTo>
                <a:lnTo>
                  <a:pt x="729144" y="1864341"/>
                </a:lnTo>
                <a:lnTo>
                  <a:pt x="669888" y="1869513"/>
                </a:lnTo>
                <a:lnTo>
                  <a:pt x="610332" y="1874199"/>
                </a:lnTo>
                <a:lnTo>
                  <a:pt x="550483" y="1878394"/>
                </a:lnTo>
                <a:lnTo>
                  <a:pt x="490350" y="1882096"/>
                </a:lnTo>
                <a:lnTo>
                  <a:pt x="429941" y="1885299"/>
                </a:lnTo>
                <a:lnTo>
                  <a:pt x="369262" y="1888000"/>
                </a:lnTo>
                <a:lnTo>
                  <a:pt x="308324" y="1890195"/>
                </a:lnTo>
                <a:lnTo>
                  <a:pt x="247132" y="1891880"/>
                </a:lnTo>
                <a:lnTo>
                  <a:pt x="185696" y="1893051"/>
                </a:lnTo>
                <a:lnTo>
                  <a:pt x="124023" y="1893705"/>
                </a:lnTo>
                <a:lnTo>
                  <a:pt x="62122" y="1893836"/>
                </a:lnTo>
                <a:lnTo>
                  <a:pt x="0" y="1893443"/>
                </a:lnTo>
              </a:path>
            </a:pathLst>
          </a:custGeom>
          <a:ln w="990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26664" y="2929508"/>
            <a:ext cx="4780280" cy="2396490"/>
          </a:xfrm>
          <a:custGeom>
            <a:avLst/>
            <a:gdLst/>
            <a:ahLst/>
            <a:cxnLst/>
            <a:rect l="l" t="t" r="r" b="b"/>
            <a:pathLst>
              <a:path w="4780280" h="2396490">
                <a:moveTo>
                  <a:pt x="4780153" y="0"/>
                </a:moveTo>
                <a:lnTo>
                  <a:pt x="4774392" y="65395"/>
                </a:lnTo>
                <a:lnTo>
                  <a:pt x="4765481" y="130320"/>
                </a:lnTo>
                <a:lnTo>
                  <a:pt x="4753461" y="194754"/>
                </a:lnTo>
                <a:lnTo>
                  <a:pt x="4738372" y="258676"/>
                </a:lnTo>
                <a:lnTo>
                  <a:pt x="4720255" y="322067"/>
                </a:lnTo>
                <a:lnTo>
                  <a:pt x="4699151" y="384906"/>
                </a:lnTo>
                <a:lnTo>
                  <a:pt x="4675099" y="447173"/>
                </a:lnTo>
                <a:lnTo>
                  <a:pt x="4648141" y="508847"/>
                </a:lnTo>
                <a:lnTo>
                  <a:pt x="4618317" y="569908"/>
                </a:lnTo>
                <a:lnTo>
                  <a:pt x="4585667" y="630336"/>
                </a:lnTo>
                <a:lnTo>
                  <a:pt x="4550233" y="690110"/>
                </a:lnTo>
                <a:lnTo>
                  <a:pt x="4512054" y="749210"/>
                </a:lnTo>
                <a:lnTo>
                  <a:pt x="4471171" y="807617"/>
                </a:lnTo>
                <a:lnTo>
                  <a:pt x="4427625" y="865308"/>
                </a:lnTo>
                <a:lnTo>
                  <a:pt x="4381456" y="922265"/>
                </a:lnTo>
                <a:lnTo>
                  <a:pt x="4332706" y="978467"/>
                </a:lnTo>
                <a:lnTo>
                  <a:pt x="4281413" y="1033893"/>
                </a:lnTo>
                <a:lnTo>
                  <a:pt x="4254826" y="1061309"/>
                </a:lnTo>
                <a:lnTo>
                  <a:pt x="4227619" y="1088523"/>
                </a:lnTo>
                <a:lnTo>
                  <a:pt x="4199797" y="1115534"/>
                </a:lnTo>
                <a:lnTo>
                  <a:pt x="4171365" y="1142337"/>
                </a:lnTo>
                <a:lnTo>
                  <a:pt x="4142328" y="1168932"/>
                </a:lnTo>
                <a:lnTo>
                  <a:pt x="4112690" y="1195315"/>
                </a:lnTo>
                <a:lnTo>
                  <a:pt x="4082458" y="1221484"/>
                </a:lnTo>
                <a:lnTo>
                  <a:pt x="4051637" y="1247436"/>
                </a:lnTo>
                <a:lnTo>
                  <a:pt x="4020230" y="1273169"/>
                </a:lnTo>
                <a:lnTo>
                  <a:pt x="3988244" y="1298680"/>
                </a:lnTo>
                <a:lnTo>
                  <a:pt x="3955683" y="1323967"/>
                </a:lnTo>
                <a:lnTo>
                  <a:pt x="3922553" y="1349027"/>
                </a:lnTo>
                <a:lnTo>
                  <a:pt x="3888858" y="1373857"/>
                </a:lnTo>
                <a:lnTo>
                  <a:pt x="3854603" y="1398456"/>
                </a:lnTo>
                <a:lnTo>
                  <a:pt x="3819795" y="1422820"/>
                </a:lnTo>
                <a:lnTo>
                  <a:pt x="3784437" y="1446947"/>
                </a:lnTo>
                <a:lnTo>
                  <a:pt x="3748535" y="1470834"/>
                </a:lnTo>
                <a:lnTo>
                  <a:pt x="3712094" y="1494479"/>
                </a:lnTo>
                <a:lnTo>
                  <a:pt x="3675118" y="1517880"/>
                </a:lnTo>
                <a:lnTo>
                  <a:pt x="3637614" y="1541033"/>
                </a:lnTo>
                <a:lnTo>
                  <a:pt x="3599586" y="1563937"/>
                </a:lnTo>
                <a:lnTo>
                  <a:pt x="3561039" y="1586588"/>
                </a:lnTo>
                <a:lnTo>
                  <a:pt x="3521978" y="1608984"/>
                </a:lnTo>
                <a:lnTo>
                  <a:pt x="3482409" y="1631123"/>
                </a:lnTo>
                <a:lnTo>
                  <a:pt x="3442335" y="1653003"/>
                </a:lnTo>
                <a:lnTo>
                  <a:pt x="3401764" y="1674619"/>
                </a:lnTo>
                <a:lnTo>
                  <a:pt x="3360698" y="1695971"/>
                </a:lnTo>
                <a:lnTo>
                  <a:pt x="3319145" y="1717055"/>
                </a:lnTo>
                <a:lnTo>
                  <a:pt x="3277107" y="1737870"/>
                </a:lnTo>
                <a:lnTo>
                  <a:pt x="3234592" y="1758411"/>
                </a:lnTo>
                <a:lnTo>
                  <a:pt x="3191603" y="1778678"/>
                </a:lnTo>
                <a:lnTo>
                  <a:pt x="3148146" y="1798666"/>
                </a:lnTo>
                <a:lnTo>
                  <a:pt x="3104226" y="1818375"/>
                </a:lnTo>
                <a:lnTo>
                  <a:pt x="3059848" y="1837801"/>
                </a:lnTo>
                <a:lnTo>
                  <a:pt x="3015017" y="1856941"/>
                </a:lnTo>
                <a:lnTo>
                  <a:pt x="2969738" y="1875794"/>
                </a:lnTo>
                <a:lnTo>
                  <a:pt x="2924016" y="1894356"/>
                </a:lnTo>
                <a:lnTo>
                  <a:pt x="2877857" y="1912625"/>
                </a:lnTo>
                <a:lnTo>
                  <a:pt x="2831264" y="1930599"/>
                </a:lnTo>
                <a:lnTo>
                  <a:pt x="2784244" y="1948275"/>
                </a:lnTo>
                <a:lnTo>
                  <a:pt x="2736802" y="1965650"/>
                </a:lnTo>
                <a:lnTo>
                  <a:pt x="2688942" y="1982722"/>
                </a:lnTo>
                <a:lnTo>
                  <a:pt x="2640669" y="1999489"/>
                </a:lnTo>
                <a:lnTo>
                  <a:pt x="2591990" y="2015947"/>
                </a:lnTo>
                <a:lnTo>
                  <a:pt x="2542907" y="2032095"/>
                </a:lnTo>
                <a:lnTo>
                  <a:pt x="2493428" y="2047929"/>
                </a:lnTo>
                <a:lnTo>
                  <a:pt x="2443556" y="2063448"/>
                </a:lnTo>
                <a:lnTo>
                  <a:pt x="2393298" y="2078648"/>
                </a:lnTo>
                <a:lnTo>
                  <a:pt x="2342657" y="2093528"/>
                </a:lnTo>
                <a:lnTo>
                  <a:pt x="2291640" y="2108084"/>
                </a:lnTo>
                <a:lnTo>
                  <a:pt x="2240250" y="2122314"/>
                </a:lnTo>
                <a:lnTo>
                  <a:pt x="2188494" y="2136216"/>
                </a:lnTo>
                <a:lnTo>
                  <a:pt x="2136375" y="2149786"/>
                </a:lnTo>
                <a:lnTo>
                  <a:pt x="2083901" y="2163024"/>
                </a:lnTo>
                <a:lnTo>
                  <a:pt x="2031074" y="2175925"/>
                </a:lnTo>
                <a:lnTo>
                  <a:pt x="1977901" y="2188487"/>
                </a:lnTo>
                <a:lnTo>
                  <a:pt x="1924387" y="2200708"/>
                </a:lnTo>
                <a:lnTo>
                  <a:pt x="1870536" y="2212586"/>
                </a:lnTo>
                <a:lnTo>
                  <a:pt x="1816353" y="2224117"/>
                </a:lnTo>
                <a:lnTo>
                  <a:pt x="1761845" y="2235299"/>
                </a:lnTo>
                <a:lnTo>
                  <a:pt x="1707015" y="2246130"/>
                </a:lnTo>
                <a:lnTo>
                  <a:pt x="1651869" y="2256607"/>
                </a:lnTo>
                <a:lnTo>
                  <a:pt x="1596412" y="2266728"/>
                </a:lnTo>
                <a:lnTo>
                  <a:pt x="1540649" y="2276490"/>
                </a:lnTo>
                <a:lnTo>
                  <a:pt x="1484585" y="2285890"/>
                </a:lnTo>
                <a:lnTo>
                  <a:pt x="1428225" y="2294927"/>
                </a:lnTo>
                <a:lnTo>
                  <a:pt x="1371575" y="2303596"/>
                </a:lnTo>
                <a:lnTo>
                  <a:pt x="1314638" y="2311897"/>
                </a:lnTo>
                <a:lnTo>
                  <a:pt x="1257421" y="2319826"/>
                </a:lnTo>
                <a:lnTo>
                  <a:pt x="1199928" y="2327380"/>
                </a:lnTo>
                <a:lnTo>
                  <a:pt x="1142165" y="2334558"/>
                </a:lnTo>
                <a:lnTo>
                  <a:pt x="1084136" y="2341357"/>
                </a:lnTo>
                <a:lnTo>
                  <a:pt x="1025847" y="2347774"/>
                </a:lnTo>
                <a:lnTo>
                  <a:pt x="967303" y="2353806"/>
                </a:lnTo>
                <a:lnTo>
                  <a:pt x="908508" y="2359452"/>
                </a:lnTo>
                <a:lnTo>
                  <a:pt x="849468" y="2364708"/>
                </a:lnTo>
                <a:lnTo>
                  <a:pt x="790188" y="2369572"/>
                </a:lnTo>
                <a:lnTo>
                  <a:pt x="730673" y="2374042"/>
                </a:lnTo>
                <a:lnTo>
                  <a:pt x="670927" y="2378115"/>
                </a:lnTo>
                <a:lnTo>
                  <a:pt x="610957" y="2381788"/>
                </a:lnTo>
                <a:lnTo>
                  <a:pt x="550767" y="2385059"/>
                </a:lnTo>
                <a:lnTo>
                  <a:pt x="490362" y="2387925"/>
                </a:lnTo>
                <a:lnTo>
                  <a:pt x="429748" y="2390384"/>
                </a:lnTo>
                <a:lnTo>
                  <a:pt x="368929" y="2392433"/>
                </a:lnTo>
                <a:lnTo>
                  <a:pt x="307910" y="2394070"/>
                </a:lnTo>
                <a:lnTo>
                  <a:pt x="246697" y="2395292"/>
                </a:lnTo>
                <a:lnTo>
                  <a:pt x="185294" y="2396097"/>
                </a:lnTo>
                <a:lnTo>
                  <a:pt x="123707" y="2396482"/>
                </a:lnTo>
                <a:lnTo>
                  <a:pt x="61940" y="2396444"/>
                </a:lnTo>
                <a:lnTo>
                  <a:pt x="0" y="2395981"/>
                </a:lnTo>
              </a:path>
            </a:pathLst>
          </a:custGeom>
          <a:ln w="990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29362" y="3159251"/>
            <a:ext cx="1908811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E7E7E"/>
                </a:solidFill>
                <a:latin typeface="Arial"/>
                <a:cs typeface="Arial"/>
              </a:rPr>
              <a:t>Единовре-  </a:t>
            </a:r>
            <a:r>
              <a:rPr sz="1800" b="1" dirty="0">
                <a:solidFill>
                  <a:srgbClr val="7E7E7E"/>
                </a:solidFill>
                <a:latin typeface="Arial"/>
                <a:cs typeface="Arial"/>
              </a:rPr>
              <a:t>менный  </a:t>
            </a:r>
            <a:r>
              <a:rPr sz="1800" b="1" spc="-20" dirty="0">
                <a:solidFill>
                  <a:srgbClr val="7E7E7E"/>
                </a:solidFill>
                <a:latin typeface="Arial"/>
                <a:cs typeface="Arial"/>
              </a:rPr>
              <a:t>расход  </a:t>
            </a:r>
            <a:r>
              <a:rPr sz="1800" b="1" spc="-5" dirty="0">
                <a:solidFill>
                  <a:srgbClr val="7E7E7E"/>
                </a:solidFill>
                <a:latin typeface="Arial"/>
                <a:cs typeface="Arial"/>
              </a:rPr>
              <a:t>денежных  </a:t>
            </a:r>
            <a:r>
              <a:rPr sz="1800" b="1" spc="-10" dirty="0">
                <a:solidFill>
                  <a:srgbClr val="7E7E7E"/>
                </a:solidFill>
                <a:latin typeface="Arial"/>
                <a:cs typeface="Arial"/>
              </a:rPr>
              <a:t>средств </a:t>
            </a:r>
            <a:r>
              <a:rPr sz="1800" b="1" dirty="0">
                <a:solidFill>
                  <a:srgbClr val="7E7E7E"/>
                </a:solidFill>
                <a:latin typeface="Arial"/>
                <a:cs typeface="Arial"/>
              </a:rPr>
              <a:t>на  </a:t>
            </a:r>
            <a:r>
              <a:rPr sz="1800" b="1" dirty="0" err="1">
                <a:solidFill>
                  <a:srgbClr val="7E7E7E"/>
                </a:solidFill>
                <a:latin typeface="Arial"/>
                <a:cs typeface="Arial"/>
              </a:rPr>
              <a:t>покупку</a:t>
            </a:r>
            <a:r>
              <a:rPr sz="1800" b="1" dirty="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sz="1800" b="1" dirty="0" err="1">
                <a:solidFill>
                  <a:srgbClr val="7E7E7E"/>
                </a:solidFill>
                <a:latin typeface="Arial"/>
                <a:cs typeface="Arial"/>
              </a:rPr>
              <a:t>об</a:t>
            </a:r>
            <a:r>
              <a:rPr sz="1800" b="1" spc="-10" dirty="0" err="1">
                <a:solidFill>
                  <a:srgbClr val="7E7E7E"/>
                </a:solidFill>
                <a:latin typeface="Arial"/>
                <a:cs typeface="Arial"/>
              </a:rPr>
              <a:t>о</a:t>
            </a:r>
            <a:r>
              <a:rPr sz="1800" b="1" spc="-25" dirty="0" err="1">
                <a:solidFill>
                  <a:srgbClr val="7E7E7E"/>
                </a:solidFill>
                <a:latin typeface="Arial"/>
                <a:cs typeface="Arial"/>
              </a:rPr>
              <a:t>р</a:t>
            </a:r>
            <a:r>
              <a:rPr sz="1800" b="1" spc="-50" dirty="0" err="1">
                <a:solidFill>
                  <a:srgbClr val="7E7E7E"/>
                </a:solidFill>
                <a:latin typeface="Arial"/>
                <a:cs typeface="Arial"/>
              </a:rPr>
              <a:t>у</a:t>
            </a:r>
            <a:r>
              <a:rPr sz="1800" b="1" dirty="0" err="1">
                <a:solidFill>
                  <a:srgbClr val="7E7E7E"/>
                </a:solidFill>
                <a:latin typeface="Arial"/>
                <a:cs typeface="Arial"/>
              </a:rPr>
              <a:t>до</a:t>
            </a:r>
            <a:r>
              <a:rPr sz="1800" b="1" spc="-35" dirty="0" err="1">
                <a:solidFill>
                  <a:srgbClr val="7E7E7E"/>
                </a:solidFill>
                <a:latin typeface="Arial"/>
                <a:cs typeface="Arial"/>
              </a:rPr>
              <a:t>в</a:t>
            </a:r>
            <a:r>
              <a:rPr sz="1800" b="1" dirty="0" err="1">
                <a:solidFill>
                  <a:srgbClr val="7E7E7E"/>
                </a:solidFill>
                <a:latin typeface="Arial"/>
                <a:cs typeface="Arial"/>
              </a:rPr>
              <a:t>ания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32327" y="3026664"/>
            <a:ext cx="3873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0630" marR="5080" indent="-121856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Отчете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о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прибылях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убытках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– 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амортизация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52333" y="2021078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и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т.д.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Номер слайда 37">
            <a:extLst>
              <a:ext uri="{FF2B5EF4-FFF2-40B4-BE49-F238E27FC236}">
                <a16:creationId xmlns:a16="http://schemas.microsoft.com/office/drawing/2014/main" id="{E2E339B7-A62C-1145-AB5E-87A53E4FB66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11</a:t>
            </a:fld>
            <a:endParaRPr lang="ru-RU"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6930" y="292607"/>
            <a:ext cx="747140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97989" algn="l"/>
              </a:tabLst>
            </a:pPr>
            <a:r>
              <a:rPr sz="4400" b="0" spc="-30" dirty="0">
                <a:solidFill>
                  <a:srgbClr val="000000"/>
                </a:solidFill>
                <a:latin typeface="Arial"/>
                <a:cs typeface="Arial"/>
              </a:rPr>
              <a:t>Отчет	</a:t>
            </a: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о прибылях и</a:t>
            </a:r>
            <a:r>
              <a:rPr sz="44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15" dirty="0">
                <a:solidFill>
                  <a:srgbClr val="000000"/>
                </a:solidFill>
                <a:latin typeface="Arial"/>
                <a:cs typeface="Arial"/>
              </a:rPr>
              <a:t>убытках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255" y="6161278"/>
            <a:ext cx="4149725" cy="207010"/>
          </a:xfrm>
          <a:custGeom>
            <a:avLst/>
            <a:gdLst/>
            <a:ahLst/>
            <a:cxnLst/>
            <a:rect l="l" t="t" r="r" b="b"/>
            <a:pathLst>
              <a:path w="4149725" h="207010">
                <a:moveTo>
                  <a:pt x="0" y="206844"/>
                </a:moveTo>
                <a:lnTo>
                  <a:pt x="4149725" y="206844"/>
                </a:lnTo>
                <a:lnTo>
                  <a:pt x="4149725" y="0"/>
                </a:lnTo>
                <a:lnTo>
                  <a:pt x="0" y="0"/>
                </a:lnTo>
                <a:lnTo>
                  <a:pt x="0" y="206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96707"/>
              </p:ext>
            </p:extLst>
          </p:nvPr>
        </p:nvGraphicFramePr>
        <p:xfrm>
          <a:off x="170816" y="1371600"/>
          <a:ext cx="8820784" cy="4793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1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4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marR="231775" algn="r">
                        <a:lnSpc>
                          <a:spcPts val="1325"/>
                        </a:lnSpc>
                      </a:pPr>
                      <a:r>
                        <a:rPr sz="1200" spc="-5" dirty="0">
                          <a:solidFill>
                            <a:srgbClr val="808080"/>
                          </a:solidFill>
                          <a:latin typeface="Arial"/>
                          <a:cs typeface="Arial"/>
                        </a:rPr>
                        <a:t>Период</a:t>
                      </a:r>
                      <a:r>
                        <a:rPr sz="1200" spc="-105" dirty="0">
                          <a:solidFill>
                            <a:srgbClr val="808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808080"/>
                          </a:solidFill>
                          <a:latin typeface="Arial"/>
                          <a:cs typeface="Arial"/>
                        </a:rPr>
                        <a:t>до: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ts val="1325"/>
                        </a:lnSpc>
                      </a:pPr>
                      <a:r>
                        <a:rPr sz="1200" b="1" spc="-5" dirty="0">
                          <a:solidFill>
                            <a:srgbClr val="333333"/>
                          </a:solidFill>
                          <a:latin typeface="Trebuchet MS"/>
                          <a:cs typeface="Trebuchet MS"/>
                        </a:rPr>
                        <a:t>2016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30/09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ts val="1325"/>
                        </a:lnSpc>
                      </a:pPr>
                      <a:r>
                        <a:rPr sz="1200" b="1" spc="-5" dirty="0">
                          <a:solidFill>
                            <a:srgbClr val="333333"/>
                          </a:solidFill>
                          <a:latin typeface="Trebuchet MS"/>
                          <a:cs typeface="Trebuchet MS"/>
                        </a:rPr>
                        <a:t>2016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30/06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325"/>
                        </a:lnSpc>
                      </a:pPr>
                      <a:r>
                        <a:rPr sz="1200" b="1" spc="-5" dirty="0">
                          <a:solidFill>
                            <a:srgbClr val="333333"/>
                          </a:solidFill>
                          <a:latin typeface="Trebuchet MS"/>
                          <a:cs typeface="Trebuchet MS"/>
                        </a:rPr>
                        <a:t>2016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31/03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25"/>
                        </a:lnSpc>
                      </a:pPr>
                      <a:r>
                        <a:rPr sz="1200" b="1" spc="-5" dirty="0">
                          <a:solidFill>
                            <a:srgbClr val="333333"/>
                          </a:solidFill>
                          <a:latin typeface="Trebuchet MS"/>
                          <a:cs typeface="Trebuchet MS"/>
                        </a:rPr>
                        <a:t>2015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31/12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i="1" spc="-55" dirty="0">
                          <a:latin typeface="Trebuchet MS"/>
                          <a:cs typeface="Trebuchet MS"/>
                        </a:rPr>
                        <a:t>Общий</a:t>
                      </a:r>
                      <a:r>
                        <a:rPr sz="1200" b="1" i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spc="-70" dirty="0">
                          <a:latin typeface="Trebuchet MS"/>
                          <a:cs typeface="Trebuchet MS"/>
                        </a:rPr>
                        <a:t>доход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T w="19050">
                      <a:solidFill>
                        <a:srgbClr val="B9B9B9"/>
                      </a:solidFill>
                      <a:prstDash val="solid"/>
                    </a:lnT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277.96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9050">
                      <a:solidFill>
                        <a:srgbClr val="B9B9B9"/>
                      </a:solidFill>
                      <a:prstDash val="solid"/>
                    </a:lnT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269.91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9050">
                      <a:solidFill>
                        <a:srgbClr val="B9B9B9"/>
                      </a:solidFill>
                      <a:prstDash val="solid"/>
                    </a:lnT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250.49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9050">
                      <a:solidFill>
                        <a:srgbClr val="B9B9B9"/>
                      </a:solidFill>
                      <a:prstDash val="solid"/>
                    </a:lnT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263.97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9050">
                      <a:solidFill>
                        <a:srgbClr val="B9B9B9"/>
                      </a:solidFill>
                      <a:prstDash val="solid"/>
                    </a:lnT>
                    <a:solidFill>
                      <a:srgbClr val="DF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70" dirty="0">
                          <a:latin typeface="Arial"/>
                          <a:cs typeface="Arial"/>
                        </a:rPr>
                        <a:t>Выручка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9050">
                      <a:solidFill>
                        <a:srgbClr val="B9B9B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277.96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9050">
                      <a:solidFill>
                        <a:srgbClr val="B9B9B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269.91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9050">
                      <a:solidFill>
                        <a:srgbClr val="B9B9B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250.49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9050">
                      <a:solidFill>
                        <a:srgbClr val="B9B9B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263.97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9050">
                      <a:solidFill>
                        <a:srgbClr val="B9B9B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81280">
                        <a:lnSpc>
                          <a:spcPts val="1330"/>
                        </a:lnSpc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Прочие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доходы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80" dirty="0">
                          <a:latin typeface="Arial"/>
                          <a:cs typeface="Arial"/>
                        </a:rPr>
                        <a:t>Стоимость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доходов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175.89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181.18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155.57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225.88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i="1" spc="-70" dirty="0">
                          <a:latin typeface="Trebuchet MS"/>
                          <a:cs typeface="Trebuchet MS"/>
                        </a:rPr>
                        <a:t>Валовая</a:t>
                      </a:r>
                      <a:r>
                        <a:rPr sz="1200" b="1" i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spc="-65" dirty="0">
                          <a:latin typeface="Trebuchet MS"/>
                          <a:cs typeface="Trebuchet MS"/>
                        </a:rPr>
                        <a:t>прибыль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102.07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88.73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94.92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38.09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i="1" spc="-180" dirty="0">
                          <a:latin typeface="Trebuchet MS"/>
                          <a:cs typeface="Trebuchet MS"/>
                        </a:rPr>
                        <a:t>Итого </a:t>
                      </a:r>
                      <a:r>
                        <a:rPr sz="1200" b="1" i="1" spc="-55" dirty="0">
                          <a:latin typeface="Trebuchet MS"/>
                          <a:cs typeface="Trebuchet MS"/>
                        </a:rPr>
                        <a:t>Операционные</a:t>
                      </a:r>
                      <a:r>
                        <a:rPr sz="1200" b="1" i="1" spc="-1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spc="-75" dirty="0">
                          <a:latin typeface="Trebuchet MS"/>
                          <a:cs typeface="Trebuchet MS"/>
                        </a:rPr>
                        <a:t>расходы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T w="9525">
                      <a:solidFill>
                        <a:srgbClr val="999999"/>
                      </a:solidFill>
                      <a:prstDash val="solid"/>
                    </a:lnT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186.55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999999"/>
                      </a:solidFill>
                      <a:prstDash val="solid"/>
                    </a:lnT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215.06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999999"/>
                      </a:solidFill>
                      <a:prstDash val="solid"/>
                    </a:lnT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170.72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999999"/>
                      </a:solidFill>
                      <a:prstDash val="solid"/>
                    </a:lnT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221.63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999999"/>
                      </a:solidFill>
                      <a:prstDash val="solid"/>
                    </a:lnT>
                    <a:solidFill>
                      <a:srgbClr val="DF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Продажа/общие/административные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Расходы,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всего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T w="19050">
                      <a:solidFill>
                        <a:srgbClr val="B9B9B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12.31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T w="19050">
                      <a:solidFill>
                        <a:srgbClr val="B9B9B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11.75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T w="19050">
                      <a:solidFill>
                        <a:srgbClr val="B9B9B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11.87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T w="19050">
                      <a:solidFill>
                        <a:srgbClr val="B9B9B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15.57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T w="19050">
                      <a:solidFill>
                        <a:srgbClr val="B9B9B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70" dirty="0">
                          <a:latin typeface="Arial"/>
                          <a:cs typeface="Arial"/>
                        </a:rPr>
                        <a:t>Исследования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разработки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33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81280">
                        <a:lnSpc>
                          <a:spcPts val="1330"/>
                        </a:lnSpc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Амортизация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1.34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1.02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1.67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1.69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81280">
                        <a:lnSpc>
                          <a:spcPts val="1330"/>
                        </a:lnSpc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Процентные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расходы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(доходы)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marL="81280">
                        <a:lnSpc>
                          <a:spcPts val="1355"/>
                        </a:lnSpc>
                      </a:pPr>
                      <a:r>
                        <a:rPr sz="1200" spc="-70" dirty="0">
                          <a:latin typeface="Arial"/>
                          <a:cs typeface="Arial"/>
                        </a:rPr>
                        <a:t>Необычные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расходы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(доходы)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0.05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15.05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35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-20.1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Прочие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операционные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расходы,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всего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-3.04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6.05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1.61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-1.41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i="1" spc="-55" dirty="0">
                          <a:latin typeface="Trebuchet MS"/>
                          <a:cs typeface="Trebuchet MS"/>
                        </a:rPr>
                        <a:t>Операционные</a:t>
                      </a:r>
                      <a:r>
                        <a:rPr sz="1200" b="1" i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spc="-70" dirty="0">
                          <a:latin typeface="Trebuchet MS"/>
                          <a:cs typeface="Trebuchet MS"/>
                        </a:rPr>
                        <a:t>доходы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91.41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54.85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79.77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42.34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Процентные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доходы (расходы),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не-операционные,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нетто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-12.23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20.29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-23.18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-2.03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Прибыль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(убыток)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продажи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активов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26670">
                        <a:lnSpc>
                          <a:spcPts val="1415"/>
                        </a:lnSpc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Прочие доходы,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нетто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ts val="141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-2.5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ts val="141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-1.2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41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0.27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141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-1.52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i="1" spc="-155" dirty="0">
                          <a:latin typeface="Trebuchet MS"/>
                          <a:cs typeface="Trebuchet MS"/>
                        </a:rPr>
                        <a:t>Чистая </a:t>
                      </a:r>
                      <a:r>
                        <a:rPr sz="1200" b="1" i="1" spc="-65" dirty="0">
                          <a:latin typeface="Trebuchet MS"/>
                          <a:cs typeface="Trebuchet MS"/>
                        </a:rPr>
                        <a:t>прибыль </a:t>
                      </a:r>
                      <a:r>
                        <a:rPr sz="1200" b="1" i="1" spc="-40" dirty="0"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200" b="1" i="1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spc="-85" dirty="0">
                          <a:latin typeface="Trebuchet MS"/>
                          <a:cs typeface="Trebuchet MS"/>
                        </a:rPr>
                        <a:t>налогов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76.67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73.95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56.86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38.8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70" dirty="0">
                          <a:latin typeface="Arial"/>
                          <a:cs typeface="Arial"/>
                        </a:rPr>
                        <a:t>Отчисления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уплату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налогов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21.66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20.87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15.79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31.07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26670">
                        <a:lnSpc>
                          <a:spcPts val="1400"/>
                        </a:lnSpc>
                        <a:spcBef>
                          <a:spcPts val="25"/>
                        </a:spcBef>
                      </a:pPr>
                      <a:r>
                        <a:rPr sz="1200" b="1" i="1" spc="-145" dirty="0">
                          <a:latin typeface="Trebuchet MS"/>
                          <a:cs typeface="Trebuchet MS"/>
                        </a:rPr>
                        <a:t>Чистый </a:t>
                      </a:r>
                      <a:r>
                        <a:rPr sz="1200" b="1" i="1" spc="-70" dirty="0">
                          <a:latin typeface="Trebuchet MS"/>
                          <a:cs typeface="Trebuchet MS"/>
                        </a:rPr>
                        <a:t>доход после </a:t>
                      </a:r>
                      <a:r>
                        <a:rPr sz="1200" b="1" i="1" spc="-160" dirty="0">
                          <a:latin typeface="Trebuchet MS"/>
                          <a:cs typeface="Trebuchet MS"/>
                        </a:rPr>
                        <a:t>уплаты</a:t>
                      </a:r>
                      <a:r>
                        <a:rPr sz="1200" b="1" i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spc="-85" dirty="0">
                          <a:latin typeface="Trebuchet MS"/>
                          <a:cs typeface="Trebuchet MS"/>
                        </a:rPr>
                        <a:t>налогов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ts val="14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55.01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ts val="14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53.08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4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41.07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14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7.72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DADAD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65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DCC93E-3A14-3B40-A9F3-12B5524A893D}"/>
              </a:ext>
            </a:extLst>
          </p:cNvPr>
          <p:cNvSpPr/>
          <p:nvPr/>
        </p:nvSpPr>
        <p:spPr>
          <a:xfrm flipH="1">
            <a:off x="166253" y="2824797"/>
            <a:ext cx="8806929" cy="207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62560" y="6019800"/>
            <a:ext cx="4124325" cy="685799"/>
          </a:xfrm>
          <a:custGeom>
            <a:avLst/>
            <a:gdLst/>
            <a:ahLst/>
            <a:cxnLst/>
            <a:rect l="l" t="t" r="r" b="b"/>
            <a:pathLst>
              <a:path w="4124325" h="269875">
                <a:moveTo>
                  <a:pt x="0" y="269773"/>
                </a:moveTo>
                <a:lnTo>
                  <a:pt x="4124325" y="269773"/>
                </a:lnTo>
                <a:lnTo>
                  <a:pt x="4124325" y="0"/>
                </a:lnTo>
                <a:lnTo>
                  <a:pt x="0" y="0"/>
                </a:lnTo>
                <a:lnTo>
                  <a:pt x="0" y="269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231735"/>
              </p:ext>
            </p:extLst>
          </p:nvPr>
        </p:nvGraphicFramePr>
        <p:xfrm>
          <a:off x="215267" y="67310"/>
          <a:ext cx="8766173" cy="6638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0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7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635">
                <a:tc>
                  <a:txBody>
                    <a:bodyPr/>
                    <a:lstStyle/>
                    <a:p>
                      <a:pPr marR="112395" algn="r">
                        <a:lnSpc>
                          <a:spcPts val="1770"/>
                        </a:lnSpc>
                      </a:pPr>
                      <a:r>
                        <a:rPr sz="1600" spc="-10" dirty="0">
                          <a:solidFill>
                            <a:srgbClr val="808080"/>
                          </a:solidFill>
                          <a:latin typeface="Arial"/>
                          <a:cs typeface="Arial"/>
                        </a:rPr>
                        <a:t>Период</a:t>
                      </a:r>
                      <a:r>
                        <a:rPr sz="1600" spc="-70" dirty="0">
                          <a:solidFill>
                            <a:srgbClr val="808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808080"/>
                          </a:solidFill>
                          <a:latin typeface="Arial"/>
                          <a:cs typeface="Arial"/>
                        </a:rPr>
                        <a:t>до: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ts val="1770"/>
                        </a:lnSpc>
                      </a:pPr>
                      <a:r>
                        <a:rPr sz="1600" b="1" spc="-5" dirty="0">
                          <a:solidFill>
                            <a:srgbClr val="333333"/>
                          </a:solidFill>
                          <a:latin typeface="Trebuchet MS"/>
                          <a:cs typeface="Trebuchet MS"/>
                        </a:rPr>
                        <a:t>2015</a:t>
                      </a:r>
                      <a:r>
                        <a:rPr sz="16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6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/12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ts val="1770"/>
                        </a:lnSpc>
                      </a:pPr>
                      <a:r>
                        <a:rPr sz="1600" b="1" spc="-5" dirty="0">
                          <a:solidFill>
                            <a:srgbClr val="333333"/>
                          </a:solidFill>
                          <a:latin typeface="Trebuchet MS"/>
                          <a:cs typeface="Trebuchet MS"/>
                        </a:rPr>
                        <a:t>2014</a:t>
                      </a:r>
                      <a:r>
                        <a:rPr sz="16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6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/12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1770"/>
                        </a:lnSpc>
                      </a:pPr>
                      <a:r>
                        <a:rPr sz="1600" b="1" spc="-5" dirty="0">
                          <a:solidFill>
                            <a:srgbClr val="333333"/>
                          </a:solidFill>
                          <a:latin typeface="Trebuchet MS"/>
                          <a:cs typeface="Trebuchet MS"/>
                        </a:rPr>
                        <a:t>2013</a:t>
                      </a:r>
                      <a:r>
                        <a:rPr sz="16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6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/12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1770"/>
                        </a:lnSpc>
                      </a:pPr>
                      <a:r>
                        <a:rPr sz="1600" b="1" spc="-5" dirty="0">
                          <a:solidFill>
                            <a:srgbClr val="333333"/>
                          </a:solidFill>
                          <a:latin typeface="Trebuchet MS"/>
                          <a:cs typeface="Trebuchet MS"/>
                        </a:rPr>
                        <a:t>2012</a:t>
                      </a:r>
                      <a:r>
                        <a:rPr sz="16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6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/12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B9B9B9"/>
                      </a:solidFill>
                      <a:prstDash val="solid"/>
                    </a:lnT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B9B9B9"/>
                      </a:solidFill>
                      <a:prstDash val="solid"/>
                    </a:lnT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B9B9B9"/>
                      </a:solidFill>
                      <a:prstDash val="solid"/>
                    </a:lnT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B9B9B9"/>
                      </a:solidFill>
                      <a:prstDash val="solid"/>
                    </a:lnT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B9B9B9"/>
                      </a:solidFill>
                      <a:prstDash val="solid"/>
                    </a:lnT>
                    <a:solidFill>
                      <a:srgbClr val="DF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pPr marL="71755">
                        <a:lnSpc>
                          <a:spcPts val="1864"/>
                        </a:lnSpc>
                      </a:pPr>
                      <a:r>
                        <a:rPr sz="1600" spc="-90" dirty="0">
                          <a:latin typeface="Arial"/>
                          <a:cs typeface="Arial"/>
                        </a:rPr>
                        <a:t>Выручка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B9B9B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64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B9B9B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64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B9B9B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ts val="1864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B9B9B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864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B9B9B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L="71755">
                        <a:lnSpc>
                          <a:spcPts val="1720"/>
                        </a:lnSpc>
                      </a:pPr>
                      <a:r>
                        <a:rPr sz="1600" spc="-80" dirty="0">
                          <a:latin typeface="Arial"/>
                          <a:cs typeface="Arial"/>
                        </a:rPr>
                        <a:t>Прочие</a:t>
                      </a:r>
                      <a:r>
                        <a:rPr sz="16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доходы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72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72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ts val="172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72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23495">
                        <a:lnSpc>
                          <a:spcPts val="1864"/>
                        </a:lnSpc>
                      </a:pPr>
                      <a:r>
                        <a:rPr sz="1600" spc="-105" dirty="0">
                          <a:latin typeface="Arial"/>
                          <a:cs typeface="Arial"/>
                        </a:rPr>
                        <a:t>Стоимость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доходов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864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777.59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64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846.5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ts val="1864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1053.56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864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850.89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23495">
                        <a:lnSpc>
                          <a:spcPts val="1864"/>
                        </a:lnSpc>
                      </a:pPr>
                      <a:r>
                        <a:rPr sz="1600" b="1" i="1" spc="-95" dirty="0">
                          <a:latin typeface="Trebuchet MS"/>
                          <a:cs typeface="Trebuchet MS"/>
                        </a:rPr>
                        <a:t>Валовая</a:t>
                      </a:r>
                      <a:r>
                        <a:rPr sz="1600" b="1" i="1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i="1" spc="-85" dirty="0">
                          <a:latin typeface="Trebuchet MS"/>
                          <a:cs typeface="Trebuchet MS"/>
                        </a:rPr>
                        <a:t>прибыль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864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351.67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64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369.57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ts val="1864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217.7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864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346.98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23495">
                        <a:lnSpc>
                          <a:spcPts val="1864"/>
                        </a:lnSpc>
                      </a:pPr>
                      <a:r>
                        <a:rPr sz="1600" b="1" i="1" spc="-235" dirty="0">
                          <a:latin typeface="Trebuchet MS"/>
                          <a:cs typeface="Trebuchet MS"/>
                        </a:rPr>
                        <a:t>Итого </a:t>
                      </a:r>
                      <a:r>
                        <a:rPr sz="1600" b="1" i="1" spc="-70" dirty="0">
                          <a:latin typeface="Trebuchet MS"/>
                          <a:cs typeface="Trebuchet MS"/>
                        </a:rPr>
                        <a:t>Операционные</a:t>
                      </a:r>
                      <a:r>
                        <a:rPr sz="1600" b="1" i="1" spc="-3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i="1" spc="-100" dirty="0">
                          <a:latin typeface="Trebuchet MS"/>
                          <a:cs typeface="Trebuchet MS"/>
                        </a:rPr>
                        <a:t>расходы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999999"/>
                      </a:solidFill>
                      <a:prstDash val="solid"/>
                    </a:lnT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864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820.66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99999"/>
                      </a:solidFill>
                      <a:prstDash val="solid"/>
                    </a:lnT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64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932.18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99999"/>
                      </a:solidFill>
                      <a:prstDash val="solid"/>
                    </a:lnT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ts val="1864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1489.49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99999"/>
                      </a:solidFill>
                      <a:prstDash val="solid"/>
                    </a:lnT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864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1035.4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99999"/>
                      </a:solidFill>
                      <a:prstDash val="solid"/>
                    </a:lnT>
                    <a:solidFill>
                      <a:srgbClr val="DF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B9B9B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620">
                <a:tc>
                  <a:txBody>
                    <a:bodyPr/>
                    <a:lstStyle/>
                    <a:p>
                      <a:pPr marL="71755">
                        <a:lnSpc>
                          <a:spcPts val="1864"/>
                        </a:lnSpc>
                      </a:pPr>
                      <a:r>
                        <a:rPr sz="1600" spc="-60" dirty="0">
                          <a:latin typeface="Arial"/>
                          <a:cs typeface="Arial"/>
                        </a:rPr>
                        <a:t>Продажа/общие/административные</a:t>
                      </a:r>
                      <a:r>
                        <a:rPr sz="16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14" dirty="0">
                          <a:latin typeface="Arial"/>
                          <a:cs typeface="Arial"/>
                        </a:rPr>
                        <a:t>Расходы,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600" spc="-80" dirty="0">
                          <a:latin typeface="Arial"/>
                          <a:cs typeface="Arial"/>
                        </a:rPr>
                        <a:t>всего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B9B9B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47.77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4935" marB="0">
                    <a:lnT w="19050">
                      <a:solidFill>
                        <a:srgbClr val="B9B9B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61.02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4935" marB="0">
                    <a:lnT w="19050">
                      <a:solidFill>
                        <a:srgbClr val="B9B9B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65.53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4935" marB="0">
                    <a:lnT w="19050">
                      <a:solidFill>
                        <a:srgbClr val="B9B9B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66.96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4935" marB="0">
                    <a:lnT w="19050">
                      <a:solidFill>
                        <a:srgbClr val="B9B9B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71755">
                        <a:lnSpc>
                          <a:spcPts val="1720"/>
                        </a:lnSpc>
                      </a:pPr>
                      <a:r>
                        <a:rPr sz="1600" spc="-95" dirty="0">
                          <a:latin typeface="Arial"/>
                          <a:cs typeface="Arial"/>
                        </a:rPr>
                        <a:t>Исследования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разработки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72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72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ts val="172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72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L="71755">
                        <a:lnSpc>
                          <a:spcPts val="1720"/>
                        </a:lnSpc>
                      </a:pPr>
                      <a:r>
                        <a:rPr sz="1600" spc="-70" dirty="0">
                          <a:latin typeface="Arial"/>
                          <a:cs typeface="Arial"/>
                        </a:rPr>
                        <a:t>Амортизация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72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6.94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72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ts val="172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72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71755">
                        <a:lnSpc>
                          <a:spcPts val="1870"/>
                        </a:lnSpc>
                      </a:pPr>
                      <a:r>
                        <a:rPr sz="1600" spc="-80" dirty="0">
                          <a:latin typeface="Arial"/>
                          <a:cs typeface="Arial"/>
                        </a:rPr>
                        <a:t>Процентные 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расходы</a:t>
                      </a:r>
                      <a:r>
                        <a:rPr sz="16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(доходы)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CF4F9"/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87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CF4F9"/>
                    </a:solidFill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7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2.91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CF4F9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ts val="187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CF4F9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87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C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71755">
                        <a:lnSpc>
                          <a:spcPts val="1870"/>
                        </a:lnSpc>
                      </a:pPr>
                      <a:r>
                        <a:rPr sz="1600" spc="-90" dirty="0">
                          <a:latin typeface="Arial"/>
                          <a:cs typeface="Arial"/>
                        </a:rPr>
                        <a:t>Необычные 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расходы</a:t>
                      </a:r>
                      <a:r>
                        <a:rPr sz="16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(доходы)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87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9.29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7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26.08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ts val="187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363.52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87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47.77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379">
                <a:tc>
                  <a:txBody>
                    <a:bodyPr/>
                    <a:lstStyle/>
                    <a:p>
                      <a:pPr marL="71755">
                        <a:lnSpc>
                          <a:spcPts val="1750"/>
                        </a:lnSpc>
                      </a:pPr>
                      <a:r>
                        <a:rPr sz="1600" spc="-80" dirty="0">
                          <a:latin typeface="Arial"/>
                          <a:cs typeface="Arial"/>
                        </a:rPr>
                        <a:t>Прочие 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операционные </a:t>
                      </a:r>
                      <a:r>
                        <a:rPr sz="1600" spc="-90" dirty="0">
                          <a:latin typeface="Arial"/>
                          <a:cs typeface="Arial"/>
                        </a:rPr>
                        <a:t>расходы,</a:t>
                      </a:r>
                      <a:r>
                        <a:rPr sz="16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всего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75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2.34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75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4.33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ts val="175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6.88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750"/>
                        </a:lnSpc>
                      </a:pPr>
                      <a:r>
                        <a:rPr sz="1600" spc="-80" dirty="0">
                          <a:latin typeface="Arial"/>
                          <a:cs typeface="Arial"/>
                        </a:rPr>
                        <a:t>69.78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i="1" spc="-70" dirty="0">
                          <a:latin typeface="Trebuchet MS"/>
                          <a:cs typeface="Trebuchet MS"/>
                        </a:rPr>
                        <a:t>Операционные</a:t>
                      </a:r>
                      <a:r>
                        <a:rPr sz="1600" b="1" i="1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i="1" spc="-90" dirty="0">
                          <a:latin typeface="Trebuchet MS"/>
                          <a:cs typeface="Trebuchet MS"/>
                        </a:rPr>
                        <a:t>доходы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308.6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283.89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218.24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162.47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15620">
                <a:tc>
                  <a:txBody>
                    <a:bodyPr/>
                    <a:lstStyle/>
                    <a:p>
                      <a:pPr marL="23495">
                        <a:lnSpc>
                          <a:spcPts val="1864"/>
                        </a:lnSpc>
                      </a:pPr>
                      <a:r>
                        <a:rPr sz="1600" spc="-80" dirty="0">
                          <a:latin typeface="Arial"/>
                          <a:cs typeface="Arial"/>
                        </a:rPr>
                        <a:t>Процентные доходы 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(расходы),</a:t>
                      </a:r>
                      <a:r>
                        <a:rPr sz="16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не-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8767445" algn="l"/>
                        </a:tabLst>
                      </a:pPr>
                      <a:r>
                        <a:rPr sz="1600" u="sng" spc="-215" dirty="0">
                          <a:uFill>
                            <a:solidFill>
                              <a:srgbClr val="DADAD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u="sng" spc="-65" dirty="0">
                          <a:uFill>
                            <a:solidFill>
                              <a:srgbClr val="DADADA"/>
                            </a:solidFill>
                          </a:uFill>
                          <a:latin typeface="Arial"/>
                          <a:cs typeface="Arial"/>
                        </a:rPr>
                        <a:t>операционные,</a:t>
                      </a:r>
                      <a:r>
                        <a:rPr sz="1600" u="sng" spc="-160" dirty="0">
                          <a:uFill>
                            <a:solidFill>
                              <a:srgbClr val="DADADA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600" u="sng" spc="-85" dirty="0">
                          <a:uFill>
                            <a:solidFill>
                              <a:srgbClr val="DADADA"/>
                            </a:solidFill>
                          </a:uFill>
                          <a:latin typeface="Arial"/>
                          <a:cs typeface="Arial"/>
                        </a:rPr>
                        <a:t>нетто	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ADAD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28.35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4935" marB="0">
                    <a:lnT w="9525">
                      <a:solidFill>
                        <a:srgbClr val="DADAD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85.77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4935" marB="0">
                    <a:lnT w="9525">
                      <a:solidFill>
                        <a:srgbClr val="DADAD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38.06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4935" marB="0">
                    <a:lnT w="9525">
                      <a:solidFill>
                        <a:srgbClr val="DADAD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22.93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4935" marB="0">
                    <a:lnT w="9525">
                      <a:solidFill>
                        <a:srgbClr val="DADAD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L="23495">
                        <a:lnSpc>
                          <a:spcPts val="1720"/>
                        </a:lnSpc>
                      </a:pPr>
                      <a:r>
                        <a:rPr sz="1600" spc="-85" dirty="0">
                          <a:latin typeface="Arial"/>
                          <a:cs typeface="Arial"/>
                        </a:rPr>
                        <a:t>Прибыль 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(убыток) </a:t>
                      </a:r>
                      <a:r>
                        <a:rPr sz="1600" spc="-90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продажи</a:t>
                      </a:r>
                      <a:r>
                        <a:rPr sz="16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активов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72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72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ts val="172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72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80" dirty="0">
                          <a:latin typeface="Arial"/>
                          <a:cs typeface="Arial"/>
                        </a:rPr>
                        <a:t>Прочие 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доходы,</a:t>
                      </a:r>
                      <a:r>
                        <a:rPr sz="16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нетто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6.02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15.21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13.08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9.14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i="1" spc="-204" dirty="0">
                          <a:latin typeface="Trebuchet MS"/>
                          <a:cs typeface="Trebuchet MS"/>
                        </a:rPr>
                        <a:t>Чистая </a:t>
                      </a:r>
                      <a:r>
                        <a:rPr sz="1600" b="1" i="1" spc="-80" dirty="0">
                          <a:latin typeface="Trebuchet MS"/>
                          <a:cs typeface="Trebuchet MS"/>
                        </a:rPr>
                        <a:t>прибыль </a:t>
                      </a:r>
                      <a:r>
                        <a:rPr sz="1600" b="1" i="1" spc="-55" dirty="0"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600" b="1" i="1" spc="-110" dirty="0">
                          <a:latin typeface="Trebuchet MS"/>
                          <a:cs typeface="Trebuchet MS"/>
                        </a:rPr>
                        <a:t> налогов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274.23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182.91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269.38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130.41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95" dirty="0">
                          <a:latin typeface="Arial"/>
                          <a:cs typeface="Arial"/>
                        </a:rPr>
                        <a:t>Отчисления 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уплату</a:t>
                      </a:r>
                      <a:r>
                        <a:rPr sz="16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налогов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85.5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59.94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70.35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54.42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  <a:lnB w="9525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marL="23495">
                        <a:lnSpc>
                          <a:spcPts val="1900"/>
                        </a:lnSpc>
                        <a:spcBef>
                          <a:spcPts val="10"/>
                        </a:spcBef>
                      </a:pPr>
                      <a:r>
                        <a:rPr sz="1600" b="1" i="1" spc="-190" dirty="0">
                          <a:latin typeface="Trebuchet MS"/>
                          <a:cs typeface="Trebuchet MS"/>
                        </a:rPr>
                        <a:t>Чистый </a:t>
                      </a:r>
                      <a:r>
                        <a:rPr sz="1600" b="1" i="1" spc="-95" dirty="0">
                          <a:latin typeface="Trebuchet MS"/>
                          <a:cs typeface="Trebuchet MS"/>
                        </a:rPr>
                        <a:t>доход </a:t>
                      </a:r>
                      <a:r>
                        <a:rPr sz="1600" b="1" i="1" spc="-90" dirty="0">
                          <a:latin typeface="Trebuchet MS"/>
                          <a:cs typeface="Trebuchet MS"/>
                        </a:rPr>
                        <a:t>после </a:t>
                      </a:r>
                      <a:r>
                        <a:rPr sz="1600" b="1" i="1" spc="-204" dirty="0">
                          <a:latin typeface="Trebuchet MS"/>
                          <a:cs typeface="Trebuchet MS"/>
                        </a:rPr>
                        <a:t>уплаты</a:t>
                      </a:r>
                      <a:r>
                        <a:rPr sz="1600" b="1" i="1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i="1" spc="-110" dirty="0">
                          <a:latin typeface="Trebuchet MS"/>
                          <a:cs typeface="Trebuchet MS"/>
                        </a:rPr>
                        <a:t>налогов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9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188.73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9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122.97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ts val="19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199.03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9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75.99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DADAD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A79891-9815-3F41-A166-4725E8A1AE29}"/>
              </a:ext>
            </a:extLst>
          </p:cNvPr>
          <p:cNvSpPr/>
          <p:nvPr/>
        </p:nvSpPr>
        <p:spPr>
          <a:xfrm flipH="1">
            <a:off x="121803" y="1828800"/>
            <a:ext cx="8912343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876012E-DBC5-6340-8F81-2039E8A130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13</a:t>
            </a:fld>
            <a:endParaRPr lang="ru-RU"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198" y="2182908"/>
            <a:ext cx="7733030" cy="2846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5" dirty="0" err="1">
                <a:solidFill>
                  <a:srgbClr val="A1AC00"/>
                </a:solidFill>
                <a:latin typeface="Arial"/>
                <a:cs typeface="Arial"/>
              </a:rPr>
              <a:t>Основные</a:t>
            </a:r>
            <a:r>
              <a:rPr sz="3200" b="1" spc="-5" dirty="0">
                <a:solidFill>
                  <a:srgbClr val="A1AC00"/>
                </a:solidFill>
                <a:latin typeface="Arial"/>
                <a:cs typeface="Arial"/>
              </a:rPr>
              <a:t> </a:t>
            </a:r>
            <a:endParaRPr lang="ru-RU" sz="3200" b="1" spc="-5" dirty="0">
              <a:solidFill>
                <a:srgbClr val="A1AC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3200" b="1" spc="-15" dirty="0">
                <a:solidFill>
                  <a:srgbClr val="A1AC00"/>
                </a:solidFill>
                <a:latin typeface="Arial"/>
                <a:cs typeface="Arial"/>
              </a:rPr>
              <a:t>ф</a:t>
            </a:r>
            <a:r>
              <a:rPr sz="3200" b="1" spc="-15" dirty="0" err="1">
                <a:solidFill>
                  <a:srgbClr val="A1AC00"/>
                </a:solidFill>
                <a:latin typeface="Arial"/>
                <a:cs typeface="Arial"/>
              </a:rPr>
              <a:t>инансово</a:t>
            </a:r>
            <a:r>
              <a:rPr lang="ru-RU" sz="3200" b="1" spc="-15" dirty="0">
                <a:solidFill>
                  <a:srgbClr val="A1AC00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A1AC00"/>
                </a:solidFill>
                <a:latin typeface="Arial"/>
                <a:cs typeface="Arial"/>
              </a:rPr>
              <a:t>-</a:t>
            </a:r>
            <a:r>
              <a:rPr lang="ru-RU" sz="3200" b="1" spc="-15" dirty="0">
                <a:solidFill>
                  <a:srgbClr val="A1AC00"/>
                </a:solidFill>
                <a:latin typeface="Arial"/>
                <a:cs typeface="Arial"/>
              </a:rPr>
              <a:t> </a:t>
            </a:r>
            <a:r>
              <a:rPr sz="3200" b="1" spc="-15" dirty="0" err="1">
                <a:solidFill>
                  <a:srgbClr val="A1AC00"/>
                </a:solidFill>
                <a:latin typeface="Arial"/>
                <a:cs typeface="Arial"/>
              </a:rPr>
              <a:t>экономические</a:t>
            </a:r>
            <a:r>
              <a:rPr sz="3200" b="1" spc="-15" dirty="0">
                <a:solidFill>
                  <a:srgbClr val="A1AC00"/>
                </a:solidFill>
                <a:latin typeface="Arial"/>
                <a:cs typeface="Arial"/>
              </a:rPr>
              <a:t>  </a:t>
            </a:r>
            <a:endParaRPr lang="ru-RU" sz="3200" b="1" spc="-15" dirty="0">
              <a:solidFill>
                <a:srgbClr val="A1AC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3200" b="1" spc="-5" dirty="0">
                <a:solidFill>
                  <a:srgbClr val="A1AC00"/>
                </a:solidFill>
                <a:latin typeface="Arial"/>
                <a:cs typeface="Arial"/>
              </a:rPr>
              <a:t>п</a:t>
            </a:r>
            <a:r>
              <a:rPr sz="3200" b="1" spc="-5" dirty="0" err="1">
                <a:solidFill>
                  <a:srgbClr val="A1AC00"/>
                </a:solidFill>
                <a:latin typeface="Arial"/>
                <a:cs typeface="Arial"/>
              </a:rPr>
              <a:t>онятия</a:t>
            </a:r>
            <a:endParaRPr lang="ru-RU" sz="3200" b="1" spc="-5" dirty="0">
              <a:solidFill>
                <a:srgbClr val="A1AC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ru-RU" sz="3200" b="1" spc="-5" dirty="0">
              <a:solidFill>
                <a:srgbClr val="A1AC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ru-RU" sz="3200" b="1" spc="-5" dirty="0">
              <a:solidFill>
                <a:srgbClr val="A1AC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000" b="1" spc="-5" dirty="0">
                <a:solidFill>
                  <a:srgbClr val="A1AC00"/>
                </a:solidFill>
                <a:latin typeface="Arial"/>
                <a:cs typeface="Arial"/>
              </a:rPr>
              <a:t>Движение денежных средств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27B9B5-57C5-6945-9BB0-075B3B2F802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14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2644979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454" y="298704"/>
            <a:ext cx="518033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Денежные </a:t>
            </a:r>
            <a:r>
              <a:rPr spc="-20" dirty="0"/>
              <a:t>потоки</a:t>
            </a:r>
            <a:r>
              <a:rPr dirty="0"/>
              <a:t> </a:t>
            </a:r>
            <a:r>
              <a:rPr spc="-5" dirty="0"/>
              <a:t>предприятия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7722" y="1219200"/>
            <a:ext cx="8066405" cy="408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4544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Основным </a:t>
            </a:r>
            <a:r>
              <a:rPr sz="1800" spc="-5" dirty="0">
                <a:latin typeface="Arial"/>
                <a:cs typeface="Arial"/>
              </a:rPr>
              <a:t>документом для анализа </a:t>
            </a:r>
            <a:r>
              <a:rPr sz="1800" spc="-15" dirty="0">
                <a:latin typeface="Arial"/>
                <a:cs typeface="Arial"/>
              </a:rPr>
              <a:t>оборота </a:t>
            </a:r>
            <a:r>
              <a:rPr sz="1800" spc="-5" dirty="0">
                <a:latin typeface="Arial"/>
                <a:cs typeface="Arial"/>
              </a:rPr>
              <a:t>денежных </a:t>
            </a:r>
            <a:r>
              <a:rPr sz="1800" spc="-10" dirty="0">
                <a:latin typeface="Arial"/>
                <a:cs typeface="Arial"/>
              </a:rPr>
              <a:t>средств  </a:t>
            </a:r>
            <a:r>
              <a:rPr sz="1800" spc="-20" dirty="0">
                <a:latin typeface="Arial"/>
                <a:cs typeface="Arial"/>
              </a:rPr>
              <a:t>является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Отчет о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движении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денежных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средств</a:t>
            </a:r>
            <a:r>
              <a:rPr sz="1800" spc="-5" dirty="0">
                <a:latin typeface="Arial"/>
                <a:cs typeface="Arial"/>
              </a:rPr>
              <a:t>. </a:t>
            </a:r>
            <a:r>
              <a:rPr sz="1800" spc="-20" dirty="0">
                <a:latin typeface="Arial"/>
                <a:cs typeface="Arial"/>
              </a:rPr>
              <a:t>Этот </a:t>
            </a:r>
            <a:r>
              <a:rPr sz="1800" spc="-5" dirty="0">
                <a:latin typeface="Arial"/>
                <a:cs typeface="Arial"/>
              </a:rPr>
              <a:t>документ  </a:t>
            </a:r>
            <a:r>
              <a:rPr sz="1800" spc="-10" dirty="0">
                <a:latin typeface="Arial"/>
                <a:cs typeface="Arial"/>
              </a:rPr>
              <a:t>превращает </a:t>
            </a:r>
            <a:r>
              <a:rPr sz="1800" spc="-5" dirty="0">
                <a:latin typeface="Arial"/>
                <a:cs typeface="Arial"/>
              </a:rPr>
              <a:t>начисленные финансовые </a:t>
            </a:r>
            <a:r>
              <a:rPr sz="1800" spc="-35" dirty="0">
                <a:latin typeface="Arial"/>
                <a:cs typeface="Arial"/>
              </a:rPr>
              <a:t>результаты </a:t>
            </a:r>
            <a:r>
              <a:rPr sz="1800" spc="-5" dirty="0">
                <a:latin typeface="Arial"/>
                <a:cs typeface="Arial"/>
              </a:rPr>
              <a:t>по </a:t>
            </a:r>
            <a:r>
              <a:rPr sz="1800" spc="-10" dirty="0">
                <a:latin typeface="Arial"/>
                <a:cs typeface="Arial"/>
              </a:rPr>
              <a:t>Отчету </a:t>
            </a:r>
            <a:r>
              <a:rPr sz="1800" dirty="0">
                <a:latin typeface="Arial"/>
                <a:cs typeface="Arial"/>
              </a:rPr>
              <a:t>о  прибылях и </a:t>
            </a:r>
            <a:r>
              <a:rPr sz="1800" spc="5" dirty="0">
                <a:latin typeface="Arial"/>
                <a:cs typeface="Arial"/>
              </a:rPr>
              <a:t>убытках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5" dirty="0">
                <a:latin typeface="Arial"/>
                <a:cs typeface="Arial"/>
              </a:rPr>
              <a:t>схему движения денежных </a:t>
            </a:r>
            <a:r>
              <a:rPr sz="1800" spc="-10" dirty="0">
                <a:latin typeface="Arial"/>
                <a:cs typeface="Arial"/>
              </a:rPr>
              <a:t>средств </a:t>
            </a:r>
            <a:r>
              <a:rPr sz="1800" spc="-5" dirty="0">
                <a:latin typeface="Arial"/>
                <a:cs typeface="Arial"/>
              </a:rPr>
              <a:t>за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период.</a:t>
            </a:r>
            <a:endParaRPr sz="1800" dirty="0">
              <a:latin typeface="Arial"/>
              <a:cs typeface="Arial"/>
            </a:endParaRPr>
          </a:p>
          <a:p>
            <a:pPr marL="355600" marR="419734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В </a:t>
            </a:r>
            <a:r>
              <a:rPr sz="1800" spc="-20" dirty="0">
                <a:latin typeface="Arial"/>
                <a:cs typeface="Arial"/>
              </a:rPr>
              <a:t>Отчете </a:t>
            </a:r>
            <a:r>
              <a:rPr sz="1800" dirty="0">
                <a:latin typeface="Arial"/>
                <a:cs typeface="Arial"/>
              </a:rPr>
              <a:t>о </a:t>
            </a:r>
            <a:r>
              <a:rPr sz="1800" spc="-5" dirty="0">
                <a:latin typeface="Arial"/>
                <a:cs typeface="Arial"/>
              </a:rPr>
              <a:t>ДДС </a:t>
            </a:r>
            <a:r>
              <a:rPr sz="1800" spc="-20" dirty="0">
                <a:latin typeface="Arial"/>
                <a:cs typeface="Arial"/>
              </a:rPr>
              <a:t>выделяются </a:t>
            </a:r>
            <a:r>
              <a:rPr sz="1800" b="1" dirty="0">
                <a:latin typeface="Arial"/>
                <a:cs typeface="Arial"/>
              </a:rPr>
              <a:t>три </a:t>
            </a:r>
            <a:r>
              <a:rPr sz="1800" b="1" spc="-10" dirty="0">
                <a:latin typeface="Arial"/>
                <a:cs typeface="Arial"/>
              </a:rPr>
              <a:t>области </a:t>
            </a:r>
            <a:r>
              <a:rPr sz="1800" b="1" spc="-5" dirty="0">
                <a:latin typeface="Arial"/>
                <a:cs typeface="Arial"/>
              </a:rPr>
              <a:t>деятельности</a:t>
            </a:r>
            <a:r>
              <a:rPr sz="1800" spc="-5" dirty="0">
                <a:latin typeface="Arial"/>
                <a:cs typeface="Arial"/>
              </a:rPr>
              <a:t>: основная  </a:t>
            </a:r>
            <a:r>
              <a:rPr sz="1800" dirty="0">
                <a:latin typeface="Arial"/>
                <a:cs typeface="Arial"/>
              </a:rPr>
              <a:t>(операционная), </a:t>
            </a:r>
            <a:r>
              <a:rPr sz="1800" spc="-5" dirty="0">
                <a:latin typeface="Arial"/>
                <a:cs typeface="Arial"/>
              </a:rPr>
              <a:t>инвестиционная 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финансовая.</a:t>
            </a:r>
            <a:endParaRPr sz="1800" dirty="0">
              <a:latin typeface="Arial"/>
              <a:cs typeface="Arial"/>
            </a:endParaRPr>
          </a:p>
          <a:p>
            <a:pPr marL="355600" marR="635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" dirty="0">
                <a:latin typeface="Arial"/>
                <a:cs typeface="Arial"/>
              </a:rPr>
              <a:t>Отчет </a:t>
            </a:r>
            <a:r>
              <a:rPr sz="1800" dirty="0">
                <a:latin typeface="Arial"/>
                <a:cs typeface="Arial"/>
              </a:rPr>
              <a:t>о </a:t>
            </a:r>
            <a:r>
              <a:rPr sz="1800" spc="-5" dirty="0">
                <a:latin typeface="Arial"/>
                <a:cs typeface="Arial"/>
              </a:rPr>
              <a:t>движении денежных </a:t>
            </a:r>
            <a:r>
              <a:rPr sz="1800" spc="-10" dirty="0">
                <a:latin typeface="Arial"/>
                <a:cs typeface="Arial"/>
              </a:rPr>
              <a:t>средств показывает все </a:t>
            </a:r>
            <a:r>
              <a:rPr sz="1800" spc="-5" dirty="0">
                <a:latin typeface="Arial"/>
                <a:cs typeface="Arial"/>
              </a:rPr>
              <a:t>притоки денежных  </a:t>
            </a:r>
            <a:r>
              <a:rPr sz="1800" spc="-10" dirty="0">
                <a:latin typeface="Arial"/>
                <a:cs typeface="Arial"/>
              </a:rPr>
              <a:t>средств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10" dirty="0">
                <a:latin typeface="Arial"/>
                <a:cs typeface="Arial"/>
              </a:rPr>
              <a:t>все </a:t>
            </a:r>
            <a:r>
              <a:rPr sz="1800" spc="-15" dirty="0">
                <a:latin typeface="Arial"/>
                <a:cs typeface="Arial"/>
              </a:rPr>
              <a:t>оттоки </a:t>
            </a:r>
            <a:r>
              <a:rPr sz="1800" spc="-5" dirty="0">
                <a:latin typeface="Arial"/>
                <a:cs typeface="Arial"/>
              </a:rPr>
              <a:t>по </a:t>
            </a:r>
            <a:r>
              <a:rPr sz="1800" dirty="0">
                <a:latin typeface="Arial"/>
                <a:cs typeface="Arial"/>
              </a:rPr>
              <a:t>каждой </a:t>
            </a:r>
            <a:r>
              <a:rPr sz="1800" spc="-15" dirty="0">
                <a:latin typeface="Arial"/>
                <a:cs typeface="Arial"/>
              </a:rPr>
              <a:t>области, </a:t>
            </a:r>
            <a:r>
              <a:rPr sz="1800" spc="-10" dirty="0">
                <a:latin typeface="Arial"/>
                <a:cs typeface="Arial"/>
              </a:rPr>
              <a:t>рассчитывает </a:t>
            </a:r>
            <a:r>
              <a:rPr sz="1800" spc="-5" dirty="0">
                <a:latin typeface="Arial"/>
                <a:cs typeface="Arial"/>
              </a:rPr>
              <a:t>Чистый  денежный </a:t>
            </a:r>
            <a:r>
              <a:rPr sz="1800" spc="-15" dirty="0">
                <a:latin typeface="Arial"/>
                <a:cs typeface="Arial"/>
              </a:rPr>
              <a:t>поток </a:t>
            </a:r>
            <a:r>
              <a:rPr sz="1800" dirty="0">
                <a:latin typeface="Arial"/>
                <a:cs typeface="Arial"/>
              </a:rPr>
              <a:t>по </a:t>
            </a:r>
            <a:r>
              <a:rPr sz="1800" spc="-15" dirty="0">
                <a:latin typeface="Arial"/>
                <a:cs typeface="Arial"/>
              </a:rPr>
              <a:t>областям деятельности </a:t>
            </a:r>
            <a:r>
              <a:rPr sz="1800" dirty="0">
                <a:latin typeface="Arial"/>
                <a:cs typeface="Arial"/>
              </a:rPr>
              <a:t>и по </a:t>
            </a:r>
            <a:r>
              <a:rPr sz="1800" spc="-10" dirty="0">
                <a:latin typeface="Arial"/>
                <a:cs typeface="Arial"/>
              </a:rPr>
              <a:t>всей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корпорации.</a:t>
            </a:r>
            <a:endParaRPr sz="18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На </a:t>
            </a:r>
            <a:r>
              <a:rPr sz="1800" spc="-20" dirty="0">
                <a:latin typeface="Arial"/>
                <a:cs typeface="Arial"/>
              </a:rPr>
              <a:t>его </a:t>
            </a:r>
            <a:r>
              <a:rPr sz="1800" spc="-5" dirty="0">
                <a:latin typeface="Arial"/>
                <a:cs typeface="Arial"/>
              </a:rPr>
              <a:t>основе можно </a:t>
            </a:r>
            <a:r>
              <a:rPr sz="1800" spc="-10" dirty="0">
                <a:latin typeface="Arial"/>
                <a:cs typeface="Arial"/>
              </a:rPr>
              <a:t>рассчитать </a:t>
            </a:r>
            <a:r>
              <a:rPr sz="1800" spc="-5" dirty="0">
                <a:latin typeface="Arial"/>
                <a:cs typeface="Arial"/>
              </a:rPr>
              <a:t>аналитический </a:t>
            </a:r>
            <a:r>
              <a:rPr sz="1800" spc="-15" dirty="0">
                <a:latin typeface="Arial"/>
                <a:cs typeface="Arial"/>
              </a:rPr>
              <a:t>показатель Свободного  </a:t>
            </a:r>
            <a:r>
              <a:rPr sz="1800" spc="-10" dirty="0">
                <a:latin typeface="Arial"/>
                <a:cs typeface="Arial"/>
              </a:rPr>
              <a:t>денежного потока.</a:t>
            </a:r>
            <a:endParaRPr sz="1800" dirty="0">
              <a:latin typeface="Arial"/>
              <a:cs typeface="Arial"/>
            </a:endParaRPr>
          </a:p>
          <a:p>
            <a:pPr marL="355600" marR="64769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" dirty="0">
                <a:latin typeface="Arial"/>
                <a:cs typeface="Arial"/>
              </a:rPr>
              <a:t>Отчет </a:t>
            </a:r>
            <a:r>
              <a:rPr sz="1800" dirty="0">
                <a:latin typeface="Arial"/>
                <a:cs typeface="Arial"/>
              </a:rPr>
              <a:t>о </a:t>
            </a:r>
            <a:r>
              <a:rPr sz="1800" spc="-5" dirty="0">
                <a:latin typeface="Arial"/>
                <a:cs typeface="Arial"/>
              </a:rPr>
              <a:t>ДДС </a:t>
            </a:r>
            <a:r>
              <a:rPr sz="1800" spc="-15" dirty="0">
                <a:latin typeface="Arial"/>
                <a:cs typeface="Arial"/>
              </a:rPr>
              <a:t>составляется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5" dirty="0">
                <a:latin typeface="Arial"/>
                <a:cs typeface="Arial"/>
              </a:rPr>
              <a:t>финансовой </a:t>
            </a:r>
            <a:r>
              <a:rPr sz="1800" spc="-15" dirty="0">
                <a:latin typeface="Arial"/>
                <a:cs typeface="Arial"/>
              </a:rPr>
              <a:t>отчетности </a:t>
            </a:r>
            <a:r>
              <a:rPr sz="1800" spc="-10" dirty="0">
                <a:latin typeface="Arial"/>
                <a:cs typeface="Arial"/>
              </a:rPr>
              <a:t>поквартально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5" dirty="0">
                <a:latin typeface="Arial"/>
                <a:cs typeface="Arial"/>
              </a:rPr>
              <a:t>за  </a:t>
            </a:r>
            <a:r>
              <a:rPr sz="1800" spc="-25" dirty="0">
                <a:latin typeface="Arial"/>
                <a:cs typeface="Arial"/>
              </a:rPr>
              <a:t>год, </a:t>
            </a:r>
            <a:r>
              <a:rPr sz="1800" spc="-5" dirty="0">
                <a:latin typeface="Arial"/>
                <a:cs typeface="Arial"/>
              </a:rPr>
              <a:t>показывая </a:t>
            </a:r>
            <a:r>
              <a:rPr sz="1800" spc="-10" dirty="0">
                <a:latin typeface="Arial"/>
                <a:cs typeface="Arial"/>
              </a:rPr>
              <a:t>все </a:t>
            </a:r>
            <a:r>
              <a:rPr sz="1800" spc="-5" dirty="0">
                <a:latin typeface="Arial"/>
                <a:cs typeface="Arial"/>
              </a:rPr>
              <a:t>притоки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15" dirty="0">
                <a:latin typeface="Arial"/>
                <a:cs typeface="Arial"/>
              </a:rPr>
              <a:t>оттоки </a:t>
            </a:r>
            <a:r>
              <a:rPr sz="1800" spc="-5" dirty="0">
                <a:latin typeface="Arial"/>
                <a:cs typeface="Arial"/>
              </a:rPr>
              <a:t>денежных </a:t>
            </a:r>
            <a:r>
              <a:rPr sz="1800" spc="-10" dirty="0">
                <a:latin typeface="Arial"/>
                <a:cs typeface="Arial"/>
              </a:rPr>
              <a:t>средств </a:t>
            </a:r>
            <a:r>
              <a:rPr sz="1800" spc="-5" dirty="0">
                <a:latin typeface="Arial"/>
                <a:cs typeface="Arial"/>
              </a:rPr>
              <a:t>за </a:t>
            </a:r>
            <a:r>
              <a:rPr sz="1800" spc="-15" dirty="0">
                <a:latin typeface="Arial"/>
                <a:cs typeface="Arial"/>
              </a:rPr>
              <a:t>отчетный  </a:t>
            </a:r>
            <a:r>
              <a:rPr sz="1800" spc="-10" dirty="0">
                <a:latin typeface="Arial"/>
                <a:cs typeface="Arial"/>
              </a:rPr>
              <a:t>период.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Номер слайда 27">
            <a:extLst>
              <a:ext uri="{FF2B5EF4-FFF2-40B4-BE49-F238E27FC236}">
                <a16:creationId xmlns:a16="http://schemas.microsoft.com/office/drawing/2014/main" id="{B59F268F-939F-9540-8C6C-23A767E5FE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19668" y="6403044"/>
            <a:ext cx="220345" cy="179536"/>
          </a:xfrm>
        </p:spPr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15</a:t>
            </a:fld>
            <a:endParaRPr lang="ru-RU"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70F50-B03C-D644-BF87-4D3BA9B4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68" y="292607"/>
            <a:ext cx="8004809" cy="400110"/>
          </a:xfrm>
        </p:spPr>
        <p:txBody>
          <a:bodyPr/>
          <a:lstStyle/>
          <a:p>
            <a:pPr algn="ctr"/>
            <a:r>
              <a:rPr lang="ru-RU" dirty="0"/>
              <a:t>Операционный цикл компании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E90E9B-6B16-764F-ABA0-677E250237A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16</a:t>
            </a:fld>
            <a:endParaRPr lang="ru-RU" spc="-5" dirty="0"/>
          </a:p>
        </p:txBody>
      </p:sp>
      <p:pic>
        <p:nvPicPr>
          <p:cNvPr id="5" name="Picture 3" descr="circle_4">
            <a:extLst>
              <a:ext uri="{FF2B5EF4-FFF2-40B4-BE49-F238E27FC236}">
                <a16:creationId xmlns:a16="http://schemas.microsoft.com/office/drawing/2014/main" id="{90E3FC13-F98B-7947-810E-569A5887D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76991" y="988567"/>
            <a:ext cx="6989762" cy="504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1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9468" y="292607"/>
            <a:ext cx="8004809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36825" marR="5080" indent="-161226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Отчет </a:t>
            </a:r>
            <a:r>
              <a:rPr spc="-5" dirty="0"/>
              <a:t>о </a:t>
            </a:r>
            <a:r>
              <a:rPr spc="-10" dirty="0"/>
              <a:t>движении </a:t>
            </a:r>
            <a:r>
              <a:rPr spc="-10" dirty="0" err="1"/>
              <a:t>денежных</a:t>
            </a:r>
            <a:r>
              <a:rPr spc="-10" dirty="0"/>
              <a:t> </a:t>
            </a:r>
            <a:r>
              <a:rPr spc="-15" dirty="0" err="1"/>
              <a:t>средств</a:t>
            </a:r>
            <a:endParaRPr spc="-30" dirty="0"/>
          </a:p>
        </p:txBody>
      </p:sp>
      <p:sp>
        <p:nvSpPr>
          <p:cNvPr id="3" name="object 3"/>
          <p:cNvSpPr txBox="1"/>
          <p:nvPr/>
        </p:nvSpPr>
        <p:spPr>
          <a:xfrm>
            <a:off x="562863" y="1355090"/>
            <a:ext cx="792734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830">
              <a:lnSpc>
                <a:spcPct val="100000"/>
              </a:lnSpc>
              <a:spcBef>
                <a:spcPts val="100"/>
              </a:spcBef>
            </a:pPr>
            <a:r>
              <a:rPr lang="ru-RU" spc="-30" dirty="0">
                <a:latin typeface="Arial"/>
                <a:cs typeface="Arial"/>
              </a:rPr>
              <a:t>М</a:t>
            </a:r>
            <a:r>
              <a:rPr sz="1800" spc="-30" dirty="0" err="1">
                <a:latin typeface="Arial"/>
                <a:cs typeface="Arial"/>
              </a:rPr>
              <a:t>етод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составления </a:t>
            </a:r>
            <a:r>
              <a:rPr sz="1800" spc="-15" dirty="0">
                <a:latin typeface="Arial"/>
                <a:cs typeface="Arial"/>
              </a:rPr>
              <a:t>Отчета </a:t>
            </a:r>
            <a:r>
              <a:rPr sz="1800" dirty="0">
                <a:latin typeface="Arial"/>
                <a:cs typeface="Arial"/>
              </a:rPr>
              <a:t>о </a:t>
            </a:r>
            <a:r>
              <a:rPr sz="1800" spc="-5" dirty="0">
                <a:latin typeface="Arial"/>
                <a:cs typeface="Arial"/>
              </a:rPr>
              <a:t>движении денежных </a:t>
            </a:r>
            <a:r>
              <a:rPr sz="1800" spc="-10" dirty="0">
                <a:latin typeface="Arial"/>
                <a:cs typeface="Arial"/>
              </a:rPr>
              <a:t>средств  </a:t>
            </a:r>
            <a:r>
              <a:rPr sz="1800" spc="-15" dirty="0">
                <a:latin typeface="Arial"/>
                <a:cs typeface="Arial"/>
              </a:rPr>
              <a:t>устанавливает </a:t>
            </a:r>
            <a:r>
              <a:rPr sz="1800" spc="-5" dirty="0">
                <a:latin typeface="Arial"/>
                <a:cs typeface="Arial"/>
              </a:rPr>
              <a:t>связь между денежными притоками </a:t>
            </a:r>
            <a:r>
              <a:rPr sz="1800" dirty="0">
                <a:latin typeface="Arial"/>
                <a:cs typeface="Arial"/>
              </a:rPr>
              <a:t>по </a:t>
            </a:r>
            <a:r>
              <a:rPr sz="1800" spc="-15" dirty="0">
                <a:latin typeface="Arial"/>
                <a:cs typeface="Arial"/>
              </a:rPr>
              <a:t>доходам </a:t>
            </a:r>
            <a:r>
              <a:rPr sz="1800" spc="-5" dirty="0">
                <a:latin typeface="Arial"/>
                <a:cs typeface="Arial"/>
              </a:rPr>
              <a:t>компании,  </a:t>
            </a:r>
            <a:r>
              <a:rPr sz="1800" spc="-10" dirty="0">
                <a:latin typeface="Arial"/>
                <a:cs typeface="Arial"/>
              </a:rPr>
              <a:t>оттоками </a:t>
            </a:r>
            <a:r>
              <a:rPr sz="1800" spc="-5" dirty="0">
                <a:latin typeface="Arial"/>
                <a:cs typeface="Arial"/>
              </a:rPr>
              <a:t>денег </a:t>
            </a:r>
            <a:r>
              <a:rPr sz="1800" dirty="0">
                <a:latin typeface="Arial"/>
                <a:cs typeface="Arial"/>
              </a:rPr>
              <a:t>по </a:t>
            </a:r>
            <a:r>
              <a:rPr sz="1800" spc="-15" dirty="0">
                <a:latin typeface="Arial"/>
                <a:cs typeface="Arial"/>
              </a:rPr>
              <a:t>затратам, </a:t>
            </a:r>
            <a:r>
              <a:rPr sz="1800" spc="-5" dirty="0">
                <a:latin typeface="Arial"/>
                <a:cs typeface="Arial"/>
              </a:rPr>
              <a:t>вложениями денег </a:t>
            </a:r>
            <a:r>
              <a:rPr sz="1800" dirty="0">
                <a:latin typeface="Arial"/>
                <a:cs typeface="Arial"/>
              </a:rPr>
              <a:t>в прирост </a:t>
            </a:r>
            <a:r>
              <a:rPr sz="1800" spc="-5" dirty="0">
                <a:latin typeface="Arial"/>
                <a:cs typeface="Arial"/>
              </a:rPr>
              <a:t>разных видов  имущества </a:t>
            </a:r>
            <a:r>
              <a:rPr sz="1800" dirty="0">
                <a:latin typeface="Arial"/>
                <a:cs typeface="Arial"/>
              </a:rPr>
              <a:t>и, </a:t>
            </a:r>
            <a:r>
              <a:rPr sz="1800" spc="-5" dirty="0">
                <a:latin typeface="Arial"/>
                <a:cs typeface="Arial"/>
              </a:rPr>
              <a:t>наконец, </a:t>
            </a:r>
            <a:r>
              <a:rPr sz="1800" spc="-10" dirty="0">
                <a:latin typeface="Arial"/>
                <a:cs typeface="Arial"/>
              </a:rPr>
              <a:t>учитывает влияние кредита </a:t>
            </a:r>
            <a:r>
              <a:rPr sz="1800" spc="-5" dirty="0">
                <a:latin typeface="Arial"/>
                <a:cs typeface="Arial"/>
              </a:rPr>
              <a:t>на денежный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оборот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Главные </a:t>
            </a:r>
            <a:r>
              <a:rPr sz="1800" spc="-10" dirty="0">
                <a:latin typeface="Arial"/>
                <a:cs typeface="Arial"/>
              </a:rPr>
              <a:t>постулаты </a:t>
            </a:r>
            <a:r>
              <a:rPr sz="1800" spc="-15" dirty="0">
                <a:latin typeface="Arial"/>
                <a:cs typeface="Arial"/>
              </a:rPr>
              <a:t>Отчета </a:t>
            </a:r>
            <a:r>
              <a:rPr sz="1800" dirty="0">
                <a:latin typeface="Arial"/>
                <a:cs typeface="Arial"/>
              </a:rPr>
              <a:t>о </a:t>
            </a:r>
            <a:r>
              <a:rPr sz="1800" spc="-5" dirty="0">
                <a:latin typeface="Arial"/>
                <a:cs typeface="Arial"/>
              </a:rPr>
              <a:t>движении </a:t>
            </a:r>
            <a:r>
              <a:rPr sz="1800" spc="-5" dirty="0" err="1">
                <a:latin typeface="Arial"/>
                <a:cs typeface="Arial"/>
              </a:rPr>
              <a:t>денежных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 err="1">
                <a:latin typeface="Arial"/>
                <a:cs typeface="Arial"/>
              </a:rPr>
              <a:t>средств</a:t>
            </a:r>
            <a:r>
              <a:rPr lang="ru-RU" sz="1800" spc="-10" dirty="0">
                <a:latin typeface="Arial"/>
                <a:cs typeface="Arial"/>
              </a:rPr>
              <a:t>:</a:t>
            </a:r>
          </a:p>
          <a:p>
            <a:pPr marL="12700" marR="5080"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L="355600" marR="788035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увеличение </a:t>
            </a:r>
            <a:r>
              <a:rPr sz="1800" b="1" spc="-15" dirty="0">
                <a:solidFill>
                  <a:srgbClr val="006FC0"/>
                </a:solidFill>
                <a:latin typeface="Arial"/>
                <a:cs typeface="Arial"/>
              </a:rPr>
              <a:t>имущества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приводит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к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уменьшению денежных 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средств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0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обороте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6FC0"/>
              </a:buClr>
              <a:buFont typeface="Arial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355600" marR="14541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увеличение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кредита </a:t>
            </a:r>
            <a:r>
              <a:rPr sz="1800" b="1" spc="-15" dirty="0">
                <a:solidFill>
                  <a:srgbClr val="006FC0"/>
                </a:solidFill>
                <a:latin typeface="Arial"/>
                <a:cs typeface="Arial"/>
              </a:rPr>
              <a:t>полученного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(кредиторской </a:t>
            </a:r>
            <a:r>
              <a:rPr sz="1800" b="1" spc="-15" dirty="0">
                <a:solidFill>
                  <a:srgbClr val="006FC0"/>
                </a:solidFill>
                <a:latin typeface="Arial"/>
                <a:cs typeface="Arial"/>
              </a:rPr>
              <a:t>задолженности) 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приводит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к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увеличению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денежных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средств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00" b="1" spc="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обороте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Номер слайда 27">
            <a:extLst>
              <a:ext uri="{FF2B5EF4-FFF2-40B4-BE49-F238E27FC236}">
                <a16:creationId xmlns:a16="http://schemas.microsoft.com/office/drawing/2014/main" id="{8752A7C0-07E7-8841-B95D-86841A5CDE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19668" y="6403044"/>
            <a:ext cx="220345" cy="179536"/>
          </a:xfrm>
        </p:spPr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17</a:t>
            </a:fld>
            <a:endParaRPr lang="ru-RU"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344" y="298704"/>
            <a:ext cx="617728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Отчет </a:t>
            </a:r>
            <a:r>
              <a:rPr spc="-5" dirty="0"/>
              <a:t>о </a:t>
            </a:r>
            <a:r>
              <a:rPr spc="-10" dirty="0"/>
              <a:t>движении денежных </a:t>
            </a:r>
            <a:r>
              <a:rPr spc="-15" dirty="0"/>
              <a:t>средств  </a:t>
            </a:r>
            <a:r>
              <a:rPr spc="-5" dirty="0"/>
              <a:t>(Cash Flow Statement). </a:t>
            </a:r>
            <a:endParaRPr spc="-3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374304"/>
              </p:ext>
            </p:extLst>
          </p:nvPr>
        </p:nvGraphicFramePr>
        <p:xfrm>
          <a:off x="1090930" y="1308353"/>
          <a:ext cx="7476490" cy="4603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2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143192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статьи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5359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Ден.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ед.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11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Остаток денежных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средств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начало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периода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511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1 000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11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5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i="1" dirty="0">
                          <a:latin typeface="Arial"/>
                          <a:cs typeface="Arial"/>
                        </a:rPr>
                        <a:t>A. </a:t>
                      </a:r>
                      <a:r>
                        <a:rPr sz="1600" b="1" i="1" spc="-10" dirty="0">
                          <a:latin typeface="Arial"/>
                          <a:cs typeface="Arial"/>
                        </a:rPr>
                        <a:t>Оборот </a:t>
                      </a:r>
                      <a:r>
                        <a:rPr sz="1600" b="1" i="1" spc="-5" dirty="0">
                          <a:latin typeface="Arial"/>
                          <a:cs typeface="Arial"/>
                        </a:rPr>
                        <a:t>денежных </a:t>
                      </a:r>
                      <a:r>
                        <a:rPr sz="1600" b="1" i="1" spc="-10" dirty="0">
                          <a:latin typeface="Arial"/>
                          <a:cs typeface="Arial"/>
                        </a:rPr>
                        <a:t>средств </a:t>
                      </a:r>
                      <a:r>
                        <a:rPr sz="1600" b="1" i="1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600" b="1" i="1" spc="-5" dirty="0">
                          <a:latin typeface="Arial"/>
                          <a:cs typeface="Arial"/>
                        </a:rPr>
                        <a:t>операциям</a:t>
                      </a:r>
                      <a:r>
                        <a:rPr sz="1600" b="1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dirty="0">
                          <a:latin typeface="Arial"/>
                          <a:cs typeface="Arial"/>
                        </a:rPr>
                        <a:t>–</a:t>
                      </a:r>
                      <a:endParaRPr sz="1600" i="1" dirty="0">
                        <a:latin typeface="Arial"/>
                        <a:cs typeface="Arial"/>
                      </a:endParaRPr>
                    </a:p>
                    <a:p>
                      <a:pPr marL="6286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i="1" dirty="0">
                          <a:latin typeface="Arial"/>
                          <a:cs typeface="Arial"/>
                        </a:rPr>
                        <a:t>Operating Cash Flow</a:t>
                      </a:r>
                      <a:r>
                        <a:rPr sz="16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dirty="0">
                          <a:latin typeface="Arial"/>
                          <a:cs typeface="Arial"/>
                        </a:rPr>
                        <a:t>(OCF)</a:t>
                      </a:r>
                      <a:endParaRPr sz="1600" i="1" dirty="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u="sng" dirty="0">
                          <a:latin typeface="Arial"/>
                          <a:cs typeface="Arial"/>
                        </a:rPr>
                        <a:t>Поступления</a:t>
                      </a: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5 850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000</a:t>
                      </a: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5200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продаж текущего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периода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5 000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5200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Авансовые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платежи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клиентов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300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5200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Погашение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дебиторской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задолженности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450 000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5200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Прочие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поступления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100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u="sng" spc="-5" dirty="0">
                          <a:latin typeface="Arial"/>
                          <a:cs typeface="Arial"/>
                        </a:rPr>
                        <a:t>Выплаты</a:t>
                      </a:r>
                      <a:endParaRPr sz="1600" b="1" u="sng" dirty="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(4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000)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52006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Оплата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закупок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85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(2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200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000)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52006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Заработная плата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персонала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85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(1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500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000)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1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52006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Налоговые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платежи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85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(250 000)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1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125" dirty="0">
                          <a:latin typeface="Arial"/>
                          <a:cs typeface="Arial"/>
                        </a:rPr>
                        <a:t>11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52006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Прочие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выплаты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85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(150 000)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u="sng" dirty="0">
                          <a:latin typeface="Arial"/>
                          <a:cs typeface="Arial"/>
                        </a:rPr>
                        <a:t>Чистый </a:t>
                      </a:r>
                      <a:r>
                        <a:rPr sz="1600" b="1" u="sng" spc="-10" dirty="0">
                          <a:latin typeface="Arial"/>
                          <a:cs typeface="Arial"/>
                        </a:rPr>
                        <a:t>оборот </a:t>
                      </a:r>
                      <a:r>
                        <a:rPr sz="1600" b="1" u="sng" spc="-5" dirty="0">
                          <a:latin typeface="Arial"/>
                          <a:cs typeface="Arial"/>
                        </a:rPr>
                        <a:t>ДС </a:t>
                      </a:r>
                      <a:r>
                        <a:rPr sz="1600" b="1" u="sng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600" b="1" u="sng" spc="-5" dirty="0">
                          <a:latin typeface="Arial"/>
                          <a:cs typeface="Arial"/>
                        </a:rPr>
                        <a:t> операциям</a:t>
                      </a:r>
                      <a:endParaRPr sz="1600" u="sng" dirty="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1 750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000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Номер слайда 27">
            <a:extLst>
              <a:ext uri="{FF2B5EF4-FFF2-40B4-BE49-F238E27FC236}">
                <a16:creationId xmlns:a16="http://schemas.microsoft.com/office/drawing/2014/main" id="{FFC9CF72-7FC1-4043-9599-F2EC51AFA50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19668" y="6403044"/>
            <a:ext cx="220345" cy="179536"/>
          </a:xfrm>
        </p:spPr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18</a:t>
            </a:fld>
            <a:endParaRPr lang="ru-RU"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0060" y="0"/>
            <a:ext cx="5715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740" marR="5080" indent="-66675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Отчет </a:t>
            </a:r>
            <a:r>
              <a:rPr sz="2400" dirty="0"/>
              <a:t>о </a:t>
            </a:r>
            <a:r>
              <a:rPr sz="2400" spc="-10" dirty="0"/>
              <a:t>движении </a:t>
            </a:r>
            <a:r>
              <a:rPr sz="2400" spc="-5" dirty="0"/>
              <a:t>денежных </a:t>
            </a:r>
            <a:r>
              <a:rPr sz="2400" spc="-10" dirty="0"/>
              <a:t>средств  </a:t>
            </a:r>
            <a:r>
              <a:rPr sz="2400" spc="-5" dirty="0"/>
              <a:t>(Cash </a:t>
            </a:r>
            <a:r>
              <a:rPr sz="2400" dirty="0"/>
              <a:t>Flow </a:t>
            </a:r>
            <a:r>
              <a:rPr sz="2400" spc="-5" dirty="0"/>
              <a:t>Statement). </a:t>
            </a:r>
            <a:endParaRPr sz="24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424805"/>
              </p:ext>
            </p:extLst>
          </p:nvPr>
        </p:nvGraphicFramePr>
        <p:xfrm>
          <a:off x="596328" y="876300"/>
          <a:ext cx="8379458" cy="533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6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2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3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статьи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Ден.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ед.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i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B. </a:t>
                      </a:r>
                      <a:r>
                        <a:rPr sz="16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Оборот </a:t>
                      </a:r>
                      <a:r>
                        <a:rPr sz="1600" b="1" i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денежных </a:t>
                      </a:r>
                      <a:r>
                        <a:rPr sz="16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средств </a:t>
                      </a:r>
                      <a:r>
                        <a:rPr sz="1600" b="1" i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600" b="1" i="1" spc="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инвестициям</a:t>
                      </a:r>
                      <a:endParaRPr sz="1600" i="1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u="sng" dirty="0">
                          <a:latin typeface="Arial"/>
                          <a:cs typeface="Arial"/>
                        </a:rPr>
                        <a:t>Поступления</a:t>
                      </a: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500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9974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продажи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основных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средств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500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1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9974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продажи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долгосрочных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финансовых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активов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920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1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u="sng" spc="-5" dirty="0">
                          <a:latin typeface="Arial"/>
                          <a:cs typeface="Arial"/>
                        </a:rPr>
                        <a:t>Выплаты</a:t>
                      </a:r>
                      <a:endParaRPr sz="1600" b="1" u="sng" dirty="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(4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200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000)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9974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Инвестиции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основные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средства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(4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000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000)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1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9974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Приобретение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долгосрочных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финансовых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активов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920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(200 000)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1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Чистый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оборот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ДС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инвестициям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(3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700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000)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i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C. </a:t>
                      </a:r>
                      <a:r>
                        <a:rPr sz="16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Оборот денежных средств </a:t>
                      </a:r>
                      <a:r>
                        <a:rPr sz="1600" b="1" i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600" b="1" i="1" spc="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финансам</a:t>
                      </a:r>
                      <a:endParaRPr sz="1600" i="1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385">
                <a:tc gridSpan="2"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u="sng" dirty="0">
                          <a:latin typeface="Arial"/>
                          <a:cs typeface="Arial"/>
                        </a:rPr>
                        <a:t>Поступления</a:t>
                      </a: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3 600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385">
                <a:tc gridSpan="2"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974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кредитов,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займов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и выпуска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акций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3 600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255">
                <a:tc gridSpan="2">
                  <a:txBody>
                    <a:bodyPr/>
                    <a:lstStyle/>
                    <a:p>
                      <a:pPr marL="42545" algn="ctr">
                        <a:lnSpc>
                          <a:spcPts val="186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ts val="1860"/>
                        </a:lnSpc>
                        <a:spcBef>
                          <a:spcPts val="105"/>
                        </a:spcBef>
                      </a:pPr>
                      <a:r>
                        <a:rPr sz="1600" b="1" u="sng" spc="-5" dirty="0">
                          <a:latin typeface="Arial"/>
                          <a:cs typeface="Arial"/>
                        </a:rPr>
                        <a:t>Выплаты</a:t>
                      </a:r>
                      <a:endParaRPr sz="1600" b="1" u="sng" dirty="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ts val="186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(1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450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000)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750">
                <a:tc gridSpan="2"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974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Погашение кредитов,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займов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и выкуп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акций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(950 000)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385">
                <a:tc gridSpan="2"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974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Дивиденды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акционерам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(500 000)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6385">
                <a:tc gridSpan="2"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Чистый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оборот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ДС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финансам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2 150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75615">
                <a:tc gridSpan="2"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85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Чистый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оборот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денежных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средств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всем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разделам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85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200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85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6385">
                <a:tc gridSpan="2"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Остаток денежных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средств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конец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периода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1 200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000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Номер слайда 27">
            <a:extLst>
              <a:ext uri="{FF2B5EF4-FFF2-40B4-BE49-F238E27FC236}">
                <a16:creationId xmlns:a16="http://schemas.microsoft.com/office/drawing/2014/main" id="{BBCEB5BE-D4E2-4745-A7CC-021555EC19C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19668" y="6403044"/>
            <a:ext cx="220345" cy="179536"/>
          </a:xfrm>
        </p:spPr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19</a:t>
            </a:fld>
            <a:endParaRPr lang="ru-RU"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751" y="397001"/>
            <a:ext cx="37680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/>
              <a:t>Содержание</a:t>
            </a:r>
            <a:r>
              <a:rPr sz="3200" spc="-55" dirty="0"/>
              <a:t> </a:t>
            </a:r>
            <a:r>
              <a:rPr sz="3200" spc="-10" dirty="0"/>
              <a:t>курса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13194" y="1399413"/>
            <a:ext cx="934719" cy="4437380"/>
          </a:xfrm>
          <a:custGeom>
            <a:avLst/>
            <a:gdLst/>
            <a:ahLst/>
            <a:cxnLst/>
            <a:rect l="l" t="t" r="r" b="b"/>
            <a:pathLst>
              <a:path w="934719" h="4437380">
                <a:moveTo>
                  <a:pt x="15265" y="0"/>
                </a:moveTo>
                <a:lnTo>
                  <a:pt x="49298" y="34552"/>
                </a:lnTo>
                <a:lnTo>
                  <a:pt x="82688" y="69496"/>
                </a:lnTo>
                <a:lnTo>
                  <a:pt x="115437" y="104823"/>
                </a:lnTo>
                <a:lnTo>
                  <a:pt x="147543" y="140528"/>
                </a:lnTo>
                <a:lnTo>
                  <a:pt x="179007" y="176601"/>
                </a:lnTo>
                <a:lnTo>
                  <a:pt x="209829" y="213036"/>
                </a:lnTo>
                <a:lnTo>
                  <a:pt x="240009" y="249826"/>
                </a:lnTo>
                <a:lnTo>
                  <a:pt x="269547" y="286962"/>
                </a:lnTo>
                <a:lnTo>
                  <a:pt x="298442" y="324437"/>
                </a:lnTo>
                <a:lnTo>
                  <a:pt x="326696" y="362244"/>
                </a:lnTo>
                <a:lnTo>
                  <a:pt x="354307" y="400376"/>
                </a:lnTo>
                <a:lnTo>
                  <a:pt x="381277" y="438825"/>
                </a:lnTo>
                <a:lnTo>
                  <a:pt x="407604" y="477582"/>
                </a:lnTo>
                <a:lnTo>
                  <a:pt x="433289" y="516642"/>
                </a:lnTo>
                <a:lnTo>
                  <a:pt x="458332" y="555997"/>
                </a:lnTo>
                <a:lnTo>
                  <a:pt x="482733" y="595638"/>
                </a:lnTo>
                <a:lnTo>
                  <a:pt x="506491" y="635560"/>
                </a:lnTo>
                <a:lnTo>
                  <a:pt x="529608" y="675753"/>
                </a:lnTo>
                <a:lnTo>
                  <a:pt x="552082" y="716211"/>
                </a:lnTo>
                <a:lnTo>
                  <a:pt x="573914" y="756926"/>
                </a:lnTo>
                <a:lnTo>
                  <a:pt x="595105" y="797892"/>
                </a:lnTo>
                <a:lnTo>
                  <a:pt x="615653" y="839099"/>
                </a:lnTo>
                <a:lnTo>
                  <a:pt x="635559" y="880541"/>
                </a:lnTo>
                <a:lnTo>
                  <a:pt x="654822" y="922211"/>
                </a:lnTo>
                <a:lnTo>
                  <a:pt x="673444" y="964101"/>
                </a:lnTo>
                <a:lnTo>
                  <a:pt x="691424" y="1006203"/>
                </a:lnTo>
                <a:lnTo>
                  <a:pt x="708761" y="1048511"/>
                </a:lnTo>
                <a:lnTo>
                  <a:pt x="725456" y="1091016"/>
                </a:lnTo>
                <a:lnTo>
                  <a:pt x="741509" y="1133711"/>
                </a:lnTo>
                <a:lnTo>
                  <a:pt x="756920" y="1176589"/>
                </a:lnTo>
                <a:lnTo>
                  <a:pt x="771689" y="1219642"/>
                </a:lnTo>
                <a:lnTo>
                  <a:pt x="785816" y="1262863"/>
                </a:lnTo>
                <a:lnTo>
                  <a:pt x="799301" y="1306244"/>
                </a:lnTo>
                <a:lnTo>
                  <a:pt x="812143" y="1349778"/>
                </a:lnTo>
                <a:lnTo>
                  <a:pt x="824344" y="1393457"/>
                </a:lnTo>
                <a:lnTo>
                  <a:pt x="835902" y="1437275"/>
                </a:lnTo>
                <a:lnTo>
                  <a:pt x="846818" y="1481223"/>
                </a:lnTo>
                <a:lnTo>
                  <a:pt x="857092" y="1525293"/>
                </a:lnTo>
                <a:lnTo>
                  <a:pt x="866724" y="1569480"/>
                </a:lnTo>
                <a:lnTo>
                  <a:pt x="875714" y="1613775"/>
                </a:lnTo>
                <a:lnTo>
                  <a:pt x="884061" y="1658170"/>
                </a:lnTo>
                <a:lnTo>
                  <a:pt x="891767" y="1702658"/>
                </a:lnTo>
                <a:lnTo>
                  <a:pt x="898830" y="1747233"/>
                </a:lnTo>
                <a:lnTo>
                  <a:pt x="905251" y="1791885"/>
                </a:lnTo>
                <a:lnTo>
                  <a:pt x="911031" y="1836609"/>
                </a:lnTo>
                <a:lnTo>
                  <a:pt x="916168" y="1881395"/>
                </a:lnTo>
                <a:lnTo>
                  <a:pt x="920662" y="1926238"/>
                </a:lnTo>
                <a:lnTo>
                  <a:pt x="924515" y="1971129"/>
                </a:lnTo>
                <a:lnTo>
                  <a:pt x="927726" y="2016062"/>
                </a:lnTo>
                <a:lnTo>
                  <a:pt x="930294" y="2061027"/>
                </a:lnTo>
                <a:lnTo>
                  <a:pt x="932221" y="2106019"/>
                </a:lnTo>
                <a:lnTo>
                  <a:pt x="933505" y="2151030"/>
                </a:lnTo>
                <a:lnTo>
                  <a:pt x="934147" y="2196051"/>
                </a:lnTo>
                <a:lnTo>
                  <a:pt x="934147" y="2241077"/>
                </a:lnTo>
                <a:lnTo>
                  <a:pt x="933505" y="2286099"/>
                </a:lnTo>
                <a:lnTo>
                  <a:pt x="932221" y="2331109"/>
                </a:lnTo>
                <a:lnTo>
                  <a:pt x="930294" y="2376101"/>
                </a:lnTo>
                <a:lnTo>
                  <a:pt x="927726" y="2421067"/>
                </a:lnTo>
                <a:lnTo>
                  <a:pt x="924515" y="2465999"/>
                </a:lnTo>
                <a:lnTo>
                  <a:pt x="920662" y="2510890"/>
                </a:lnTo>
                <a:lnTo>
                  <a:pt x="916168" y="2555733"/>
                </a:lnTo>
                <a:lnTo>
                  <a:pt x="911031" y="2600520"/>
                </a:lnTo>
                <a:lnTo>
                  <a:pt x="905251" y="2645243"/>
                </a:lnTo>
                <a:lnTo>
                  <a:pt x="898830" y="2689896"/>
                </a:lnTo>
                <a:lnTo>
                  <a:pt x="891767" y="2734470"/>
                </a:lnTo>
                <a:lnTo>
                  <a:pt x="884061" y="2778959"/>
                </a:lnTo>
                <a:lnTo>
                  <a:pt x="875714" y="2823354"/>
                </a:lnTo>
                <a:lnTo>
                  <a:pt x="866724" y="2867649"/>
                </a:lnTo>
                <a:lnTo>
                  <a:pt x="857092" y="2911836"/>
                </a:lnTo>
                <a:lnTo>
                  <a:pt x="846818" y="2955907"/>
                </a:lnTo>
                <a:lnTo>
                  <a:pt x="835902" y="2999855"/>
                </a:lnTo>
                <a:lnTo>
                  <a:pt x="824344" y="3043672"/>
                </a:lnTo>
                <a:lnTo>
                  <a:pt x="812143" y="3087352"/>
                </a:lnTo>
                <a:lnTo>
                  <a:pt x="799301" y="3130886"/>
                </a:lnTo>
                <a:lnTo>
                  <a:pt x="785816" y="3174267"/>
                </a:lnTo>
                <a:lnTo>
                  <a:pt x="771689" y="3217488"/>
                </a:lnTo>
                <a:lnTo>
                  <a:pt x="756920" y="3260541"/>
                </a:lnTo>
                <a:lnTo>
                  <a:pt x="741509" y="3303419"/>
                </a:lnTo>
                <a:lnTo>
                  <a:pt x="725456" y="3346115"/>
                </a:lnTo>
                <a:lnTo>
                  <a:pt x="708761" y="3388620"/>
                </a:lnTo>
                <a:lnTo>
                  <a:pt x="691424" y="3430927"/>
                </a:lnTo>
                <a:lnTo>
                  <a:pt x="673444" y="3473030"/>
                </a:lnTo>
                <a:lnTo>
                  <a:pt x="654822" y="3514920"/>
                </a:lnTo>
                <a:lnTo>
                  <a:pt x="635559" y="3556590"/>
                </a:lnTo>
                <a:lnTo>
                  <a:pt x="615653" y="3598032"/>
                </a:lnTo>
                <a:lnTo>
                  <a:pt x="595105" y="3639240"/>
                </a:lnTo>
                <a:lnTo>
                  <a:pt x="573914" y="3680205"/>
                </a:lnTo>
                <a:lnTo>
                  <a:pt x="552082" y="3720921"/>
                </a:lnTo>
                <a:lnTo>
                  <a:pt x="529608" y="3761379"/>
                </a:lnTo>
                <a:lnTo>
                  <a:pt x="506491" y="3801573"/>
                </a:lnTo>
                <a:lnTo>
                  <a:pt x="482733" y="3841494"/>
                </a:lnTo>
                <a:lnTo>
                  <a:pt x="458332" y="3881136"/>
                </a:lnTo>
                <a:lnTo>
                  <a:pt x="433289" y="3920491"/>
                </a:lnTo>
                <a:lnTo>
                  <a:pt x="407604" y="3959551"/>
                </a:lnTo>
                <a:lnTo>
                  <a:pt x="381277" y="3998309"/>
                </a:lnTo>
                <a:lnTo>
                  <a:pt x="354307" y="4036758"/>
                </a:lnTo>
                <a:lnTo>
                  <a:pt x="326696" y="4074890"/>
                </a:lnTo>
                <a:lnTo>
                  <a:pt x="298442" y="4112697"/>
                </a:lnTo>
                <a:lnTo>
                  <a:pt x="269547" y="4150173"/>
                </a:lnTo>
                <a:lnTo>
                  <a:pt x="240009" y="4187310"/>
                </a:lnTo>
                <a:lnTo>
                  <a:pt x="209829" y="4224099"/>
                </a:lnTo>
                <a:lnTo>
                  <a:pt x="179007" y="4260535"/>
                </a:lnTo>
                <a:lnTo>
                  <a:pt x="147543" y="4296608"/>
                </a:lnTo>
                <a:lnTo>
                  <a:pt x="115437" y="4332313"/>
                </a:lnTo>
                <a:lnTo>
                  <a:pt x="82688" y="4367641"/>
                </a:lnTo>
                <a:lnTo>
                  <a:pt x="49298" y="4402586"/>
                </a:lnTo>
                <a:lnTo>
                  <a:pt x="15265" y="4437138"/>
                </a:lnTo>
                <a:lnTo>
                  <a:pt x="0" y="4421873"/>
                </a:lnTo>
                <a:lnTo>
                  <a:pt x="33797" y="4387557"/>
                </a:lnTo>
                <a:lnTo>
                  <a:pt x="66956" y="4352853"/>
                </a:lnTo>
                <a:lnTo>
                  <a:pt x="99478" y="4317767"/>
                </a:lnTo>
                <a:lnTo>
                  <a:pt x="131362" y="4282308"/>
                </a:lnTo>
                <a:lnTo>
                  <a:pt x="162608" y="4246482"/>
                </a:lnTo>
                <a:lnTo>
                  <a:pt x="193217" y="4210296"/>
                </a:lnTo>
                <a:lnTo>
                  <a:pt x="223187" y="4173759"/>
                </a:lnTo>
                <a:lnTo>
                  <a:pt x="252521" y="4136878"/>
                </a:lnTo>
                <a:lnTo>
                  <a:pt x="281216" y="4099660"/>
                </a:lnTo>
                <a:lnTo>
                  <a:pt x="309274" y="4062112"/>
                </a:lnTo>
                <a:lnTo>
                  <a:pt x="336695" y="4024242"/>
                </a:lnTo>
                <a:lnTo>
                  <a:pt x="363477" y="3986058"/>
                </a:lnTo>
                <a:lnTo>
                  <a:pt x="389622" y="3947566"/>
                </a:lnTo>
                <a:lnTo>
                  <a:pt x="415129" y="3908774"/>
                </a:lnTo>
                <a:lnTo>
                  <a:pt x="439999" y="3869690"/>
                </a:lnTo>
                <a:lnTo>
                  <a:pt x="464231" y="3830321"/>
                </a:lnTo>
                <a:lnTo>
                  <a:pt x="487825" y="3790674"/>
                </a:lnTo>
                <a:lnTo>
                  <a:pt x="510781" y="3750757"/>
                </a:lnTo>
                <a:lnTo>
                  <a:pt x="533100" y="3710577"/>
                </a:lnTo>
                <a:lnTo>
                  <a:pt x="554781" y="3670141"/>
                </a:lnTo>
                <a:lnTo>
                  <a:pt x="575825" y="3629458"/>
                </a:lnTo>
                <a:lnTo>
                  <a:pt x="596230" y="3588534"/>
                </a:lnTo>
                <a:lnTo>
                  <a:pt x="615998" y="3547376"/>
                </a:lnTo>
                <a:lnTo>
                  <a:pt x="635129" y="3505993"/>
                </a:lnTo>
                <a:lnTo>
                  <a:pt x="653621" y="3464391"/>
                </a:lnTo>
                <a:lnTo>
                  <a:pt x="671477" y="3422578"/>
                </a:lnTo>
                <a:lnTo>
                  <a:pt x="688694" y="3380562"/>
                </a:lnTo>
                <a:lnTo>
                  <a:pt x="705274" y="3338349"/>
                </a:lnTo>
                <a:lnTo>
                  <a:pt x="721216" y="3295948"/>
                </a:lnTo>
                <a:lnTo>
                  <a:pt x="736520" y="3253365"/>
                </a:lnTo>
                <a:lnTo>
                  <a:pt x="751187" y="3210608"/>
                </a:lnTo>
                <a:lnTo>
                  <a:pt x="765215" y="3167685"/>
                </a:lnTo>
                <a:lnTo>
                  <a:pt x="778607" y="3124602"/>
                </a:lnTo>
                <a:lnTo>
                  <a:pt x="791360" y="3081367"/>
                </a:lnTo>
                <a:lnTo>
                  <a:pt x="803476" y="3037988"/>
                </a:lnTo>
                <a:lnTo>
                  <a:pt x="814955" y="2994473"/>
                </a:lnTo>
                <a:lnTo>
                  <a:pt x="825795" y="2950827"/>
                </a:lnTo>
                <a:lnTo>
                  <a:pt x="835998" y="2907059"/>
                </a:lnTo>
                <a:lnTo>
                  <a:pt x="845563" y="2863177"/>
                </a:lnTo>
                <a:lnTo>
                  <a:pt x="854491" y="2819187"/>
                </a:lnTo>
                <a:lnTo>
                  <a:pt x="862781" y="2775098"/>
                </a:lnTo>
                <a:lnTo>
                  <a:pt x="870433" y="2730915"/>
                </a:lnTo>
                <a:lnTo>
                  <a:pt x="877447" y="2686648"/>
                </a:lnTo>
                <a:lnTo>
                  <a:pt x="883824" y="2642303"/>
                </a:lnTo>
                <a:lnTo>
                  <a:pt x="889563" y="2597887"/>
                </a:lnTo>
                <a:lnTo>
                  <a:pt x="894665" y="2553409"/>
                </a:lnTo>
                <a:lnTo>
                  <a:pt x="899128" y="2508874"/>
                </a:lnTo>
                <a:lnTo>
                  <a:pt x="902954" y="2464292"/>
                </a:lnTo>
                <a:lnTo>
                  <a:pt x="906143" y="2419669"/>
                </a:lnTo>
                <a:lnTo>
                  <a:pt x="908693" y="2375013"/>
                </a:lnTo>
                <a:lnTo>
                  <a:pt x="910607" y="2330331"/>
                </a:lnTo>
                <a:lnTo>
                  <a:pt x="911882" y="2285630"/>
                </a:lnTo>
                <a:lnTo>
                  <a:pt x="912520" y="2240919"/>
                </a:lnTo>
                <a:lnTo>
                  <a:pt x="912520" y="2196203"/>
                </a:lnTo>
                <a:lnTo>
                  <a:pt x="911882" y="2151491"/>
                </a:lnTo>
                <a:lnTo>
                  <a:pt x="910607" y="2106791"/>
                </a:lnTo>
                <a:lnTo>
                  <a:pt x="908693" y="2062109"/>
                </a:lnTo>
                <a:lnTo>
                  <a:pt x="906143" y="2017452"/>
                </a:lnTo>
                <a:lnTo>
                  <a:pt x="902954" y="1972829"/>
                </a:lnTo>
                <a:lnTo>
                  <a:pt x="899128" y="1928247"/>
                </a:lnTo>
                <a:lnTo>
                  <a:pt x="894665" y="1883713"/>
                </a:lnTo>
                <a:lnTo>
                  <a:pt x="889563" y="1839235"/>
                </a:lnTo>
                <a:lnTo>
                  <a:pt x="883824" y="1794819"/>
                </a:lnTo>
                <a:lnTo>
                  <a:pt x="877447" y="1750474"/>
                </a:lnTo>
                <a:lnTo>
                  <a:pt x="870433" y="1706206"/>
                </a:lnTo>
                <a:lnTo>
                  <a:pt x="862781" y="1662024"/>
                </a:lnTo>
                <a:lnTo>
                  <a:pt x="854491" y="1617934"/>
                </a:lnTo>
                <a:lnTo>
                  <a:pt x="845563" y="1573944"/>
                </a:lnTo>
                <a:lnTo>
                  <a:pt x="835998" y="1530062"/>
                </a:lnTo>
                <a:lnTo>
                  <a:pt x="825795" y="1486294"/>
                </a:lnTo>
                <a:lnTo>
                  <a:pt x="814955" y="1442648"/>
                </a:lnTo>
                <a:lnTo>
                  <a:pt x="803476" y="1399132"/>
                </a:lnTo>
                <a:lnTo>
                  <a:pt x="791360" y="1355753"/>
                </a:lnTo>
                <a:lnTo>
                  <a:pt x="778607" y="1312519"/>
                </a:lnTo>
                <a:lnTo>
                  <a:pt x="765215" y="1269436"/>
                </a:lnTo>
                <a:lnTo>
                  <a:pt x="751187" y="1226512"/>
                </a:lnTo>
                <a:lnTo>
                  <a:pt x="736520" y="1183755"/>
                </a:lnTo>
                <a:lnTo>
                  <a:pt x="721216" y="1141172"/>
                </a:lnTo>
                <a:lnTo>
                  <a:pt x="705274" y="1098770"/>
                </a:lnTo>
                <a:lnTo>
                  <a:pt x="688694" y="1056558"/>
                </a:lnTo>
                <a:lnTo>
                  <a:pt x="671477" y="1014541"/>
                </a:lnTo>
                <a:lnTo>
                  <a:pt x="653621" y="972728"/>
                </a:lnTo>
                <a:lnTo>
                  <a:pt x="635129" y="931126"/>
                </a:lnTo>
                <a:lnTo>
                  <a:pt x="615998" y="889743"/>
                </a:lnTo>
                <a:lnTo>
                  <a:pt x="596230" y="848585"/>
                </a:lnTo>
                <a:lnTo>
                  <a:pt x="575825" y="807661"/>
                </a:lnTo>
                <a:lnTo>
                  <a:pt x="554781" y="766977"/>
                </a:lnTo>
                <a:lnTo>
                  <a:pt x="533100" y="726541"/>
                </a:lnTo>
                <a:lnTo>
                  <a:pt x="510781" y="686361"/>
                </a:lnTo>
                <a:lnTo>
                  <a:pt x="487825" y="646443"/>
                </a:lnTo>
                <a:lnTo>
                  <a:pt x="464231" y="606796"/>
                </a:lnTo>
                <a:lnTo>
                  <a:pt x="439999" y="567427"/>
                </a:lnTo>
                <a:lnTo>
                  <a:pt x="415129" y="528342"/>
                </a:lnTo>
                <a:lnTo>
                  <a:pt x="389622" y="489550"/>
                </a:lnTo>
                <a:lnTo>
                  <a:pt x="363477" y="451058"/>
                </a:lnTo>
                <a:lnTo>
                  <a:pt x="336695" y="412873"/>
                </a:lnTo>
                <a:lnTo>
                  <a:pt x="309274" y="375003"/>
                </a:lnTo>
                <a:lnTo>
                  <a:pt x="281216" y="337455"/>
                </a:lnTo>
                <a:lnTo>
                  <a:pt x="252521" y="300237"/>
                </a:lnTo>
                <a:lnTo>
                  <a:pt x="223187" y="263355"/>
                </a:lnTo>
                <a:lnTo>
                  <a:pt x="193217" y="226818"/>
                </a:lnTo>
                <a:lnTo>
                  <a:pt x="162608" y="190632"/>
                </a:lnTo>
                <a:lnTo>
                  <a:pt x="131362" y="154806"/>
                </a:lnTo>
                <a:lnTo>
                  <a:pt x="99478" y="119346"/>
                </a:lnTo>
                <a:lnTo>
                  <a:pt x="66956" y="84260"/>
                </a:lnTo>
                <a:lnTo>
                  <a:pt x="33797" y="49555"/>
                </a:lnTo>
                <a:lnTo>
                  <a:pt x="0" y="15239"/>
                </a:lnTo>
                <a:lnTo>
                  <a:pt x="15265" y="0"/>
                </a:lnTo>
                <a:close/>
              </a:path>
            </a:pathLst>
          </a:custGeom>
          <a:ln w="25146">
            <a:solidFill>
              <a:srgbClr val="BE8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8121" y="1646301"/>
            <a:ext cx="7682230" cy="717550"/>
          </a:xfrm>
          <a:custGeom>
            <a:avLst/>
            <a:gdLst/>
            <a:ahLst/>
            <a:cxnLst/>
            <a:rect l="l" t="t" r="r" b="b"/>
            <a:pathLst>
              <a:path w="7682230" h="717550">
                <a:moveTo>
                  <a:pt x="0" y="717041"/>
                </a:moveTo>
                <a:lnTo>
                  <a:pt x="7681722" y="717041"/>
                </a:lnTo>
                <a:lnTo>
                  <a:pt x="7681722" y="0"/>
                </a:lnTo>
                <a:lnTo>
                  <a:pt x="0" y="0"/>
                </a:lnTo>
                <a:lnTo>
                  <a:pt x="0" y="717041"/>
                </a:lnTo>
                <a:close/>
              </a:path>
            </a:pathLst>
          </a:custGeom>
          <a:solidFill>
            <a:srgbClr val="EFA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8121" y="1646301"/>
            <a:ext cx="7682230" cy="717550"/>
          </a:xfrm>
          <a:custGeom>
            <a:avLst/>
            <a:gdLst/>
            <a:ahLst/>
            <a:cxnLst/>
            <a:rect l="l" t="t" r="r" b="b"/>
            <a:pathLst>
              <a:path w="7682230" h="717550">
                <a:moveTo>
                  <a:pt x="0" y="717041"/>
                </a:moveTo>
                <a:lnTo>
                  <a:pt x="7681722" y="717041"/>
                </a:lnTo>
                <a:lnTo>
                  <a:pt x="7681722" y="0"/>
                </a:lnTo>
                <a:lnTo>
                  <a:pt x="0" y="0"/>
                </a:lnTo>
                <a:lnTo>
                  <a:pt x="0" y="717041"/>
                </a:lnTo>
                <a:close/>
              </a:path>
            </a:pathLst>
          </a:custGeom>
          <a:ln w="25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4253" y="1797811"/>
            <a:ext cx="605345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Основные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финансово-экономические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понятия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0065" y="1556385"/>
            <a:ext cx="896619" cy="896619"/>
          </a:xfrm>
          <a:custGeom>
            <a:avLst/>
            <a:gdLst/>
            <a:ahLst/>
            <a:cxnLst/>
            <a:rect l="l" t="t" r="r" b="b"/>
            <a:pathLst>
              <a:path w="896619" h="896619">
                <a:moveTo>
                  <a:pt x="448056" y="0"/>
                </a:moveTo>
                <a:lnTo>
                  <a:pt x="399234" y="2629"/>
                </a:lnTo>
                <a:lnTo>
                  <a:pt x="351935" y="10337"/>
                </a:lnTo>
                <a:lnTo>
                  <a:pt x="306433" y="22847"/>
                </a:lnTo>
                <a:lnTo>
                  <a:pt x="263001" y="39888"/>
                </a:lnTo>
                <a:lnTo>
                  <a:pt x="221911" y="61185"/>
                </a:lnTo>
                <a:lnTo>
                  <a:pt x="183437" y="86465"/>
                </a:lnTo>
                <a:lnTo>
                  <a:pt x="147853" y="115454"/>
                </a:lnTo>
                <a:lnTo>
                  <a:pt x="115432" y="147879"/>
                </a:lnTo>
                <a:lnTo>
                  <a:pt x="86447" y="183465"/>
                </a:lnTo>
                <a:lnTo>
                  <a:pt x="61171" y="221939"/>
                </a:lnTo>
                <a:lnTo>
                  <a:pt x="39878" y="263028"/>
                </a:lnTo>
                <a:lnTo>
                  <a:pt x="22841" y="306458"/>
                </a:lnTo>
                <a:lnTo>
                  <a:pt x="10334" y="351955"/>
                </a:lnTo>
                <a:lnTo>
                  <a:pt x="2629" y="399245"/>
                </a:lnTo>
                <a:lnTo>
                  <a:pt x="0" y="448055"/>
                </a:lnTo>
                <a:lnTo>
                  <a:pt x="2629" y="496866"/>
                </a:lnTo>
                <a:lnTo>
                  <a:pt x="10334" y="544156"/>
                </a:lnTo>
                <a:lnTo>
                  <a:pt x="22841" y="589653"/>
                </a:lnTo>
                <a:lnTo>
                  <a:pt x="39878" y="633083"/>
                </a:lnTo>
                <a:lnTo>
                  <a:pt x="61171" y="674172"/>
                </a:lnTo>
                <a:lnTo>
                  <a:pt x="86447" y="712646"/>
                </a:lnTo>
                <a:lnTo>
                  <a:pt x="115432" y="748232"/>
                </a:lnTo>
                <a:lnTo>
                  <a:pt x="147853" y="780657"/>
                </a:lnTo>
                <a:lnTo>
                  <a:pt x="183437" y="809646"/>
                </a:lnTo>
                <a:lnTo>
                  <a:pt x="221911" y="834926"/>
                </a:lnTo>
                <a:lnTo>
                  <a:pt x="263001" y="856223"/>
                </a:lnTo>
                <a:lnTo>
                  <a:pt x="306433" y="873264"/>
                </a:lnTo>
                <a:lnTo>
                  <a:pt x="351935" y="885774"/>
                </a:lnTo>
                <a:lnTo>
                  <a:pt x="399234" y="893482"/>
                </a:lnTo>
                <a:lnTo>
                  <a:pt x="448056" y="896112"/>
                </a:lnTo>
                <a:lnTo>
                  <a:pt x="496877" y="893482"/>
                </a:lnTo>
                <a:lnTo>
                  <a:pt x="544176" y="885774"/>
                </a:lnTo>
                <a:lnTo>
                  <a:pt x="589678" y="873264"/>
                </a:lnTo>
                <a:lnTo>
                  <a:pt x="633110" y="856223"/>
                </a:lnTo>
                <a:lnTo>
                  <a:pt x="674200" y="834926"/>
                </a:lnTo>
                <a:lnTo>
                  <a:pt x="712674" y="809646"/>
                </a:lnTo>
                <a:lnTo>
                  <a:pt x="748258" y="780657"/>
                </a:lnTo>
                <a:lnTo>
                  <a:pt x="780679" y="748232"/>
                </a:lnTo>
                <a:lnTo>
                  <a:pt x="809664" y="712646"/>
                </a:lnTo>
                <a:lnTo>
                  <a:pt x="834940" y="674172"/>
                </a:lnTo>
                <a:lnTo>
                  <a:pt x="856233" y="633083"/>
                </a:lnTo>
                <a:lnTo>
                  <a:pt x="873270" y="589653"/>
                </a:lnTo>
                <a:lnTo>
                  <a:pt x="885777" y="544156"/>
                </a:lnTo>
                <a:lnTo>
                  <a:pt x="893482" y="496866"/>
                </a:lnTo>
                <a:lnTo>
                  <a:pt x="896112" y="448055"/>
                </a:lnTo>
                <a:lnTo>
                  <a:pt x="893482" y="399245"/>
                </a:lnTo>
                <a:lnTo>
                  <a:pt x="885777" y="351955"/>
                </a:lnTo>
                <a:lnTo>
                  <a:pt x="873270" y="306458"/>
                </a:lnTo>
                <a:lnTo>
                  <a:pt x="856233" y="263028"/>
                </a:lnTo>
                <a:lnTo>
                  <a:pt x="834940" y="221939"/>
                </a:lnTo>
                <a:lnTo>
                  <a:pt x="809664" y="183465"/>
                </a:lnTo>
                <a:lnTo>
                  <a:pt x="780679" y="147879"/>
                </a:lnTo>
                <a:lnTo>
                  <a:pt x="748258" y="115454"/>
                </a:lnTo>
                <a:lnTo>
                  <a:pt x="712674" y="86465"/>
                </a:lnTo>
                <a:lnTo>
                  <a:pt x="674200" y="61185"/>
                </a:lnTo>
                <a:lnTo>
                  <a:pt x="633110" y="39888"/>
                </a:lnTo>
                <a:lnTo>
                  <a:pt x="589678" y="22847"/>
                </a:lnTo>
                <a:lnTo>
                  <a:pt x="544176" y="10337"/>
                </a:lnTo>
                <a:lnTo>
                  <a:pt x="496877" y="2629"/>
                </a:lnTo>
                <a:lnTo>
                  <a:pt x="448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0065" y="1556385"/>
            <a:ext cx="896619" cy="896619"/>
          </a:xfrm>
          <a:custGeom>
            <a:avLst/>
            <a:gdLst/>
            <a:ahLst/>
            <a:cxnLst/>
            <a:rect l="l" t="t" r="r" b="b"/>
            <a:pathLst>
              <a:path w="896619" h="896619">
                <a:moveTo>
                  <a:pt x="0" y="448055"/>
                </a:moveTo>
                <a:lnTo>
                  <a:pt x="2629" y="399245"/>
                </a:lnTo>
                <a:lnTo>
                  <a:pt x="10334" y="351955"/>
                </a:lnTo>
                <a:lnTo>
                  <a:pt x="22841" y="306458"/>
                </a:lnTo>
                <a:lnTo>
                  <a:pt x="39878" y="263028"/>
                </a:lnTo>
                <a:lnTo>
                  <a:pt x="61171" y="221939"/>
                </a:lnTo>
                <a:lnTo>
                  <a:pt x="86447" y="183465"/>
                </a:lnTo>
                <a:lnTo>
                  <a:pt x="115432" y="147879"/>
                </a:lnTo>
                <a:lnTo>
                  <a:pt x="147853" y="115454"/>
                </a:lnTo>
                <a:lnTo>
                  <a:pt x="183437" y="86465"/>
                </a:lnTo>
                <a:lnTo>
                  <a:pt x="221911" y="61185"/>
                </a:lnTo>
                <a:lnTo>
                  <a:pt x="263001" y="39888"/>
                </a:lnTo>
                <a:lnTo>
                  <a:pt x="306433" y="22847"/>
                </a:lnTo>
                <a:lnTo>
                  <a:pt x="351935" y="10337"/>
                </a:lnTo>
                <a:lnTo>
                  <a:pt x="399234" y="2629"/>
                </a:lnTo>
                <a:lnTo>
                  <a:pt x="448056" y="0"/>
                </a:lnTo>
                <a:lnTo>
                  <a:pt x="496877" y="2629"/>
                </a:lnTo>
                <a:lnTo>
                  <a:pt x="544176" y="10337"/>
                </a:lnTo>
                <a:lnTo>
                  <a:pt x="589678" y="22847"/>
                </a:lnTo>
                <a:lnTo>
                  <a:pt x="633110" y="39888"/>
                </a:lnTo>
                <a:lnTo>
                  <a:pt x="674200" y="61185"/>
                </a:lnTo>
                <a:lnTo>
                  <a:pt x="712674" y="86465"/>
                </a:lnTo>
                <a:lnTo>
                  <a:pt x="748258" y="115454"/>
                </a:lnTo>
                <a:lnTo>
                  <a:pt x="780679" y="147879"/>
                </a:lnTo>
                <a:lnTo>
                  <a:pt x="809664" y="183465"/>
                </a:lnTo>
                <a:lnTo>
                  <a:pt x="834940" y="221939"/>
                </a:lnTo>
                <a:lnTo>
                  <a:pt x="856233" y="263028"/>
                </a:lnTo>
                <a:lnTo>
                  <a:pt x="873270" y="306458"/>
                </a:lnTo>
                <a:lnTo>
                  <a:pt x="885777" y="351955"/>
                </a:lnTo>
                <a:lnTo>
                  <a:pt x="893482" y="399245"/>
                </a:lnTo>
                <a:lnTo>
                  <a:pt x="896112" y="448055"/>
                </a:lnTo>
                <a:lnTo>
                  <a:pt x="893482" y="496866"/>
                </a:lnTo>
                <a:lnTo>
                  <a:pt x="885777" y="544156"/>
                </a:lnTo>
                <a:lnTo>
                  <a:pt x="873270" y="589653"/>
                </a:lnTo>
                <a:lnTo>
                  <a:pt x="856233" y="633083"/>
                </a:lnTo>
                <a:lnTo>
                  <a:pt x="834940" y="674172"/>
                </a:lnTo>
                <a:lnTo>
                  <a:pt x="809664" y="712646"/>
                </a:lnTo>
                <a:lnTo>
                  <a:pt x="780679" y="748232"/>
                </a:lnTo>
                <a:lnTo>
                  <a:pt x="748258" y="780657"/>
                </a:lnTo>
                <a:lnTo>
                  <a:pt x="712674" y="809646"/>
                </a:lnTo>
                <a:lnTo>
                  <a:pt x="674200" y="834926"/>
                </a:lnTo>
                <a:lnTo>
                  <a:pt x="633110" y="856223"/>
                </a:lnTo>
                <a:lnTo>
                  <a:pt x="589678" y="873264"/>
                </a:lnTo>
                <a:lnTo>
                  <a:pt x="544176" y="885774"/>
                </a:lnTo>
                <a:lnTo>
                  <a:pt x="496877" y="893482"/>
                </a:lnTo>
                <a:lnTo>
                  <a:pt x="448056" y="896112"/>
                </a:lnTo>
                <a:lnTo>
                  <a:pt x="399234" y="893482"/>
                </a:lnTo>
                <a:lnTo>
                  <a:pt x="351935" y="885774"/>
                </a:lnTo>
                <a:lnTo>
                  <a:pt x="306433" y="873264"/>
                </a:lnTo>
                <a:lnTo>
                  <a:pt x="263001" y="856223"/>
                </a:lnTo>
                <a:lnTo>
                  <a:pt x="221911" y="834926"/>
                </a:lnTo>
                <a:lnTo>
                  <a:pt x="183437" y="809646"/>
                </a:lnTo>
                <a:lnTo>
                  <a:pt x="147853" y="780657"/>
                </a:lnTo>
                <a:lnTo>
                  <a:pt x="115432" y="748232"/>
                </a:lnTo>
                <a:lnTo>
                  <a:pt x="86447" y="712646"/>
                </a:lnTo>
                <a:lnTo>
                  <a:pt x="61171" y="674172"/>
                </a:lnTo>
                <a:lnTo>
                  <a:pt x="39878" y="633083"/>
                </a:lnTo>
                <a:lnTo>
                  <a:pt x="22841" y="589653"/>
                </a:lnTo>
                <a:lnTo>
                  <a:pt x="10334" y="544156"/>
                </a:lnTo>
                <a:lnTo>
                  <a:pt x="2629" y="496866"/>
                </a:lnTo>
                <a:lnTo>
                  <a:pt x="0" y="448055"/>
                </a:lnTo>
                <a:close/>
              </a:path>
            </a:pathLst>
          </a:custGeom>
          <a:ln w="25146">
            <a:solidFill>
              <a:srgbClr val="EF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8838" y="2722245"/>
            <a:ext cx="7271384" cy="717550"/>
          </a:xfrm>
          <a:custGeom>
            <a:avLst/>
            <a:gdLst/>
            <a:ahLst/>
            <a:cxnLst/>
            <a:rect l="l" t="t" r="r" b="b"/>
            <a:pathLst>
              <a:path w="7271384" h="717550">
                <a:moveTo>
                  <a:pt x="0" y="717041"/>
                </a:moveTo>
                <a:lnTo>
                  <a:pt x="7271004" y="717041"/>
                </a:lnTo>
                <a:lnTo>
                  <a:pt x="7271004" y="0"/>
                </a:lnTo>
                <a:lnTo>
                  <a:pt x="0" y="0"/>
                </a:lnTo>
                <a:lnTo>
                  <a:pt x="0" y="717041"/>
                </a:lnTo>
                <a:close/>
              </a:path>
            </a:pathLst>
          </a:custGeom>
          <a:solidFill>
            <a:srgbClr val="A1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78838" y="2722245"/>
            <a:ext cx="7271384" cy="717550"/>
          </a:xfrm>
          <a:custGeom>
            <a:avLst/>
            <a:gdLst/>
            <a:ahLst/>
            <a:cxnLst/>
            <a:rect l="l" t="t" r="r" b="b"/>
            <a:pathLst>
              <a:path w="7271384" h="717550">
                <a:moveTo>
                  <a:pt x="0" y="717041"/>
                </a:moveTo>
                <a:lnTo>
                  <a:pt x="7271004" y="717041"/>
                </a:lnTo>
                <a:lnTo>
                  <a:pt x="7271004" y="0"/>
                </a:lnTo>
                <a:lnTo>
                  <a:pt x="0" y="0"/>
                </a:lnTo>
                <a:lnTo>
                  <a:pt x="0" y="717041"/>
                </a:lnTo>
                <a:close/>
              </a:path>
            </a:pathLst>
          </a:custGeom>
          <a:ln w="25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35479" y="2873501"/>
            <a:ext cx="448310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Производственная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себестоимость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30783" y="2632329"/>
            <a:ext cx="897255" cy="896619"/>
          </a:xfrm>
          <a:custGeom>
            <a:avLst/>
            <a:gdLst/>
            <a:ahLst/>
            <a:cxnLst/>
            <a:rect l="l" t="t" r="r" b="b"/>
            <a:pathLst>
              <a:path w="897255" h="896620">
                <a:moveTo>
                  <a:pt x="448436" y="0"/>
                </a:moveTo>
                <a:lnTo>
                  <a:pt x="399575" y="2629"/>
                </a:lnTo>
                <a:lnTo>
                  <a:pt x="352237" y="10337"/>
                </a:lnTo>
                <a:lnTo>
                  <a:pt x="306697" y="22847"/>
                </a:lnTo>
                <a:lnTo>
                  <a:pt x="263227" y="39888"/>
                </a:lnTo>
                <a:lnTo>
                  <a:pt x="222103" y="61185"/>
                </a:lnTo>
                <a:lnTo>
                  <a:pt x="183596" y="86465"/>
                </a:lnTo>
                <a:lnTo>
                  <a:pt x="147982" y="115454"/>
                </a:lnTo>
                <a:lnTo>
                  <a:pt x="115533" y="147879"/>
                </a:lnTo>
                <a:lnTo>
                  <a:pt x="86522" y="183465"/>
                </a:lnTo>
                <a:lnTo>
                  <a:pt x="61225" y="221939"/>
                </a:lnTo>
                <a:lnTo>
                  <a:pt x="39913" y="263028"/>
                </a:lnTo>
                <a:lnTo>
                  <a:pt x="22861" y="306458"/>
                </a:lnTo>
                <a:lnTo>
                  <a:pt x="10343" y="351955"/>
                </a:lnTo>
                <a:lnTo>
                  <a:pt x="2631" y="399245"/>
                </a:lnTo>
                <a:lnTo>
                  <a:pt x="0" y="448056"/>
                </a:lnTo>
                <a:lnTo>
                  <a:pt x="2631" y="496866"/>
                </a:lnTo>
                <a:lnTo>
                  <a:pt x="10343" y="544156"/>
                </a:lnTo>
                <a:lnTo>
                  <a:pt x="22861" y="589653"/>
                </a:lnTo>
                <a:lnTo>
                  <a:pt x="39913" y="633083"/>
                </a:lnTo>
                <a:lnTo>
                  <a:pt x="61225" y="674172"/>
                </a:lnTo>
                <a:lnTo>
                  <a:pt x="86522" y="712646"/>
                </a:lnTo>
                <a:lnTo>
                  <a:pt x="115533" y="748232"/>
                </a:lnTo>
                <a:lnTo>
                  <a:pt x="147982" y="780657"/>
                </a:lnTo>
                <a:lnTo>
                  <a:pt x="183596" y="809646"/>
                </a:lnTo>
                <a:lnTo>
                  <a:pt x="222103" y="834926"/>
                </a:lnTo>
                <a:lnTo>
                  <a:pt x="263227" y="856223"/>
                </a:lnTo>
                <a:lnTo>
                  <a:pt x="306697" y="873264"/>
                </a:lnTo>
                <a:lnTo>
                  <a:pt x="352237" y="885774"/>
                </a:lnTo>
                <a:lnTo>
                  <a:pt x="399575" y="893482"/>
                </a:lnTo>
                <a:lnTo>
                  <a:pt x="448436" y="896112"/>
                </a:lnTo>
                <a:lnTo>
                  <a:pt x="497296" y="893482"/>
                </a:lnTo>
                <a:lnTo>
                  <a:pt x="544632" y="885774"/>
                </a:lnTo>
                <a:lnTo>
                  <a:pt x="590172" y="873264"/>
                </a:lnTo>
                <a:lnTo>
                  <a:pt x="633640" y="856223"/>
                </a:lnTo>
                <a:lnTo>
                  <a:pt x="674765" y="834926"/>
                </a:lnTo>
                <a:lnTo>
                  <a:pt x="713271" y="809646"/>
                </a:lnTo>
                <a:lnTo>
                  <a:pt x="748886" y="780657"/>
                </a:lnTo>
                <a:lnTo>
                  <a:pt x="781336" y="748232"/>
                </a:lnTo>
                <a:lnTo>
                  <a:pt x="810347" y="712646"/>
                </a:lnTo>
                <a:lnTo>
                  <a:pt x="835645" y="674172"/>
                </a:lnTo>
                <a:lnTo>
                  <a:pt x="856958" y="633083"/>
                </a:lnTo>
                <a:lnTo>
                  <a:pt x="874010" y="589653"/>
                </a:lnTo>
                <a:lnTo>
                  <a:pt x="886530" y="544156"/>
                </a:lnTo>
                <a:lnTo>
                  <a:pt x="894242" y="496866"/>
                </a:lnTo>
                <a:lnTo>
                  <a:pt x="896873" y="448056"/>
                </a:lnTo>
                <a:lnTo>
                  <a:pt x="894242" y="399245"/>
                </a:lnTo>
                <a:lnTo>
                  <a:pt x="886530" y="351955"/>
                </a:lnTo>
                <a:lnTo>
                  <a:pt x="874010" y="306458"/>
                </a:lnTo>
                <a:lnTo>
                  <a:pt x="856958" y="263028"/>
                </a:lnTo>
                <a:lnTo>
                  <a:pt x="835645" y="221939"/>
                </a:lnTo>
                <a:lnTo>
                  <a:pt x="810347" y="183465"/>
                </a:lnTo>
                <a:lnTo>
                  <a:pt x="781336" y="147879"/>
                </a:lnTo>
                <a:lnTo>
                  <a:pt x="748886" y="115454"/>
                </a:lnTo>
                <a:lnTo>
                  <a:pt x="713271" y="86465"/>
                </a:lnTo>
                <a:lnTo>
                  <a:pt x="674765" y="61185"/>
                </a:lnTo>
                <a:lnTo>
                  <a:pt x="633640" y="39888"/>
                </a:lnTo>
                <a:lnTo>
                  <a:pt x="590172" y="22847"/>
                </a:lnTo>
                <a:lnTo>
                  <a:pt x="544632" y="10337"/>
                </a:lnTo>
                <a:lnTo>
                  <a:pt x="497296" y="2629"/>
                </a:lnTo>
                <a:lnTo>
                  <a:pt x="448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0783" y="2632329"/>
            <a:ext cx="897255" cy="896619"/>
          </a:xfrm>
          <a:custGeom>
            <a:avLst/>
            <a:gdLst/>
            <a:ahLst/>
            <a:cxnLst/>
            <a:rect l="l" t="t" r="r" b="b"/>
            <a:pathLst>
              <a:path w="897255" h="896620">
                <a:moveTo>
                  <a:pt x="0" y="448056"/>
                </a:moveTo>
                <a:lnTo>
                  <a:pt x="2631" y="399245"/>
                </a:lnTo>
                <a:lnTo>
                  <a:pt x="10343" y="351955"/>
                </a:lnTo>
                <a:lnTo>
                  <a:pt x="22861" y="306458"/>
                </a:lnTo>
                <a:lnTo>
                  <a:pt x="39913" y="263028"/>
                </a:lnTo>
                <a:lnTo>
                  <a:pt x="61225" y="221939"/>
                </a:lnTo>
                <a:lnTo>
                  <a:pt x="86522" y="183465"/>
                </a:lnTo>
                <a:lnTo>
                  <a:pt x="115533" y="147879"/>
                </a:lnTo>
                <a:lnTo>
                  <a:pt x="147982" y="115454"/>
                </a:lnTo>
                <a:lnTo>
                  <a:pt x="183596" y="86465"/>
                </a:lnTo>
                <a:lnTo>
                  <a:pt x="222103" y="61185"/>
                </a:lnTo>
                <a:lnTo>
                  <a:pt x="263227" y="39888"/>
                </a:lnTo>
                <a:lnTo>
                  <a:pt x="306697" y="22847"/>
                </a:lnTo>
                <a:lnTo>
                  <a:pt x="352237" y="10337"/>
                </a:lnTo>
                <a:lnTo>
                  <a:pt x="399575" y="2629"/>
                </a:lnTo>
                <a:lnTo>
                  <a:pt x="448436" y="0"/>
                </a:lnTo>
                <a:lnTo>
                  <a:pt x="497296" y="2629"/>
                </a:lnTo>
                <a:lnTo>
                  <a:pt x="544632" y="10337"/>
                </a:lnTo>
                <a:lnTo>
                  <a:pt x="590172" y="22847"/>
                </a:lnTo>
                <a:lnTo>
                  <a:pt x="633640" y="39888"/>
                </a:lnTo>
                <a:lnTo>
                  <a:pt x="674765" y="61185"/>
                </a:lnTo>
                <a:lnTo>
                  <a:pt x="713271" y="86465"/>
                </a:lnTo>
                <a:lnTo>
                  <a:pt x="748886" y="115454"/>
                </a:lnTo>
                <a:lnTo>
                  <a:pt x="781336" y="147879"/>
                </a:lnTo>
                <a:lnTo>
                  <a:pt x="810347" y="183465"/>
                </a:lnTo>
                <a:lnTo>
                  <a:pt x="835645" y="221939"/>
                </a:lnTo>
                <a:lnTo>
                  <a:pt x="856958" y="263028"/>
                </a:lnTo>
                <a:lnTo>
                  <a:pt x="874010" y="306458"/>
                </a:lnTo>
                <a:lnTo>
                  <a:pt x="886530" y="351955"/>
                </a:lnTo>
                <a:lnTo>
                  <a:pt x="894242" y="399245"/>
                </a:lnTo>
                <a:lnTo>
                  <a:pt x="896873" y="448056"/>
                </a:lnTo>
                <a:lnTo>
                  <a:pt x="894242" y="496866"/>
                </a:lnTo>
                <a:lnTo>
                  <a:pt x="886530" y="544156"/>
                </a:lnTo>
                <a:lnTo>
                  <a:pt x="874010" y="589653"/>
                </a:lnTo>
                <a:lnTo>
                  <a:pt x="856958" y="633083"/>
                </a:lnTo>
                <a:lnTo>
                  <a:pt x="835645" y="674172"/>
                </a:lnTo>
                <a:lnTo>
                  <a:pt x="810347" y="712646"/>
                </a:lnTo>
                <a:lnTo>
                  <a:pt x="781336" y="748232"/>
                </a:lnTo>
                <a:lnTo>
                  <a:pt x="748886" y="780657"/>
                </a:lnTo>
                <a:lnTo>
                  <a:pt x="713271" y="809646"/>
                </a:lnTo>
                <a:lnTo>
                  <a:pt x="674765" y="834926"/>
                </a:lnTo>
                <a:lnTo>
                  <a:pt x="633640" y="856223"/>
                </a:lnTo>
                <a:lnTo>
                  <a:pt x="590172" y="873264"/>
                </a:lnTo>
                <a:lnTo>
                  <a:pt x="544632" y="885774"/>
                </a:lnTo>
                <a:lnTo>
                  <a:pt x="497296" y="893482"/>
                </a:lnTo>
                <a:lnTo>
                  <a:pt x="448436" y="896112"/>
                </a:lnTo>
                <a:lnTo>
                  <a:pt x="399575" y="893482"/>
                </a:lnTo>
                <a:lnTo>
                  <a:pt x="352237" y="885774"/>
                </a:lnTo>
                <a:lnTo>
                  <a:pt x="306697" y="873264"/>
                </a:lnTo>
                <a:lnTo>
                  <a:pt x="263227" y="856223"/>
                </a:lnTo>
                <a:lnTo>
                  <a:pt x="222103" y="834926"/>
                </a:lnTo>
                <a:lnTo>
                  <a:pt x="183596" y="809646"/>
                </a:lnTo>
                <a:lnTo>
                  <a:pt x="147982" y="780657"/>
                </a:lnTo>
                <a:lnTo>
                  <a:pt x="115533" y="748232"/>
                </a:lnTo>
                <a:lnTo>
                  <a:pt x="86522" y="712646"/>
                </a:lnTo>
                <a:lnTo>
                  <a:pt x="61225" y="674172"/>
                </a:lnTo>
                <a:lnTo>
                  <a:pt x="39913" y="633083"/>
                </a:lnTo>
                <a:lnTo>
                  <a:pt x="22861" y="589653"/>
                </a:lnTo>
                <a:lnTo>
                  <a:pt x="10343" y="544156"/>
                </a:lnTo>
                <a:lnTo>
                  <a:pt x="2631" y="496866"/>
                </a:lnTo>
                <a:lnTo>
                  <a:pt x="0" y="448056"/>
                </a:lnTo>
                <a:close/>
              </a:path>
            </a:pathLst>
          </a:custGeom>
          <a:ln w="25146">
            <a:solidFill>
              <a:srgbClr val="EF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78838" y="3797427"/>
            <a:ext cx="7271384" cy="717550"/>
          </a:xfrm>
          <a:custGeom>
            <a:avLst/>
            <a:gdLst/>
            <a:ahLst/>
            <a:cxnLst/>
            <a:rect l="l" t="t" r="r" b="b"/>
            <a:pathLst>
              <a:path w="7271384" h="717550">
                <a:moveTo>
                  <a:pt x="0" y="717042"/>
                </a:moveTo>
                <a:lnTo>
                  <a:pt x="7271004" y="717042"/>
                </a:lnTo>
                <a:lnTo>
                  <a:pt x="7271004" y="0"/>
                </a:lnTo>
                <a:lnTo>
                  <a:pt x="0" y="0"/>
                </a:lnTo>
                <a:lnTo>
                  <a:pt x="0" y="717042"/>
                </a:lnTo>
                <a:close/>
              </a:path>
            </a:pathLst>
          </a:custGeom>
          <a:solidFill>
            <a:srgbClr val="B4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8838" y="3797427"/>
            <a:ext cx="7271384" cy="717550"/>
          </a:xfrm>
          <a:custGeom>
            <a:avLst/>
            <a:gdLst/>
            <a:ahLst/>
            <a:cxnLst/>
            <a:rect l="l" t="t" r="r" b="b"/>
            <a:pathLst>
              <a:path w="7271384" h="717550">
                <a:moveTo>
                  <a:pt x="0" y="717042"/>
                </a:moveTo>
                <a:lnTo>
                  <a:pt x="7271004" y="717042"/>
                </a:lnTo>
                <a:lnTo>
                  <a:pt x="7271004" y="0"/>
                </a:lnTo>
                <a:lnTo>
                  <a:pt x="0" y="0"/>
                </a:lnTo>
                <a:lnTo>
                  <a:pt x="0" y="717042"/>
                </a:lnTo>
                <a:close/>
              </a:path>
            </a:pathLst>
          </a:custGeom>
          <a:ln w="25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35479" y="3804920"/>
            <a:ext cx="5710555" cy="6502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484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Экономическая эффективность компании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подразделения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30783" y="3708272"/>
            <a:ext cx="897255" cy="896619"/>
          </a:xfrm>
          <a:custGeom>
            <a:avLst/>
            <a:gdLst/>
            <a:ahLst/>
            <a:cxnLst/>
            <a:rect l="l" t="t" r="r" b="b"/>
            <a:pathLst>
              <a:path w="897255" h="896620">
                <a:moveTo>
                  <a:pt x="448436" y="0"/>
                </a:moveTo>
                <a:lnTo>
                  <a:pt x="399575" y="2629"/>
                </a:lnTo>
                <a:lnTo>
                  <a:pt x="352237" y="10337"/>
                </a:lnTo>
                <a:lnTo>
                  <a:pt x="306697" y="22847"/>
                </a:lnTo>
                <a:lnTo>
                  <a:pt x="263227" y="39888"/>
                </a:lnTo>
                <a:lnTo>
                  <a:pt x="222103" y="61185"/>
                </a:lnTo>
                <a:lnTo>
                  <a:pt x="183596" y="86465"/>
                </a:lnTo>
                <a:lnTo>
                  <a:pt x="147982" y="115454"/>
                </a:lnTo>
                <a:lnTo>
                  <a:pt x="115533" y="147879"/>
                </a:lnTo>
                <a:lnTo>
                  <a:pt x="86522" y="183465"/>
                </a:lnTo>
                <a:lnTo>
                  <a:pt x="61225" y="221939"/>
                </a:lnTo>
                <a:lnTo>
                  <a:pt x="39913" y="263028"/>
                </a:lnTo>
                <a:lnTo>
                  <a:pt x="22861" y="306458"/>
                </a:lnTo>
                <a:lnTo>
                  <a:pt x="10343" y="351955"/>
                </a:lnTo>
                <a:lnTo>
                  <a:pt x="2631" y="399245"/>
                </a:lnTo>
                <a:lnTo>
                  <a:pt x="0" y="448056"/>
                </a:lnTo>
                <a:lnTo>
                  <a:pt x="2631" y="496866"/>
                </a:lnTo>
                <a:lnTo>
                  <a:pt x="10343" y="544156"/>
                </a:lnTo>
                <a:lnTo>
                  <a:pt x="22861" y="589653"/>
                </a:lnTo>
                <a:lnTo>
                  <a:pt x="39913" y="633083"/>
                </a:lnTo>
                <a:lnTo>
                  <a:pt x="61225" y="674172"/>
                </a:lnTo>
                <a:lnTo>
                  <a:pt x="86522" y="712646"/>
                </a:lnTo>
                <a:lnTo>
                  <a:pt x="115533" y="748232"/>
                </a:lnTo>
                <a:lnTo>
                  <a:pt x="147982" y="780657"/>
                </a:lnTo>
                <a:lnTo>
                  <a:pt x="183596" y="809646"/>
                </a:lnTo>
                <a:lnTo>
                  <a:pt x="222103" y="834926"/>
                </a:lnTo>
                <a:lnTo>
                  <a:pt x="263227" y="856223"/>
                </a:lnTo>
                <a:lnTo>
                  <a:pt x="306697" y="873264"/>
                </a:lnTo>
                <a:lnTo>
                  <a:pt x="352237" y="885774"/>
                </a:lnTo>
                <a:lnTo>
                  <a:pt x="399575" y="893482"/>
                </a:lnTo>
                <a:lnTo>
                  <a:pt x="448436" y="896112"/>
                </a:lnTo>
                <a:lnTo>
                  <a:pt x="497296" y="893482"/>
                </a:lnTo>
                <a:lnTo>
                  <a:pt x="544632" y="885774"/>
                </a:lnTo>
                <a:lnTo>
                  <a:pt x="590172" y="873264"/>
                </a:lnTo>
                <a:lnTo>
                  <a:pt x="633640" y="856223"/>
                </a:lnTo>
                <a:lnTo>
                  <a:pt x="674765" y="834926"/>
                </a:lnTo>
                <a:lnTo>
                  <a:pt x="713271" y="809646"/>
                </a:lnTo>
                <a:lnTo>
                  <a:pt x="748886" y="780657"/>
                </a:lnTo>
                <a:lnTo>
                  <a:pt x="781336" y="748232"/>
                </a:lnTo>
                <a:lnTo>
                  <a:pt x="810347" y="712646"/>
                </a:lnTo>
                <a:lnTo>
                  <a:pt x="835645" y="674172"/>
                </a:lnTo>
                <a:lnTo>
                  <a:pt x="856958" y="633083"/>
                </a:lnTo>
                <a:lnTo>
                  <a:pt x="874010" y="589653"/>
                </a:lnTo>
                <a:lnTo>
                  <a:pt x="886530" y="544156"/>
                </a:lnTo>
                <a:lnTo>
                  <a:pt x="894242" y="496866"/>
                </a:lnTo>
                <a:lnTo>
                  <a:pt x="896873" y="448056"/>
                </a:lnTo>
                <a:lnTo>
                  <a:pt x="894242" y="399245"/>
                </a:lnTo>
                <a:lnTo>
                  <a:pt x="886530" y="351955"/>
                </a:lnTo>
                <a:lnTo>
                  <a:pt x="874010" y="306458"/>
                </a:lnTo>
                <a:lnTo>
                  <a:pt x="856958" y="263028"/>
                </a:lnTo>
                <a:lnTo>
                  <a:pt x="835645" y="221939"/>
                </a:lnTo>
                <a:lnTo>
                  <a:pt x="810347" y="183465"/>
                </a:lnTo>
                <a:lnTo>
                  <a:pt x="781336" y="147879"/>
                </a:lnTo>
                <a:lnTo>
                  <a:pt x="748886" y="115454"/>
                </a:lnTo>
                <a:lnTo>
                  <a:pt x="713271" y="86465"/>
                </a:lnTo>
                <a:lnTo>
                  <a:pt x="674765" y="61185"/>
                </a:lnTo>
                <a:lnTo>
                  <a:pt x="633640" y="39888"/>
                </a:lnTo>
                <a:lnTo>
                  <a:pt x="590172" y="22847"/>
                </a:lnTo>
                <a:lnTo>
                  <a:pt x="544632" y="10337"/>
                </a:lnTo>
                <a:lnTo>
                  <a:pt x="497296" y="2629"/>
                </a:lnTo>
                <a:lnTo>
                  <a:pt x="448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0783" y="3708272"/>
            <a:ext cx="897255" cy="896619"/>
          </a:xfrm>
          <a:custGeom>
            <a:avLst/>
            <a:gdLst/>
            <a:ahLst/>
            <a:cxnLst/>
            <a:rect l="l" t="t" r="r" b="b"/>
            <a:pathLst>
              <a:path w="897255" h="896620">
                <a:moveTo>
                  <a:pt x="0" y="448056"/>
                </a:moveTo>
                <a:lnTo>
                  <a:pt x="2631" y="399245"/>
                </a:lnTo>
                <a:lnTo>
                  <a:pt x="10343" y="351955"/>
                </a:lnTo>
                <a:lnTo>
                  <a:pt x="22861" y="306458"/>
                </a:lnTo>
                <a:lnTo>
                  <a:pt x="39913" y="263028"/>
                </a:lnTo>
                <a:lnTo>
                  <a:pt x="61225" y="221939"/>
                </a:lnTo>
                <a:lnTo>
                  <a:pt x="86522" y="183465"/>
                </a:lnTo>
                <a:lnTo>
                  <a:pt x="115533" y="147879"/>
                </a:lnTo>
                <a:lnTo>
                  <a:pt x="147982" y="115454"/>
                </a:lnTo>
                <a:lnTo>
                  <a:pt x="183596" y="86465"/>
                </a:lnTo>
                <a:lnTo>
                  <a:pt x="222103" y="61185"/>
                </a:lnTo>
                <a:lnTo>
                  <a:pt x="263227" y="39888"/>
                </a:lnTo>
                <a:lnTo>
                  <a:pt x="306697" y="22847"/>
                </a:lnTo>
                <a:lnTo>
                  <a:pt x="352237" y="10337"/>
                </a:lnTo>
                <a:lnTo>
                  <a:pt x="399575" y="2629"/>
                </a:lnTo>
                <a:lnTo>
                  <a:pt x="448436" y="0"/>
                </a:lnTo>
                <a:lnTo>
                  <a:pt x="497296" y="2629"/>
                </a:lnTo>
                <a:lnTo>
                  <a:pt x="544632" y="10337"/>
                </a:lnTo>
                <a:lnTo>
                  <a:pt x="590172" y="22847"/>
                </a:lnTo>
                <a:lnTo>
                  <a:pt x="633640" y="39888"/>
                </a:lnTo>
                <a:lnTo>
                  <a:pt x="674765" y="61185"/>
                </a:lnTo>
                <a:lnTo>
                  <a:pt x="713271" y="86465"/>
                </a:lnTo>
                <a:lnTo>
                  <a:pt x="748886" y="115454"/>
                </a:lnTo>
                <a:lnTo>
                  <a:pt x="781336" y="147879"/>
                </a:lnTo>
                <a:lnTo>
                  <a:pt x="810347" y="183465"/>
                </a:lnTo>
                <a:lnTo>
                  <a:pt x="835645" y="221939"/>
                </a:lnTo>
                <a:lnTo>
                  <a:pt x="856958" y="263028"/>
                </a:lnTo>
                <a:lnTo>
                  <a:pt x="874010" y="306458"/>
                </a:lnTo>
                <a:lnTo>
                  <a:pt x="886530" y="351955"/>
                </a:lnTo>
                <a:lnTo>
                  <a:pt x="894242" y="399245"/>
                </a:lnTo>
                <a:lnTo>
                  <a:pt x="896873" y="448056"/>
                </a:lnTo>
                <a:lnTo>
                  <a:pt x="894242" y="496866"/>
                </a:lnTo>
                <a:lnTo>
                  <a:pt x="886530" y="544156"/>
                </a:lnTo>
                <a:lnTo>
                  <a:pt x="874010" y="589653"/>
                </a:lnTo>
                <a:lnTo>
                  <a:pt x="856958" y="633083"/>
                </a:lnTo>
                <a:lnTo>
                  <a:pt x="835645" y="674172"/>
                </a:lnTo>
                <a:lnTo>
                  <a:pt x="810347" y="712646"/>
                </a:lnTo>
                <a:lnTo>
                  <a:pt x="781336" y="748232"/>
                </a:lnTo>
                <a:lnTo>
                  <a:pt x="748886" y="780657"/>
                </a:lnTo>
                <a:lnTo>
                  <a:pt x="713271" y="809646"/>
                </a:lnTo>
                <a:lnTo>
                  <a:pt x="674765" y="834926"/>
                </a:lnTo>
                <a:lnTo>
                  <a:pt x="633640" y="856223"/>
                </a:lnTo>
                <a:lnTo>
                  <a:pt x="590172" y="873264"/>
                </a:lnTo>
                <a:lnTo>
                  <a:pt x="544632" y="885774"/>
                </a:lnTo>
                <a:lnTo>
                  <a:pt x="497296" y="893482"/>
                </a:lnTo>
                <a:lnTo>
                  <a:pt x="448436" y="896112"/>
                </a:lnTo>
                <a:lnTo>
                  <a:pt x="399575" y="893482"/>
                </a:lnTo>
                <a:lnTo>
                  <a:pt x="352237" y="885774"/>
                </a:lnTo>
                <a:lnTo>
                  <a:pt x="306697" y="873264"/>
                </a:lnTo>
                <a:lnTo>
                  <a:pt x="263227" y="856223"/>
                </a:lnTo>
                <a:lnTo>
                  <a:pt x="222103" y="834926"/>
                </a:lnTo>
                <a:lnTo>
                  <a:pt x="183596" y="809646"/>
                </a:lnTo>
                <a:lnTo>
                  <a:pt x="147982" y="780657"/>
                </a:lnTo>
                <a:lnTo>
                  <a:pt x="115533" y="748232"/>
                </a:lnTo>
                <a:lnTo>
                  <a:pt x="86522" y="712646"/>
                </a:lnTo>
                <a:lnTo>
                  <a:pt x="61225" y="674172"/>
                </a:lnTo>
                <a:lnTo>
                  <a:pt x="39913" y="633083"/>
                </a:lnTo>
                <a:lnTo>
                  <a:pt x="22861" y="589653"/>
                </a:lnTo>
                <a:lnTo>
                  <a:pt x="10343" y="544156"/>
                </a:lnTo>
                <a:lnTo>
                  <a:pt x="2631" y="496866"/>
                </a:lnTo>
                <a:lnTo>
                  <a:pt x="0" y="448056"/>
                </a:lnTo>
                <a:close/>
              </a:path>
            </a:pathLst>
          </a:custGeom>
          <a:ln w="25146">
            <a:solidFill>
              <a:srgbClr val="EF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8121" y="4873371"/>
            <a:ext cx="7682230" cy="717550"/>
          </a:xfrm>
          <a:custGeom>
            <a:avLst/>
            <a:gdLst/>
            <a:ahLst/>
            <a:cxnLst/>
            <a:rect l="l" t="t" r="r" b="b"/>
            <a:pathLst>
              <a:path w="7682230" h="717550">
                <a:moveTo>
                  <a:pt x="0" y="717041"/>
                </a:moveTo>
                <a:lnTo>
                  <a:pt x="7681722" y="717041"/>
                </a:lnTo>
                <a:lnTo>
                  <a:pt x="7681722" y="0"/>
                </a:lnTo>
                <a:lnTo>
                  <a:pt x="0" y="0"/>
                </a:lnTo>
                <a:lnTo>
                  <a:pt x="0" y="717041"/>
                </a:lnTo>
                <a:close/>
              </a:path>
            </a:pathLst>
          </a:custGeom>
          <a:solidFill>
            <a:srgbClr val="5B7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8121" y="4873371"/>
            <a:ext cx="7682230" cy="717550"/>
          </a:xfrm>
          <a:custGeom>
            <a:avLst/>
            <a:gdLst/>
            <a:ahLst/>
            <a:cxnLst/>
            <a:rect l="l" t="t" r="r" b="b"/>
            <a:pathLst>
              <a:path w="7682230" h="717550">
                <a:moveTo>
                  <a:pt x="0" y="717041"/>
                </a:moveTo>
                <a:lnTo>
                  <a:pt x="7681722" y="717041"/>
                </a:lnTo>
                <a:lnTo>
                  <a:pt x="7681722" y="0"/>
                </a:lnTo>
                <a:lnTo>
                  <a:pt x="0" y="0"/>
                </a:lnTo>
                <a:lnTo>
                  <a:pt x="0" y="717041"/>
                </a:lnTo>
                <a:close/>
              </a:path>
            </a:pathLst>
          </a:custGeom>
          <a:ln w="25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524253" y="5025135"/>
            <a:ext cx="323215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Инвестиционный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анализ</a:t>
            </a:r>
            <a:endParaRPr sz="2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20065" y="4783454"/>
            <a:ext cx="896619" cy="897255"/>
          </a:xfrm>
          <a:custGeom>
            <a:avLst/>
            <a:gdLst/>
            <a:ahLst/>
            <a:cxnLst/>
            <a:rect l="l" t="t" r="r" b="b"/>
            <a:pathLst>
              <a:path w="896619" h="897254">
                <a:moveTo>
                  <a:pt x="448056" y="0"/>
                </a:moveTo>
                <a:lnTo>
                  <a:pt x="399234" y="2631"/>
                </a:lnTo>
                <a:lnTo>
                  <a:pt x="351935" y="10343"/>
                </a:lnTo>
                <a:lnTo>
                  <a:pt x="306433" y="22863"/>
                </a:lnTo>
                <a:lnTo>
                  <a:pt x="263001" y="39915"/>
                </a:lnTo>
                <a:lnTo>
                  <a:pt x="221911" y="61228"/>
                </a:lnTo>
                <a:lnTo>
                  <a:pt x="183437" y="86526"/>
                </a:lnTo>
                <a:lnTo>
                  <a:pt x="147853" y="115537"/>
                </a:lnTo>
                <a:lnTo>
                  <a:pt x="115432" y="147987"/>
                </a:lnTo>
                <a:lnTo>
                  <a:pt x="86447" y="183602"/>
                </a:lnTo>
                <a:lnTo>
                  <a:pt x="61171" y="222108"/>
                </a:lnTo>
                <a:lnTo>
                  <a:pt x="39878" y="263233"/>
                </a:lnTo>
                <a:lnTo>
                  <a:pt x="22841" y="306701"/>
                </a:lnTo>
                <a:lnTo>
                  <a:pt x="10334" y="352241"/>
                </a:lnTo>
                <a:lnTo>
                  <a:pt x="2629" y="399577"/>
                </a:lnTo>
                <a:lnTo>
                  <a:pt x="0" y="448437"/>
                </a:lnTo>
                <a:lnTo>
                  <a:pt x="2629" y="497296"/>
                </a:lnTo>
                <a:lnTo>
                  <a:pt x="10334" y="544632"/>
                </a:lnTo>
                <a:lnTo>
                  <a:pt x="22841" y="590172"/>
                </a:lnTo>
                <a:lnTo>
                  <a:pt x="39878" y="633640"/>
                </a:lnTo>
                <a:lnTo>
                  <a:pt x="61171" y="674765"/>
                </a:lnTo>
                <a:lnTo>
                  <a:pt x="86447" y="713271"/>
                </a:lnTo>
                <a:lnTo>
                  <a:pt x="115432" y="748886"/>
                </a:lnTo>
                <a:lnTo>
                  <a:pt x="147853" y="781336"/>
                </a:lnTo>
                <a:lnTo>
                  <a:pt x="183437" y="810347"/>
                </a:lnTo>
                <a:lnTo>
                  <a:pt x="221911" y="835645"/>
                </a:lnTo>
                <a:lnTo>
                  <a:pt x="263001" y="856958"/>
                </a:lnTo>
                <a:lnTo>
                  <a:pt x="306433" y="874010"/>
                </a:lnTo>
                <a:lnTo>
                  <a:pt x="351935" y="886530"/>
                </a:lnTo>
                <a:lnTo>
                  <a:pt x="399234" y="894242"/>
                </a:lnTo>
                <a:lnTo>
                  <a:pt x="448056" y="896874"/>
                </a:lnTo>
                <a:lnTo>
                  <a:pt x="496877" y="894242"/>
                </a:lnTo>
                <a:lnTo>
                  <a:pt x="544176" y="886530"/>
                </a:lnTo>
                <a:lnTo>
                  <a:pt x="589678" y="874010"/>
                </a:lnTo>
                <a:lnTo>
                  <a:pt x="633110" y="856958"/>
                </a:lnTo>
                <a:lnTo>
                  <a:pt x="674200" y="835645"/>
                </a:lnTo>
                <a:lnTo>
                  <a:pt x="712674" y="810347"/>
                </a:lnTo>
                <a:lnTo>
                  <a:pt x="748258" y="781336"/>
                </a:lnTo>
                <a:lnTo>
                  <a:pt x="780679" y="748886"/>
                </a:lnTo>
                <a:lnTo>
                  <a:pt x="809664" y="713271"/>
                </a:lnTo>
                <a:lnTo>
                  <a:pt x="834940" y="674765"/>
                </a:lnTo>
                <a:lnTo>
                  <a:pt x="856233" y="633640"/>
                </a:lnTo>
                <a:lnTo>
                  <a:pt x="873270" y="590172"/>
                </a:lnTo>
                <a:lnTo>
                  <a:pt x="885777" y="544632"/>
                </a:lnTo>
                <a:lnTo>
                  <a:pt x="893482" y="497296"/>
                </a:lnTo>
                <a:lnTo>
                  <a:pt x="896112" y="448437"/>
                </a:lnTo>
                <a:lnTo>
                  <a:pt x="893482" y="399577"/>
                </a:lnTo>
                <a:lnTo>
                  <a:pt x="885777" y="352241"/>
                </a:lnTo>
                <a:lnTo>
                  <a:pt x="873270" y="306701"/>
                </a:lnTo>
                <a:lnTo>
                  <a:pt x="856233" y="263233"/>
                </a:lnTo>
                <a:lnTo>
                  <a:pt x="834940" y="222108"/>
                </a:lnTo>
                <a:lnTo>
                  <a:pt x="809664" y="183602"/>
                </a:lnTo>
                <a:lnTo>
                  <a:pt x="780679" y="147987"/>
                </a:lnTo>
                <a:lnTo>
                  <a:pt x="748258" y="115537"/>
                </a:lnTo>
                <a:lnTo>
                  <a:pt x="712674" y="86526"/>
                </a:lnTo>
                <a:lnTo>
                  <a:pt x="674200" y="61228"/>
                </a:lnTo>
                <a:lnTo>
                  <a:pt x="633110" y="39915"/>
                </a:lnTo>
                <a:lnTo>
                  <a:pt x="589678" y="22863"/>
                </a:lnTo>
                <a:lnTo>
                  <a:pt x="544176" y="10343"/>
                </a:lnTo>
                <a:lnTo>
                  <a:pt x="496877" y="2631"/>
                </a:lnTo>
                <a:lnTo>
                  <a:pt x="448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0065" y="4783454"/>
            <a:ext cx="896619" cy="897255"/>
          </a:xfrm>
          <a:custGeom>
            <a:avLst/>
            <a:gdLst/>
            <a:ahLst/>
            <a:cxnLst/>
            <a:rect l="l" t="t" r="r" b="b"/>
            <a:pathLst>
              <a:path w="896619" h="897254">
                <a:moveTo>
                  <a:pt x="0" y="448437"/>
                </a:moveTo>
                <a:lnTo>
                  <a:pt x="2629" y="399577"/>
                </a:lnTo>
                <a:lnTo>
                  <a:pt x="10334" y="352241"/>
                </a:lnTo>
                <a:lnTo>
                  <a:pt x="22841" y="306701"/>
                </a:lnTo>
                <a:lnTo>
                  <a:pt x="39878" y="263233"/>
                </a:lnTo>
                <a:lnTo>
                  <a:pt x="61171" y="222108"/>
                </a:lnTo>
                <a:lnTo>
                  <a:pt x="86447" y="183602"/>
                </a:lnTo>
                <a:lnTo>
                  <a:pt x="115432" y="147987"/>
                </a:lnTo>
                <a:lnTo>
                  <a:pt x="147853" y="115537"/>
                </a:lnTo>
                <a:lnTo>
                  <a:pt x="183437" y="86526"/>
                </a:lnTo>
                <a:lnTo>
                  <a:pt x="221911" y="61228"/>
                </a:lnTo>
                <a:lnTo>
                  <a:pt x="263001" y="39915"/>
                </a:lnTo>
                <a:lnTo>
                  <a:pt x="306433" y="22863"/>
                </a:lnTo>
                <a:lnTo>
                  <a:pt x="351935" y="10343"/>
                </a:lnTo>
                <a:lnTo>
                  <a:pt x="399234" y="2631"/>
                </a:lnTo>
                <a:lnTo>
                  <a:pt x="448056" y="0"/>
                </a:lnTo>
                <a:lnTo>
                  <a:pt x="496877" y="2631"/>
                </a:lnTo>
                <a:lnTo>
                  <a:pt x="544176" y="10343"/>
                </a:lnTo>
                <a:lnTo>
                  <a:pt x="589678" y="22863"/>
                </a:lnTo>
                <a:lnTo>
                  <a:pt x="633110" y="39915"/>
                </a:lnTo>
                <a:lnTo>
                  <a:pt x="674200" y="61228"/>
                </a:lnTo>
                <a:lnTo>
                  <a:pt x="712674" y="86526"/>
                </a:lnTo>
                <a:lnTo>
                  <a:pt x="748258" y="115537"/>
                </a:lnTo>
                <a:lnTo>
                  <a:pt x="780679" y="147987"/>
                </a:lnTo>
                <a:lnTo>
                  <a:pt x="809664" y="183602"/>
                </a:lnTo>
                <a:lnTo>
                  <a:pt x="834940" y="222108"/>
                </a:lnTo>
                <a:lnTo>
                  <a:pt x="856233" y="263233"/>
                </a:lnTo>
                <a:lnTo>
                  <a:pt x="873270" y="306701"/>
                </a:lnTo>
                <a:lnTo>
                  <a:pt x="885777" y="352241"/>
                </a:lnTo>
                <a:lnTo>
                  <a:pt x="893482" y="399577"/>
                </a:lnTo>
                <a:lnTo>
                  <a:pt x="896112" y="448437"/>
                </a:lnTo>
                <a:lnTo>
                  <a:pt x="893482" y="497296"/>
                </a:lnTo>
                <a:lnTo>
                  <a:pt x="885777" y="544632"/>
                </a:lnTo>
                <a:lnTo>
                  <a:pt x="873270" y="590172"/>
                </a:lnTo>
                <a:lnTo>
                  <a:pt x="856233" y="633640"/>
                </a:lnTo>
                <a:lnTo>
                  <a:pt x="834940" y="674765"/>
                </a:lnTo>
                <a:lnTo>
                  <a:pt x="809664" y="713271"/>
                </a:lnTo>
                <a:lnTo>
                  <a:pt x="780679" y="748886"/>
                </a:lnTo>
                <a:lnTo>
                  <a:pt x="748258" y="781336"/>
                </a:lnTo>
                <a:lnTo>
                  <a:pt x="712674" y="810347"/>
                </a:lnTo>
                <a:lnTo>
                  <a:pt x="674200" y="835645"/>
                </a:lnTo>
                <a:lnTo>
                  <a:pt x="633110" y="856958"/>
                </a:lnTo>
                <a:lnTo>
                  <a:pt x="589678" y="874010"/>
                </a:lnTo>
                <a:lnTo>
                  <a:pt x="544176" y="886530"/>
                </a:lnTo>
                <a:lnTo>
                  <a:pt x="496877" y="894242"/>
                </a:lnTo>
                <a:lnTo>
                  <a:pt x="448056" y="896874"/>
                </a:lnTo>
                <a:lnTo>
                  <a:pt x="399234" y="894242"/>
                </a:lnTo>
                <a:lnTo>
                  <a:pt x="351935" y="886530"/>
                </a:lnTo>
                <a:lnTo>
                  <a:pt x="306433" y="874010"/>
                </a:lnTo>
                <a:lnTo>
                  <a:pt x="263001" y="856958"/>
                </a:lnTo>
                <a:lnTo>
                  <a:pt x="221911" y="835645"/>
                </a:lnTo>
                <a:lnTo>
                  <a:pt x="183437" y="810347"/>
                </a:lnTo>
                <a:lnTo>
                  <a:pt x="147853" y="781336"/>
                </a:lnTo>
                <a:lnTo>
                  <a:pt x="115432" y="748886"/>
                </a:lnTo>
                <a:lnTo>
                  <a:pt x="86447" y="713271"/>
                </a:lnTo>
                <a:lnTo>
                  <a:pt x="61171" y="674765"/>
                </a:lnTo>
                <a:lnTo>
                  <a:pt x="39878" y="633640"/>
                </a:lnTo>
                <a:lnTo>
                  <a:pt x="22841" y="590172"/>
                </a:lnTo>
                <a:lnTo>
                  <a:pt x="10334" y="544632"/>
                </a:lnTo>
                <a:lnTo>
                  <a:pt x="2629" y="497296"/>
                </a:lnTo>
                <a:lnTo>
                  <a:pt x="0" y="448437"/>
                </a:lnTo>
                <a:close/>
              </a:path>
            </a:pathLst>
          </a:custGeom>
          <a:ln w="25146">
            <a:solidFill>
              <a:srgbClr val="EF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13053" y="1768348"/>
            <a:ext cx="2514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A1AC00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84224" y="2821177"/>
            <a:ext cx="2514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A1AC00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4224" y="3845052"/>
            <a:ext cx="2514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A1AC00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3053" y="4928870"/>
            <a:ext cx="2514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A1AC00"/>
                </a:solidFill>
                <a:latin typeface="Arial"/>
                <a:cs typeface="Arial"/>
              </a:rPr>
              <a:t>4</a:t>
            </a:r>
            <a:endParaRPr sz="3200">
              <a:latin typeface="Arial"/>
              <a:cs typeface="Arial"/>
            </a:endParaRPr>
          </a:p>
        </p:txBody>
      </p:sp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id="{94521A39-90AB-B845-A409-7ED9796D9F2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2</a:t>
            </a:fld>
            <a:endParaRPr lang="ru-RU" spc="-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344" y="66039"/>
            <a:ext cx="617728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24330" marR="5080" indent="-1612265">
              <a:lnSpc>
                <a:spcPct val="100000"/>
              </a:lnSpc>
              <a:spcBef>
                <a:spcPts val="95"/>
              </a:spcBef>
            </a:pPr>
            <a:r>
              <a:rPr sz="2000" spc="-10" dirty="0"/>
              <a:t>Отчет </a:t>
            </a:r>
            <a:r>
              <a:rPr sz="2000" spc="-5" dirty="0"/>
              <a:t>о </a:t>
            </a:r>
            <a:r>
              <a:rPr sz="2000" spc="-10" dirty="0" err="1"/>
              <a:t>движении</a:t>
            </a:r>
            <a:r>
              <a:rPr sz="2000" spc="-10" dirty="0"/>
              <a:t> </a:t>
            </a:r>
            <a:r>
              <a:rPr sz="2000" spc="-10" dirty="0" err="1"/>
              <a:t>ден</a:t>
            </a:r>
            <a:r>
              <a:rPr lang="ru-RU" sz="2000" spc="-10" dirty="0"/>
              <a:t>е</a:t>
            </a:r>
            <a:r>
              <a:rPr sz="2000" spc="-10" dirty="0" err="1"/>
              <a:t>жных</a:t>
            </a:r>
            <a:r>
              <a:rPr sz="2000" spc="-10" dirty="0"/>
              <a:t> </a:t>
            </a:r>
            <a:r>
              <a:rPr sz="2000" spc="-15" dirty="0" err="1"/>
              <a:t>средств</a:t>
            </a:r>
            <a:endParaRPr sz="2000" spc="-30" dirty="0"/>
          </a:p>
        </p:txBody>
      </p:sp>
      <p:sp>
        <p:nvSpPr>
          <p:cNvPr id="3" name="object 3"/>
          <p:cNvSpPr/>
          <p:nvPr/>
        </p:nvSpPr>
        <p:spPr>
          <a:xfrm>
            <a:off x="1223365" y="6061493"/>
            <a:ext cx="4592955" cy="243840"/>
          </a:xfrm>
          <a:custGeom>
            <a:avLst/>
            <a:gdLst/>
            <a:ahLst/>
            <a:cxnLst/>
            <a:rect l="l" t="t" r="r" b="b"/>
            <a:pathLst>
              <a:path w="4592955" h="243839">
                <a:moveTo>
                  <a:pt x="0" y="243839"/>
                </a:moveTo>
                <a:lnTo>
                  <a:pt x="4592574" y="243839"/>
                </a:lnTo>
                <a:lnTo>
                  <a:pt x="4592574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610104"/>
              </p:ext>
            </p:extLst>
          </p:nvPr>
        </p:nvGraphicFramePr>
        <p:xfrm>
          <a:off x="662279" y="813436"/>
          <a:ext cx="7955914" cy="5358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2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5" dirty="0">
                          <a:latin typeface="Arial"/>
                          <a:cs typeface="Arial"/>
                        </a:rPr>
                        <a:t>Наименования 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статей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4965" marR="124460" indent="-173355" algn="ctr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Знак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влияния 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на  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ден.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оборот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-40" dirty="0">
                          <a:latin typeface="Arial"/>
                          <a:cs typeface="Arial"/>
                        </a:rPr>
                        <a:t>Остаток </a:t>
                      </a:r>
                      <a:r>
                        <a:rPr sz="1600" b="1" spc="-70" dirty="0">
                          <a:latin typeface="Arial"/>
                          <a:cs typeface="Arial"/>
                        </a:rPr>
                        <a:t>денежных </a:t>
                      </a:r>
                      <a:r>
                        <a:rPr sz="1600" b="1" spc="-75" dirty="0">
                          <a:latin typeface="Arial"/>
                          <a:cs typeface="Arial"/>
                        </a:rPr>
                        <a:t>средств 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600" b="1" spc="-60" dirty="0">
                          <a:latin typeface="Arial"/>
                          <a:cs typeface="Arial"/>
                        </a:rPr>
                        <a:t>начало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периода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1000</a:t>
                      </a:r>
                      <a:r>
                        <a:rPr sz="16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Чистая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прибыль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1350</a:t>
                      </a:r>
                      <a:r>
                        <a:rPr sz="16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5" dirty="0">
                          <a:latin typeface="Arial"/>
                          <a:cs typeface="Arial"/>
                        </a:rPr>
                        <a:t>Амортизация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основных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средств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300</a:t>
                      </a:r>
                      <a:r>
                        <a:rPr sz="16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78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Чистые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изменения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оборотных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средствах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78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Прирост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дебиторской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задолженности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350</a:t>
                      </a:r>
                      <a:r>
                        <a:rPr sz="16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278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-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Прирост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товарно-материальных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запасов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500</a:t>
                      </a:r>
                      <a:r>
                        <a:rPr sz="16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278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-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Прирост авансовых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платежей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6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78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Прирост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кредиторской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задолженности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600</a:t>
                      </a:r>
                      <a:r>
                        <a:rPr sz="16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78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Прирост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начислений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200</a:t>
                      </a:r>
                      <a:r>
                        <a:rPr sz="16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78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Прирост основных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средств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3500</a:t>
                      </a:r>
                      <a:r>
                        <a:rPr sz="16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278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-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Прирост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долгосрочных финансовых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активов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200</a:t>
                      </a:r>
                      <a:r>
                        <a:rPr sz="16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278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-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Прирост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кредитов и займов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2850</a:t>
                      </a:r>
                      <a:r>
                        <a:rPr sz="16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78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Выплата дивидендов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600</a:t>
                      </a:r>
                      <a:r>
                        <a:rPr sz="16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278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-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41910" algn="ctr">
                        <a:lnSpc>
                          <a:spcPts val="182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ts val="1820"/>
                        </a:lnSpc>
                      </a:pPr>
                      <a:r>
                        <a:rPr sz="1600" b="1" spc="-40" dirty="0">
                          <a:latin typeface="Arial"/>
                          <a:cs typeface="Arial"/>
                        </a:rPr>
                        <a:t>Остаток </a:t>
                      </a:r>
                      <a:r>
                        <a:rPr sz="1600" b="1" spc="-70" dirty="0">
                          <a:latin typeface="Arial"/>
                          <a:cs typeface="Arial"/>
                        </a:rPr>
                        <a:t>денежных </a:t>
                      </a:r>
                      <a:r>
                        <a:rPr sz="1600" b="1" spc="-75" dirty="0">
                          <a:latin typeface="Arial"/>
                          <a:cs typeface="Arial"/>
                        </a:rPr>
                        <a:t>средств 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конец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периода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ts val="182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1200</a:t>
                      </a:r>
                      <a:r>
                        <a:rPr sz="16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Номер слайда 27">
            <a:extLst>
              <a:ext uri="{FF2B5EF4-FFF2-40B4-BE49-F238E27FC236}">
                <a16:creationId xmlns:a16="http://schemas.microsoft.com/office/drawing/2014/main" id="{5EF7A9AC-BFE2-BF4A-81D5-9A141AD86A2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19668" y="6403044"/>
            <a:ext cx="220345" cy="179536"/>
          </a:xfrm>
        </p:spPr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20</a:t>
            </a:fld>
            <a:endParaRPr lang="ru-RU"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32C91-1A66-6640-B68C-5775F6101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68" y="292607"/>
            <a:ext cx="8004809" cy="400110"/>
          </a:xfrm>
        </p:spPr>
        <p:txBody>
          <a:bodyPr/>
          <a:lstStyle/>
          <a:p>
            <a:pPr algn="ctr"/>
            <a:r>
              <a:rPr lang="ru-RU" dirty="0"/>
              <a:t>Рабочий капитал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200378-657B-2A41-8E58-B940D58AD56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686800" y="6400800"/>
            <a:ext cx="220345" cy="179536"/>
          </a:xfrm>
        </p:spPr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21</a:t>
            </a:fld>
            <a:endParaRPr lang="ru-RU" spc="-5" dirty="0"/>
          </a:p>
        </p:txBody>
      </p:sp>
      <p:sp>
        <p:nvSpPr>
          <p:cNvPr id="5" name="Текст 102">
            <a:extLst>
              <a:ext uri="{FF2B5EF4-FFF2-40B4-BE49-F238E27FC236}">
                <a16:creationId xmlns:a16="http://schemas.microsoft.com/office/drawing/2014/main" id="{C0B46657-C151-A348-A99E-D80FFB3DF23D}"/>
              </a:ext>
            </a:extLst>
          </p:cNvPr>
          <p:cNvSpPr txBox="1">
            <a:spLocks/>
          </p:cNvSpPr>
          <p:nvPr/>
        </p:nvSpPr>
        <p:spPr>
          <a:xfrm>
            <a:off x="3657600" y="1092200"/>
            <a:ext cx="2412000" cy="424847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kern="0" dirty="0"/>
              <a:t>Рабочий капитал</a:t>
            </a:r>
            <a:r>
              <a:rPr lang="ru-RU" altLang="ru-RU" kern="0" dirty="0"/>
              <a:t> </a:t>
            </a:r>
          </a:p>
          <a:p>
            <a:r>
              <a:rPr lang="ru-RU" altLang="ru-RU" kern="0" dirty="0"/>
              <a:t>– дословный перевод принятого на западе термина "</a:t>
            </a:r>
            <a:r>
              <a:rPr lang="ru-RU" altLang="ru-RU" kern="0" dirty="0" err="1"/>
              <a:t>working</a:t>
            </a:r>
            <a:r>
              <a:rPr lang="ru-RU" altLang="ru-RU" kern="0" dirty="0"/>
              <a:t> </a:t>
            </a:r>
            <a:r>
              <a:rPr lang="ru-RU" altLang="ru-RU" kern="0" dirty="0" err="1"/>
              <a:t>capital</a:t>
            </a:r>
            <a:r>
              <a:rPr lang="ru-RU" altLang="ru-RU" kern="0" dirty="0"/>
              <a:t>" (также используется понятие "чистый рабочий капитал"). В российской практике показатель известен под названием</a:t>
            </a:r>
            <a:r>
              <a:rPr lang="en-US" altLang="ru-RU" kern="0" dirty="0"/>
              <a:t>.</a:t>
            </a:r>
            <a:endParaRPr lang="ru-RU" altLang="ru-RU" kern="0" dirty="0"/>
          </a:p>
          <a:p>
            <a:endParaRPr lang="ru-RU" altLang="ru-RU" kern="0" dirty="0"/>
          </a:p>
        </p:txBody>
      </p:sp>
      <p:sp>
        <p:nvSpPr>
          <p:cNvPr id="6" name="Текст 104">
            <a:extLst>
              <a:ext uri="{FF2B5EF4-FFF2-40B4-BE49-F238E27FC236}">
                <a16:creationId xmlns:a16="http://schemas.microsoft.com/office/drawing/2014/main" id="{AEF6AC6E-EEEC-4E44-85EC-53D6D30D6643}"/>
              </a:ext>
            </a:extLst>
          </p:cNvPr>
          <p:cNvSpPr txBox="1">
            <a:spLocks/>
          </p:cNvSpPr>
          <p:nvPr/>
        </p:nvSpPr>
        <p:spPr>
          <a:xfrm>
            <a:off x="445128" y="1156568"/>
            <a:ext cx="3158104" cy="424847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ru-RU" altLang="ru-RU" b="1" kern="0" dirty="0"/>
              <a:t>Рабочий капитал предприятия</a:t>
            </a:r>
            <a:r>
              <a:rPr lang="ru-RU" altLang="ru-RU" kern="0" dirty="0"/>
              <a:t> — это средства, непосредственно используемые для веде­ния бизнеса. </a:t>
            </a:r>
          </a:p>
          <a:p>
            <a:pPr>
              <a:spcBef>
                <a:spcPct val="0"/>
              </a:spcBef>
              <a:defRPr/>
            </a:pPr>
            <a:endParaRPr lang="ru-RU" altLang="ru-RU" kern="0" dirty="0"/>
          </a:p>
          <a:p>
            <a:pPr>
              <a:spcBef>
                <a:spcPct val="0"/>
              </a:spcBef>
              <a:defRPr/>
            </a:pPr>
            <a:r>
              <a:rPr lang="ru-RU" altLang="ru-RU" sz="1400" i="1" u="sng" kern="0" dirty="0"/>
              <a:t>Показатель рабочего капитала включает в себя чистые оборотные активы, такие как:  </a:t>
            </a:r>
            <a:endParaRPr lang="en-US" altLang="ru-RU" sz="1400" i="1" u="sng" kern="0" dirty="0"/>
          </a:p>
          <a:p>
            <a:pPr marL="342900" indent="-3429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altLang="ru-RU" kern="0" dirty="0"/>
              <a:t>Складские запасы</a:t>
            </a:r>
            <a:endParaRPr lang="en-US" altLang="ru-RU" kern="0" dirty="0"/>
          </a:p>
          <a:p>
            <a:pPr marL="342900" indent="-3429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altLang="ru-RU" kern="0" dirty="0"/>
              <a:t>Деби­торская задолженность</a:t>
            </a:r>
          </a:p>
          <a:p>
            <a:pPr marL="342900" indent="-3429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altLang="ru-RU" kern="0" dirty="0"/>
              <a:t>Денежные средства на счетах</a:t>
            </a:r>
          </a:p>
          <a:p>
            <a:pPr marL="342900" indent="-3429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altLang="ru-RU" kern="0" dirty="0"/>
              <a:t>Минус кредиторская задолженность</a:t>
            </a:r>
            <a:endParaRPr lang="ru-RU" kern="0" dirty="0"/>
          </a:p>
          <a:p>
            <a:endParaRPr lang="ru-RU" kern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A215426-958D-C247-AFFD-EEBD6FD74033}"/>
              </a:ext>
            </a:extLst>
          </p:cNvPr>
          <p:cNvSpPr/>
          <p:nvPr/>
        </p:nvSpPr>
        <p:spPr>
          <a:xfrm>
            <a:off x="6294666" y="1143000"/>
            <a:ext cx="2241302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b="1" dirty="0"/>
              <a:t>Рабочий капитал – </a:t>
            </a:r>
          </a:p>
          <a:p>
            <a:pPr>
              <a:spcBef>
                <a:spcPct val="20000"/>
              </a:spcBef>
            </a:pPr>
            <a:r>
              <a:rPr lang="ru-RU" altLang="ru-RU" dirty="0"/>
              <a:t>размер капитала, который имеется у организации для финансирования его текущей деятельности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31502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0033" y="298704"/>
            <a:ext cx="504253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4250" marR="5080" indent="-97155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Структура </a:t>
            </a:r>
            <a:r>
              <a:rPr spc="-15" dirty="0"/>
              <a:t>оборотных средств  </a:t>
            </a:r>
            <a:r>
              <a:rPr spc="-5" dirty="0"/>
              <a:t>и </a:t>
            </a:r>
            <a:r>
              <a:rPr spc="-15" dirty="0"/>
              <a:t>рабочий</a:t>
            </a:r>
            <a:r>
              <a:rPr spc="20" dirty="0"/>
              <a:t> </a:t>
            </a:r>
            <a:r>
              <a:rPr spc="-10" dirty="0"/>
              <a:t>капитал</a:t>
            </a:r>
          </a:p>
        </p:txBody>
      </p:sp>
      <p:sp>
        <p:nvSpPr>
          <p:cNvPr id="3" name="object 3"/>
          <p:cNvSpPr/>
          <p:nvPr/>
        </p:nvSpPr>
        <p:spPr>
          <a:xfrm>
            <a:off x="1478292" y="2612135"/>
            <a:ext cx="6145510" cy="2938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19887" y="1494663"/>
            <a:ext cx="7711440" cy="646430"/>
          </a:xfrm>
          <a:prstGeom prst="rect">
            <a:avLst/>
          </a:prstGeom>
          <a:ln w="9905">
            <a:solidFill>
              <a:srgbClr val="EFAB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800" spc="-20" dirty="0">
                <a:latin typeface="Arial"/>
                <a:cs typeface="Arial"/>
              </a:rPr>
              <a:t>Рабочий </a:t>
            </a:r>
            <a:r>
              <a:rPr sz="1800" spc="-5" dirty="0">
                <a:latin typeface="Arial"/>
                <a:cs typeface="Arial"/>
              </a:rPr>
              <a:t>капитал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Оборотные </a:t>
            </a:r>
            <a:r>
              <a:rPr sz="1800" spc="-10" dirty="0">
                <a:latin typeface="Arial"/>
                <a:cs typeface="Arial"/>
              </a:rPr>
              <a:t>средства </a:t>
            </a:r>
            <a:r>
              <a:rPr sz="1800" spc="-5" dirty="0">
                <a:latin typeface="Arial"/>
                <a:cs typeface="Arial"/>
              </a:rPr>
              <a:t>(ДЗ+ТМЗ+Авансы)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15" dirty="0">
                <a:latin typeface="Arial"/>
                <a:cs typeface="Arial"/>
              </a:rPr>
              <a:t>Текущие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Обязательства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59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532A5C-C177-AD42-841D-C6CFF29FBF02}"/>
              </a:ext>
            </a:extLst>
          </p:cNvPr>
          <p:cNvSpPr/>
          <p:nvPr/>
        </p:nvSpPr>
        <p:spPr>
          <a:xfrm>
            <a:off x="1478533" y="2612135"/>
            <a:ext cx="2026667" cy="2798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Авансы выданные нами контрагентам, запасы, незавершенное производство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3B724-DE40-3A48-9B9C-3A34C15543FB}"/>
              </a:ext>
            </a:extLst>
          </p:cNvPr>
          <p:cNvSpPr txBox="1"/>
          <p:nvPr/>
        </p:nvSpPr>
        <p:spPr>
          <a:xfrm>
            <a:off x="914400" y="4777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221A07-21D9-8141-94EC-C26DAB86A9FF}"/>
              </a:ext>
            </a:extLst>
          </p:cNvPr>
          <p:cNvSpPr txBox="1"/>
          <p:nvPr/>
        </p:nvSpPr>
        <p:spPr>
          <a:xfrm>
            <a:off x="541176" y="4665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751" y="2238756"/>
            <a:ext cx="70091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A1AC00"/>
                </a:solidFill>
                <a:latin typeface="Arial"/>
                <a:cs typeface="Arial"/>
              </a:rPr>
              <a:t>Производственная</a:t>
            </a:r>
            <a:r>
              <a:rPr sz="3200" b="1" spc="-65" dirty="0">
                <a:solidFill>
                  <a:srgbClr val="A1AC00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A1AC00"/>
                </a:solidFill>
                <a:latin typeface="Arial"/>
                <a:cs typeface="Arial"/>
              </a:rPr>
              <a:t>себестоимость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0C644C-B476-0A4F-A467-7E6DB32A43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23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3999612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6392" y="297942"/>
            <a:ext cx="54102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/>
              <a:t>Общая </a:t>
            </a:r>
            <a:r>
              <a:rPr sz="2800" spc="-40" dirty="0"/>
              <a:t>схема </a:t>
            </a:r>
            <a:r>
              <a:rPr sz="2800" spc="-10" dirty="0"/>
              <a:t>затрат</a:t>
            </a:r>
            <a:r>
              <a:rPr sz="2800" spc="-15" dirty="0"/>
              <a:t> </a:t>
            </a:r>
            <a:r>
              <a:rPr sz="2800" spc="-10" dirty="0"/>
              <a:t>компании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063109" y="2751963"/>
            <a:ext cx="483234" cy="1063625"/>
          </a:xfrm>
          <a:custGeom>
            <a:avLst/>
            <a:gdLst/>
            <a:ahLst/>
            <a:cxnLst/>
            <a:rect l="l" t="t" r="r" b="b"/>
            <a:pathLst>
              <a:path w="483235" h="1063625">
                <a:moveTo>
                  <a:pt x="0" y="0"/>
                </a:moveTo>
                <a:lnTo>
                  <a:pt x="0" y="1063117"/>
                </a:lnTo>
                <a:lnTo>
                  <a:pt x="482980" y="1063117"/>
                </a:lnTo>
              </a:path>
            </a:pathLst>
          </a:custGeom>
          <a:ln w="25145">
            <a:solidFill>
              <a:srgbClr val="D9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380" y="1692782"/>
            <a:ext cx="1670050" cy="314960"/>
          </a:xfrm>
          <a:custGeom>
            <a:avLst/>
            <a:gdLst/>
            <a:ahLst/>
            <a:cxnLst/>
            <a:rect l="l" t="t" r="r" b="b"/>
            <a:pathLst>
              <a:path w="1670050" h="314960">
                <a:moveTo>
                  <a:pt x="0" y="0"/>
                </a:moveTo>
                <a:lnTo>
                  <a:pt x="0" y="158622"/>
                </a:lnTo>
                <a:lnTo>
                  <a:pt x="1669669" y="158622"/>
                </a:lnTo>
                <a:lnTo>
                  <a:pt x="1669669" y="314959"/>
                </a:lnTo>
              </a:path>
            </a:pathLst>
          </a:custGeom>
          <a:ln w="25146">
            <a:solidFill>
              <a:srgbClr val="BE8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641" y="2749676"/>
            <a:ext cx="466725" cy="2036445"/>
          </a:xfrm>
          <a:custGeom>
            <a:avLst/>
            <a:gdLst/>
            <a:ahLst/>
            <a:cxnLst/>
            <a:rect l="l" t="t" r="r" b="b"/>
            <a:pathLst>
              <a:path w="466725" h="2036445">
                <a:moveTo>
                  <a:pt x="0" y="0"/>
                </a:moveTo>
                <a:lnTo>
                  <a:pt x="0" y="2036064"/>
                </a:lnTo>
                <a:lnTo>
                  <a:pt x="466216" y="2036064"/>
                </a:lnTo>
              </a:path>
            </a:pathLst>
          </a:custGeom>
          <a:ln w="25146">
            <a:solidFill>
              <a:srgbClr val="D9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9641" y="2749676"/>
            <a:ext cx="466725" cy="675005"/>
          </a:xfrm>
          <a:custGeom>
            <a:avLst/>
            <a:gdLst/>
            <a:ahLst/>
            <a:cxnLst/>
            <a:rect l="l" t="t" r="r" b="b"/>
            <a:pathLst>
              <a:path w="466725" h="675004">
                <a:moveTo>
                  <a:pt x="0" y="0"/>
                </a:moveTo>
                <a:lnTo>
                  <a:pt x="0" y="674624"/>
                </a:lnTo>
                <a:lnTo>
                  <a:pt x="466216" y="674624"/>
                </a:lnTo>
              </a:path>
            </a:pathLst>
          </a:custGeom>
          <a:ln w="25146">
            <a:solidFill>
              <a:srgbClr val="D9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2463" y="1692782"/>
            <a:ext cx="1630045" cy="313055"/>
          </a:xfrm>
          <a:custGeom>
            <a:avLst/>
            <a:gdLst/>
            <a:ahLst/>
            <a:cxnLst/>
            <a:rect l="l" t="t" r="r" b="b"/>
            <a:pathLst>
              <a:path w="1630045" h="313055">
                <a:moveTo>
                  <a:pt x="1629664" y="0"/>
                </a:moveTo>
                <a:lnTo>
                  <a:pt x="1629664" y="156337"/>
                </a:lnTo>
                <a:lnTo>
                  <a:pt x="0" y="156337"/>
                </a:lnTo>
                <a:lnTo>
                  <a:pt x="0" y="312800"/>
                </a:lnTo>
              </a:path>
            </a:pathLst>
          </a:custGeom>
          <a:ln w="25145">
            <a:solidFill>
              <a:srgbClr val="BE8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27907" y="948308"/>
            <a:ext cx="1489075" cy="744855"/>
          </a:xfrm>
          <a:custGeom>
            <a:avLst/>
            <a:gdLst/>
            <a:ahLst/>
            <a:cxnLst/>
            <a:rect l="l" t="t" r="r" b="b"/>
            <a:pathLst>
              <a:path w="1489075" h="744855">
                <a:moveTo>
                  <a:pt x="0" y="744474"/>
                </a:moveTo>
                <a:lnTo>
                  <a:pt x="1488948" y="744474"/>
                </a:lnTo>
                <a:lnTo>
                  <a:pt x="1488948" y="0"/>
                </a:lnTo>
                <a:lnTo>
                  <a:pt x="0" y="0"/>
                </a:lnTo>
                <a:lnTo>
                  <a:pt x="0" y="7444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27907" y="948308"/>
            <a:ext cx="1489075" cy="744855"/>
          </a:xfrm>
          <a:custGeom>
            <a:avLst/>
            <a:gdLst/>
            <a:ahLst/>
            <a:cxnLst/>
            <a:rect l="l" t="t" r="r" b="b"/>
            <a:pathLst>
              <a:path w="1489075" h="744855">
                <a:moveTo>
                  <a:pt x="0" y="744474"/>
                </a:moveTo>
                <a:lnTo>
                  <a:pt x="1488948" y="744474"/>
                </a:lnTo>
                <a:lnTo>
                  <a:pt x="1488948" y="0"/>
                </a:lnTo>
                <a:lnTo>
                  <a:pt x="0" y="0"/>
                </a:lnTo>
                <a:lnTo>
                  <a:pt x="0" y="744474"/>
                </a:lnTo>
                <a:close/>
              </a:path>
            </a:pathLst>
          </a:custGeom>
          <a:ln w="25146">
            <a:solidFill>
              <a:srgbClr val="D9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34611" y="1166367"/>
            <a:ext cx="8756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Затр</a:t>
            </a:r>
            <a:r>
              <a:rPr sz="1600" b="1" spc="-10" dirty="0">
                <a:latin typeface="Arial"/>
                <a:cs typeface="Arial"/>
              </a:rPr>
              <a:t>а</a:t>
            </a:r>
            <a:r>
              <a:rPr sz="1600" b="1" dirty="0">
                <a:latin typeface="Arial"/>
                <a:cs typeface="Arial"/>
              </a:rPr>
              <a:t>ты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8744" y="2005202"/>
            <a:ext cx="3108325" cy="744855"/>
          </a:xfrm>
          <a:custGeom>
            <a:avLst/>
            <a:gdLst/>
            <a:ahLst/>
            <a:cxnLst/>
            <a:rect l="l" t="t" r="r" b="b"/>
            <a:pathLst>
              <a:path w="3108325" h="744855">
                <a:moveTo>
                  <a:pt x="0" y="744474"/>
                </a:moveTo>
                <a:lnTo>
                  <a:pt x="3108198" y="744474"/>
                </a:lnTo>
                <a:lnTo>
                  <a:pt x="3108198" y="0"/>
                </a:lnTo>
                <a:lnTo>
                  <a:pt x="0" y="0"/>
                </a:lnTo>
                <a:lnTo>
                  <a:pt x="0" y="7444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8744" y="2005202"/>
            <a:ext cx="3108325" cy="744855"/>
          </a:xfrm>
          <a:custGeom>
            <a:avLst/>
            <a:gdLst/>
            <a:ahLst/>
            <a:cxnLst/>
            <a:rect l="l" t="t" r="r" b="b"/>
            <a:pathLst>
              <a:path w="3108325" h="744855">
                <a:moveTo>
                  <a:pt x="0" y="744474"/>
                </a:moveTo>
                <a:lnTo>
                  <a:pt x="3108198" y="744474"/>
                </a:lnTo>
                <a:lnTo>
                  <a:pt x="3108198" y="0"/>
                </a:lnTo>
                <a:lnTo>
                  <a:pt x="0" y="0"/>
                </a:lnTo>
                <a:lnTo>
                  <a:pt x="0" y="744474"/>
                </a:lnTo>
                <a:close/>
              </a:path>
            </a:pathLst>
          </a:custGeom>
          <a:ln w="25146">
            <a:solidFill>
              <a:srgbClr val="D9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5985" y="3062858"/>
            <a:ext cx="2292350" cy="723900"/>
          </a:xfrm>
          <a:custGeom>
            <a:avLst/>
            <a:gdLst/>
            <a:ahLst/>
            <a:cxnLst/>
            <a:rect l="l" t="t" r="r" b="b"/>
            <a:pathLst>
              <a:path w="2292350" h="723900">
                <a:moveTo>
                  <a:pt x="0" y="723900"/>
                </a:moveTo>
                <a:lnTo>
                  <a:pt x="2292095" y="723900"/>
                </a:lnTo>
                <a:lnTo>
                  <a:pt x="2292095" y="0"/>
                </a:lnTo>
                <a:lnTo>
                  <a:pt x="0" y="0"/>
                </a:lnTo>
                <a:lnTo>
                  <a:pt x="0" y="723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65985" y="3062858"/>
            <a:ext cx="2292350" cy="723900"/>
          </a:xfrm>
          <a:custGeom>
            <a:avLst/>
            <a:gdLst/>
            <a:ahLst/>
            <a:cxnLst/>
            <a:rect l="l" t="t" r="r" b="b"/>
            <a:pathLst>
              <a:path w="2292350" h="723900">
                <a:moveTo>
                  <a:pt x="0" y="723900"/>
                </a:moveTo>
                <a:lnTo>
                  <a:pt x="2292095" y="723900"/>
                </a:lnTo>
                <a:lnTo>
                  <a:pt x="2292095" y="0"/>
                </a:lnTo>
                <a:lnTo>
                  <a:pt x="0" y="0"/>
                </a:lnTo>
                <a:lnTo>
                  <a:pt x="0" y="723900"/>
                </a:lnTo>
                <a:close/>
              </a:path>
            </a:pathLst>
          </a:custGeom>
          <a:ln w="25146">
            <a:solidFill>
              <a:srgbClr val="D9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65985" y="4099178"/>
            <a:ext cx="2352675" cy="1374140"/>
          </a:xfrm>
          <a:custGeom>
            <a:avLst/>
            <a:gdLst/>
            <a:ahLst/>
            <a:cxnLst/>
            <a:rect l="l" t="t" r="r" b="b"/>
            <a:pathLst>
              <a:path w="2352675" h="1374139">
                <a:moveTo>
                  <a:pt x="0" y="1373886"/>
                </a:moveTo>
                <a:lnTo>
                  <a:pt x="2352293" y="1373886"/>
                </a:lnTo>
                <a:lnTo>
                  <a:pt x="2352293" y="0"/>
                </a:lnTo>
                <a:lnTo>
                  <a:pt x="0" y="0"/>
                </a:lnTo>
                <a:lnTo>
                  <a:pt x="0" y="1373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65985" y="4099178"/>
            <a:ext cx="2352675" cy="1374140"/>
          </a:xfrm>
          <a:custGeom>
            <a:avLst/>
            <a:gdLst/>
            <a:ahLst/>
            <a:cxnLst/>
            <a:rect l="l" t="t" r="r" b="b"/>
            <a:pathLst>
              <a:path w="2352675" h="1374139">
                <a:moveTo>
                  <a:pt x="0" y="1373886"/>
                </a:moveTo>
                <a:lnTo>
                  <a:pt x="2352293" y="1373886"/>
                </a:lnTo>
                <a:lnTo>
                  <a:pt x="2352293" y="0"/>
                </a:lnTo>
                <a:lnTo>
                  <a:pt x="0" y="0"/>
                </a:lnTo>
                <a:lnTo>
                  <a:pt x="0" y="1373886"/>
                </a:lnTo>
                <a:close/>
              </a:path>
            </a:pathLst>
          </a:custGeom>
          <a:ln w="25145">
            <a:solidFill>
              <a:srgbClr val="D9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37511" y="2030331"/>
            <a:ext cx="2501265" cy="2966838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475"/>
              </a:spcBef>
            </a:pPr>
            <a:r>
              <a:rPr sz="1600" b="1" spc="-15" dirty="0">
                <a:latin typeface="Arial"/>
                <a:cs typeface="Arial"/>
              </a:rPr>
              <a:t>Текущие </a:t>
            </a:r>
            <a:r>
              <a:rPr sz="1600" dirty="0">
                <a:latin typeface="Arial"/>
                <a:cs typeface="Arial"/>
              </a:rPr>
              <a:t>(OPEX)</a:t>
            </a: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600" spc="-15" dirty="0">
                <a:latin typeface="Arial"/>
                <a:cs typeface="Arial"/>
              </a:rPr>
              <a:t>(влияют </a:t>
            </a:r>
            <a:r>
              <a:rPr sz="1600" spc="-5" dirty="0">
                <a:latin typeface="Arial"/>
                <a:cs typeface="Arial"/>
              </a:rPr>
              <a:t>на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прибыль)</a:t>
            </a: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595630" marR="339090" algn="ctr">
              <a:lnSpc>
                <a:spcPts val="1660"/>
              </a:lnSpc>
            </a:pPr>
            <a:r>
              <a:rPr sz="1600" b="1" spc="-5" dirty="0">
                <a:latin typeface="Arial"/>
                <a:cs typeface="Arial"/>
              </a:rPr>
              <a:t>С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dirty="0">
                <a:latin typeface="Arial"/>
                <a:cs typeface="Arial"/>
              </a:rPr>
              <a:t>б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5" dirty="0">
                <a:latin typeface="Arial"/>
                <a:cs typeface="Arial"/>
              </a:rPr>
              <a:t>с</a:t>
            </a:r>
            <a:r>
              <a:rPr sz="1600" b="1" spc="-30" dirty="0">
                <a:latin typeface="Arial"/>
                <a:cs typeface="Arial"/>
              </a:rPr>
              <a:t>т</a:t>
            </a:r>
            <a:r>
              <a:rPr sz="1600" b="1" dirty="0">
                <a:latin typeface="Arial"/>
                <a:cs typeface="Arial"/>
              </a:rPr>
              <a:t>ои</a:t>
            </a:r>
            <a:r>
              <a:rPr sz="1600" b="1" spc="-30" dirty="0">
                <a:latin typeface="Arial"/>
                <a:cs typeface="Arial"/>
              </a:rPr>
              <a:t>мо</a:t>
            </a:r>
            <a:r>
              <a:rPr sz="1600" b="1" spc="-5" dirty="0">
                <a:latin typeface="Arial"/>
                <a:cs typeface="Arial"/>
              </a:rPr>
              <a:t>сть  </a:t>
            </a:r>
            <a:r>
              <a:rPr sz="1600" b="1" dirty="0">
                <a:latin typeface="Arial"/>
                <a:cs typeface="Arial"/>
              </a:rPr>
              <a:t>ре</a:t>
            </a:r>
            <a:r>
              <a:rPr sz="1600" b="1" spc="-10" dirty="0">
                <a:latin typeface="Arial"/>
                <a:cs typeface="Arial"/>
              </a:rPr>
              <a:t>а</a:t>
            </a:r>
            <a:r>
              <a:rPr sz="1600" b="1" spc="-5" dirty="0">
                <a:latin typeface="Arial"/>
                <a:cs typeface="Arial"/>
              </a:rPr>
              <a:t>ли</a:t>
            </a:r>
            <a:r>
              <a:rPr sz="1600" b="1" spc="-40" dirty="0">
                <a:latin typeface="Arial"/>
                <a:cs typeface="Arial"/>
              </a:rPr>
              <a:t>з</a:t>
            </a:r>
            <a:r>
              <a:rPr sz="1600" b="1" dirty="0">
                <a:latin typeface="Arial"/>
                <a:cs typeface="Arial"/>
              </a:rPr>
              <a:t>о</a:t>
            </a:r>
            <a:r>
              <a:rPr sz="1600" b="1" spc="-30" dirty="0">
                <a:latin typeface="Arial"/>
                <a:cs typeface="Arial"/>
              </a:rPr>
              <a:t>в</a:t>
            </a:r>
            <a:r>
              <a:rPr sz="1600" b="1" spc="-5" dirty="0">
                <a:latin typeface="Arial"/>
                <a:cs typeface="Arial"/>
              </a:rPr>
              <a:t>ан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dirty="0">
                <a:latin typeface="Arial"/>
                <a:cs typeface="Arial"/>
              </a:rPr>
              <a:t>ой  </a:t>
            </a:r>
            <a:r>
              <a:rPr sz="1600" b="1" spc="-5" dirty="0">
                <a:latin typeface="Arial"/>
                <a:cs typeface="Arial"/>
              </a:rPr>
              <a:t>продукции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50" dirty="0">
              <a:latin typeface="Times New Roman"/>
              <a:cs typeface="Times New Roman"/>
            </a:endParaRPr>
          </a:p>
          <a:p>
            <a:pPr marL="319405" marR="5080" indent="635" algn="ctr">
              <a:lnSpc>
                <a:spcPts val="166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Административно-  </a:t>
            </a:r>
            <a:r>
              <a:rPr sz="1600" b="1" spc="-10" dirty="0" err="1">
                <a:latin typeface="Arial"/>
                <a:cs typeface="Arial"/>
              </a:rPr>
              <a:t>управленческие</a:t>
            </a:r>
            <a:r>
              <a:rPr sz="1600" b="1" spc="-10" dirty="0">
                <a:latin typeface="Arial"/>
                <a:cs typeface="Arial"/>
              </a:rPr>
              <a:t> </a:t>
            </a:r>
            <a:endParaRPr lang="ru-RU" sz="1600" b="1" spc="-10" dirty="0">
              <a:latin typeface="Arial"/>
              <a:cs typeface="Arial"/>
            </a:endParaRPr>
          </a:p>
          <a:p>
            <a:pPr marL="319405" marR="5080" indent="635" algn="ctr">
              <a:lnSpc>
                <a:spcPts val="1660"/>
              </a:lnSpc>
              <a:spcBef>
                <a:spcPts val="5"/>
              </a:spcBef>
            </a:pPr>
            <a:r>
              <a:rPr sz="1600" b="1" spc="-10" dirty="0">
                <a:latin typeface="Arial"/>
                <a:cs typeface="Arial"/>
              </a:rPr>
              <a:t>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68977" y="2007489"/>
            <a:ext cx="2947035" cy="744855"/>
          </a:xfrm>
          <a:custGeom>
            <a:avLst/>
            <a:gdLst/>
            <a:ahLst/>
            <a:cxnLst/>
            <a:rect l="l" t="t" r="r" b="b"/>
            <a:pathLst>
              <a:path w="2947034" h="744855">
                <a:moveTo>
                  <a:pt x="0" y="744474"/>
                </a:moveTo>
                <a:lnTo>
                  <a:pt x="2946654" y="744474"/>
                </a:lnTo>
                <a:lnTo>
                  <a:pt x="2946654" y="0"/>
                </a:lnTo>
                <a:lnTo>
                  <a:pt x="0" y="0"/>
                </a:lnTo>
                <a:lnTo>
                  <a:pt x="0" y="7444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68977" y="2007489"/>
            <a:ext cx="2947035" cy="744855"/>
          </a:xfrm>
          <a:custGeom>
            <a:avLst/>
            <a:gdLst/>
            <a:ahLst/>
            <a:cxnLst/>
            <a:rect l="l" t="t" r="r" b="b"/>
            <a:pathLst>
              <a:path w="2947034" h="744855">
                <a:moveTo>
                  <a:pt x="0" y="744474"/>
                </a:moveTo>
                <a:lnTo>
                  <a:pt x="2946654" y="744474"/>
                </a:lnTo>
                <a:lnTo>
                  <a:pt x="2946654" y="0"/>
                </a:lnTo>
                <a:lnTo>
                  <a:pt x="0" y="0"/>
                </a:lnTo>
                <a:lnTo>
                  <a:pt x="0" y="744474"/>
                </a:lnTo>
                <a:close/>
              </a:path>
            </a:pathLst>
          </a:custGeom>
          <a:ln w="25146">
            <a:solidFill>
              <a:srgbClr val="D9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46216" y="3062858"/>
            <a:ext cx="2011045" cy="1504950"/>
          </a:xfrm>
          <a:custGeom>
            <a:avLst/>
            <a:gdLst/>
            <a:ahLst/>
            <a:cxnLst/>
            <a:rect l="l" t="t" r="r" b="b"/>
            <a:pathLst>
              <a:path w="2011045" h="1504950">
                <a:moveTo>
                  <a:pt x="0" y="1504950"/>
                </a:moveTo>
                <a:lnTo>
                  <a:pt x="2010917" y="1504950"/>
                </a:lnTo>
                <a:lnTo>
                  <a:pt x="2010917" y="0"/>
                </a:lnTo>
                <a:lnTo>
                  <a:pt x="0" y="0"/>
                </a:lnTo>
                <a:lnTo>
                  <a:pt x="0" y="1504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46216" y="3062858"/>
            <a:ext cx="2011045" cy="1504950"/>
          </a:xfrm>
          <a:custGeom>
            <a:avLst/>
            <a:gdLst/>
            <a:ahLst/>
            <a:cxnLst/>
            <a:rect l="l" t="t" r="r" b="b"/>
            <a:pathLst>
              <a:path w="2011045" h="1504950">
                <a:moveTo>
                  <a:pt x="0" y="1504950"/>
                </a:moveTo>
                <a:lnTo>
                  <a:pt x="2010917" y="1504950"/>
                </a:lnTo>
                <a:lnTo>
                  <a:pt x="2010917" y="0"/>
                </a:lnTo>
                <a:lnTo>
                  <a:pt x="0" y="0"/>
                </a:lnTo>
                <a:lnTo>
                  <a:pt x="0" y="1504950"/>
                </a:lnTo>
                <a:close/>
              </a:path>
            </a:pathLst>
          </a:custGeom>
          <a:ln w="25146">
            <a:solidFill>
              <a:srgbClr val="D9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909565" y="2015743"/>
            <a:ext cx="2665095" cy="22694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-635" algn="ctr">
              <a:lnSpc>
                <a:spcPts val="1660"/>
              </a:lnSpc>
              <a:spcBef>
                <a:spcPts val="375"/>
              </a:spcBef>
            </a:pPr>
            <a:r>
              <a:rPr sz="1600" b="1" dirty="0">
                <a:latin typeface="Arial"/>
                <a:cs typeface="Arial"/>
              </a:rPr>
              <a:t>Капитальные </a:t>
            </a:r>
            <a:r>
              <a:rPr sz="1600" dirty="0">
                <a:latin typeface="Arial"/>
                <a:cs typeface="Arial"/>
              </a:rPr>
              <a:t>(CAPEX) </a:t>
            </a:r>
            <a:r>
              <a:rPr sz="1600" spc="-5" dirty="0">
                <a:latin typeface="Arial"/>
                <a:cs typeface="Arial"/>
              </a:rPr>
              <a:t>(не  </a:t>
            </a:r>
            <a:r>
              <a:rPr sz="1600" spc="-15" dirty="0">
                <a:latin typeface="Arial"/>
                <a:cs typeface="Arial"/>
              </a:rPr>
              <a:t>входят </a:t>
            </a:r>
            <a:r>
              <a:rPr sz="1600" dirty="0">
                <a:latin typeface="Arial"/>
                <a:cs typeface="Arial"/>
              </a:rPr>
              <a:t>в </a:t>
            </a:r>
            <a:r>
              <a:rPr sz="1600" spc="-15" dirty="0">
                <a:latin typeface="Arial"/>
                <a:cs typeface="Arial"/>
              </a:rPr>
              <a:t>расчет </a:t>
            </a:r>
            <a:r>
              <a:rPr sz="1600" dirty="0">
                <a:latin typeface="Arial"/>
                <a:cs typeface="Arial"/>
              </a:rPr>
              <a:t>прибыли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за  текущий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период)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imes New Roman"/>
              <a:cs typeface="Times New Roman"/>
            </a:endParaRPr>
          </a:p>
          <a:p>
            <a:pPr marL="1078865" indent="123189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Создают</a:t>
            </a:r>
            <a:endParaRPr sz="1600">
              <a:latin typeface="Arial"/>
              <a:cs typeface="Arial"/>
            </a:endParaRPr>
          </a:p>
          <a:p>
            <a:pPr marL="982980" marR="356235" algn="ctr">
              <a:lnSpc>
                <a:spcPts val="1660"/>
              </a:lnSpc>
              <a:spcBef>
                <a:spcPts val="605"/>
              </a:spcBef>
            </a:pPr>
            <a:r>
              <a:rPr sz="1600" b="1" spc="-15" dirty="0">
                <a:latin typeface="Arial"/>
                <a:cs typeface="Arial"/>
              </a:rPr>
              <a:t>имущество  </a:t>
            </a:r>
            <a:r>
              <a:rPr sz="1600" b="1" dirty="0">
                <a:latin typeface="Arial"/>
                <a:cs typeface="Arial"/>
              </a:rPr>
              <a:t>длительно</a:t>
            </a:r>
            <a:r>
              <a:rPr sz="1600" b="1" spc="-35" dirty="0">
                <a:latin typeface="Arial"/>
                <a:cs typeface="Arial"/>
              </a:rPr>
              <a:t>г</a:t>
            </a:r>
            <a:r>
              <a:rPr sz="1600" b="1" dirty="0">
                <a:latin typeface="Arial"/>
                <a:cs typeface="Arial"/>
              </a:rPr>
              <a:t>о  п</a:t>
            </a:r>
            <a:r>
              <a:rPr sz="1600" b="1" spc="-45" dirty="0">
                <a:latin typeface="Arial"/>
                <a:cs typeface="Arial"/>
              </a:rPr>
              <a:t>о</a:t>
            </a:r>
            <a:r>
              <a:rPr sz="1600" b="1" spc="-5" dirty="0">
                <a:latin typeface="Arial"/>
                <a:cs typeface="Arial"/>
              </a:rPr>
              <a:t>ль</a:t>
            </a:r>
            <a:r>
              <a:rPr sz="1600" b="1" spc="-40" dirty="0">
                <a:latin typeface="Arial"/>
                <a:cs typeface="Arial"/>
              </a:rPr>
              <a:t>з</a:t>
            </a:r>
            <a:r>
              <a:rPr sz="1600" b="1" dirty="0">
                <a:latin typeface="Arial"/>
                <a:cs typeface="Arial"/>
              </a:rPr>
              <a:t>о</a:t>
            </a:r>
            <a:r>
              <a:rPr sz="1600" b="1" spc="-30" dirty="0">
                <a:latin typeface="Arial"/>
                <a:cs typeface="Arial"/>
              </a:rPr>
              <a:t>в</a:t>
            </a:r>
            <a:r>
              <a:rPr sz="1600" b="1" spc="-5" dirty="0">
                <a:latin typeface="Arial"/>
                <a:cs typeface="Arial"/>
              </a:rPr>
              <a:t>ан</a:t>
            </a:r>
            <a:r>
              <a:rPr sz="1600" b="1" spc="-10" dirty="0">
                <a:latin typeface="Arial"/>
                <a:cs typeface="Arial"/>
              </a:rPr>
              <a:t>и</a:t>
            </a:r>
            <a:r>
              <a:rPr sz="1600" b="1" dirty="0">
                <a:latin typeface="Arial"/>
                <a:cs typeface="Arial"/>
              </a:rPr>
              <a:t>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29AED012-9B9B-844E-BBE4-C375087A2CD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24</a:t>
            </a:fld>
            <a:endParaRPr lang="ru-RU"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5936" y="298704"/>
            <a:ext cx="660971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8350" marR="5080" indent="-2025650">
              <a:lnSpc>
                <a:spcPct val="100000"/>
              </a:lnSpc>
              <a:spcBef>
                <a:spcPts val="95"/>
              </a:spcBef>
              <a:tabLst>
                <a:tab pos="3141345" algn="l"/>
              </a:tabLst>
            </a:pPr>
            <a:r>
              <a:rPr spc="-5" dirty="0"/>
              <a:t>Операционные и </a:t>
            </a:r>
            <a:r>
              <a:rPr spc="-10" dirty="0"/>
              <a:t>капитальные </a:t>
            </a:r>
            <a:r>
              <a:rPr spc="-25" dirty="0"/>
              <a:t>расходы  </a:t>
            </a:r>
            <a:r>
              <a:rPr spc="-5" dirty="0"/>
              <a:t>OPEX	и CAPEX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6029" y="1804837"/>
            <a:ext cx="7983855" cy="324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6839">
              <a:lnSpc>
                <a:spcPct val="127800"/>
              </a:lnSpc>
            </a:pPr>
            <a:r>
              <a:rPr lang="ru-RU" spc="-15" dirty="0">
                <a:latin typeface="Arial"/>
                <a:cs typeface="Arial"/>
              </a:rPr>
              <a:t>Р</a:t>
            </a:r>
            <a:r>
              <a:rPr sz="1800" spc="-15" dirty="0" err="1">
                <a:latin typeface="Arial"/>
                <a:cs typeface="Arial"/>
              </a:rPr>
              <a:t>асходы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приводят </a:t>
            </a:r>
            <a:r>
              <a:rPr sz="1800" dirty="0">
                <a:latin typeface="Arial"/>
                <a:cs typeface="Arial"/>
              </a:rPr>
              <a:t>к </a:t>
            </a:r>
            <a:r>
              <a:rPr sz="1800" spc="-5" dirty="0">
                <a:latin typeface="Arial"/>
                <a:cs typeface="Arial"/>
              </a:rPr>
              <a:t>формированию </a:t>
            </a:r>
            <a:r>
              <a:rPr sz="1800" dirty="0">
                <a:latin typeface="Arial"/>
                <a:cs typeface="Arial"/>
              </a:rPr>
              <a:t>у </a:t>
            </a:r>
            <a:r>
              <a:rPr sz="1800" spc="-5" dirty="0">
                <a:latin typeface="Arial"/>
                <a:cs typeface="Arial"/>
              </a:rPr>
              <a:t>компании </a:t>
            </a:r>
            <a:r>
              <a:rPr sz="1800" spc="-15" dirty="0">
                <a:latin typeface="Arial"/>
                <a:cs typeface="Arial"/>
              </a:rPr>
              <a:t>определенных </a:t>
            </a:r>
            <a:r>
              <a:rPr sz="1800" spc="-5" dirty="0">
                <a:latin typeface="Arial"/>
                <a:cs typeface="Arial"/>
              </a:rPr>
              <a:t>видов  имущества (активов). </a:t>
            </a:r>
            <a:endParaRPr lang="ru-RU" sz="1800" spc="-5" dirty="0">
              <a:latin typeface="Arial"/>
              <a:cs typeface="Arial"/>
            </a:endParaRPr>
          </a:p>
          <a:p>
            <a:pPr marL="12700" marR="116839">
              <a:lnSpc>
                <a:spcPct val="127800"/>
              </a:lnSpc>
            </a:pPr>
            <a:endParaRPr lang="ru-RU" sz="1800" spc="-5" dirty="0">
              <a:latin typeface="Arial"/>
              <a:cs typeface="Arial"/>
            </a:endParaRPr>
          </a:p>
          <a:p>
            <a:pPr marL="12700" marR="116839">
              <a:lnSpc>
                <a:spcPct val="127800"/>
              </a:lnSpc>
            </a:pPr>
            <a:r>
              <a:rPr sz="1800" spc="-10" dirty="0" err="1">
                <a:latin typeface="Arial"/>
                <a:cs typeface="Arial"/>
              </a:rPr>
              <a:t>Это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может </a:t>
            </a:r>
            <a:r>
              <a:rPr sz="1800" dirty="0">
                <a:latin typeface="Arial"/>
                <a:cs typeface="Arial"/>
              </a:rPr>
              <a:t>быть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материальный актив</a:t>
            </a:r>
            <a:r>
              <a:rPr sz="1800" b="1" i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</a:p>
          <a:p>
            <a:pPr marL="355600" marR="27495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например, </a:t>
            </a:r>
            <a:r>
              <a:rPr sz="1800" spc="-10" dirty="0">
                <a:latin typeface="Arial"/>
                <a:cs typeface="Arial"/>
              </a:rPr>
              <a:t>производственное </a:t>
            </a:r>
            <a:r>
              <a:rPr sz="1800" spc="-5" dirty="0">
                <a:latin typeface="Arial"/>
                <a:cs typeface="Arial"/>
              </a:rPr>
              <a:t>помещение. </a:t>
            </a:r>
            <a:r>
              <a:rPr sz="1800" spc="-10" dirty="0">
                <a:latin typeface="Arial"/>
                <a:cs typeface="Arial"/>
              </a:rPr>
              <a:t>Материальное имущество  </a:t>
            </a:r>
            <a:r>
              <a:rPr sz="1800" spc="-15" dirty="0">
                <a:latin typeface="Arial"/>
                <a:cs typeface="Arial"/>
              </a:rPr>
              <a:t>длительного </a:t>
            </a:r>
            <a:r>
              <a:rPr sz="1800" spc="-10" dirty="0">
                <a:latin typeface="Arial"/>
                <a:cs typeface="Arial"/>
              </a:rPr>
              <a:t>пользования </a:t>
            </a:r>
            <a:r>
              <a:rPr sz="1800" spc="-15" dirty="0">
                <a:latin typeface="Arial"/>
                <a:cs typeface="Arial"/>
              </a:rPr>
              <a:t>называют </a:t>
            </a:r>
            <a:r>
              <a:rPr sz="1800" b="1" i="1" spc="-5" dirty="0" err="1">
                <a:solidFill>
                  <a:srgbClr val="C00000"/>
                </a:solidFill>
                <a:latin typeface="Arial"/>
                <a:cs typeface="Arial"/>
              </a:rPr>
              <a:t>основными</a:t>
            </a:r>
            <a:r>
              <a:rPr sz="1800" b="1" i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 err="1">
                <a:solidFill>
                  <a:srgbClr val="C00000"/>
                </a:solidFill>
                <a:latin typeface="Arial"/>
                <a:cs typeface="Arial"/>
              </a:rPr>
              <a:t>средствами</a:t>
            </a:r>
            <a:endParaRPr lang="ru-RU" sz="1800" b="1" i="1" spc="-5" dirty="0">
              <a:solidFill>
                <a:srgbClr val="C00000"/>
              </a:solidFill>
              <a:latin typeface="Arial"/>
              <a:cs typeface="Arial"/>
            </a:endParaRPr>
          </a:p>
          <a:p>
            <a:pPr marL="355600" marR="274955"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 marL="12700" marR="347980">
              <a:lnSpc>
                <a:spcPct val="127800"/>
              </a:lnSpc>
            </a:pPr>
            <a:r>
              <a:rPr sz="1800" spc="-10" dirty="0">
                <a:latin typeface="Arial"/>
                <a:cs typeface="Arial"/>
              </a:rPr>
              <a:t>Это </a:t>
            </a:r>
            <a:r>
              <a:rPr sz="1800" spc="-15" dirty="0">
                <a:latin typeface="Arial"/>
                <a:cs typeface="Arial"/>
              </a:rPr>
              <a:t>может </a:t>
            </a:r>
            <a:r>
              <a:rPr sz="1800" dirty="0">
                <a:latin typeface="Arial"/>
                <a:cs typeface="Arial"/>
              </a:rPr>
              <a:t>быть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нематериальный актив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например, программное  </a:t>
            </a:r>
            <a:r>
              <a:rPr sz="1800" spc="-10" dirty="0">
                <a:latin typeface="Arial"/>
                <a:cs typeface="Arial"/>
              </a:rPr>
              <a:t>обеспечение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>
                <a:latin typeface="Arial"/>
                <a:cs typeface="Arial"/>
              </a:rPr>
              <a:t>исключительными </a:t>
            </a:r>
            <a:r>
              <a:rPr sz="1800" spc="-5" dirty="0">
                <a:latin typeface="Arial"/>
                <a:cs typeface="Arial"/>
              </a:rPr>
              <a:t>правами </a:t>
            </a:r>
            <a:r>
              <a:rPr sz="1800" spc="-10" dirty="0">
                <a:latin typeface="Arial"/>
                <a:cs typeface="Arial"/>
              </a:rPr>
              <a:t>использования, </a:t>
            </a:r>
            <a:r>
              <a:rPr sz="1800" spc="-5" dirty="0">
                <a:latin typeface="Arial"/>
                <a:cs typeface="Arial"/>
              </a:rPr>
              <a:t>лицензия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на</a:t>
            </a:r>
            <a:endParaRPr sz="1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право </a:t>
            </a:r>
            <a:r>
              <a:rPr sz="1800" spc="-10" dirty="0">
                <a:latin typeface="Arial"/>
                <a:cs typeface="Arial"/>
              </a:rPr>
              <a:t>пользования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недрами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99B259-0CA4-7D43-A829-862514B29C6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25</a:t>
            </a:fld>
            <a:endParaRPr lang="ru-RU"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5936" y="300227"/>
            <a:ext cx="660971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8350" marR="5080" indent="-2025650">
              <a:lnSpc>
                <a:spcPct val="100000"/>
              </a:lnSpc>
              <a:spcBef>
                <a:spcPts val="95"/>
              </a:spcBef>
              <a:tabLst>
                <a:tab pos="3141345" algn="l"/>
              </a:tabLst>
            </a:pPr>
            <a:r>
              <a:rPr spc="-5" dirty="0"/>
              <a:t>Операционные и </a:t>
            </a:r>
            <a:r>
              <a:rPr spc="-10" dirty="0"/>
              <a:t>капитальные </a:t>
            </a:r>
            <a:r>
              <a:rPr spc="-25" dirty="0"/>
              <a:t>расходы  </a:t>
            </a:r>
            <a:r>
              <a:rPr spc="-5" dirty="0"/>
              <a:t>OPEX	и CAPEX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999" y="1224026"/>
            <a:ext cx="8359013" cy="43465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Активы, </a:t>
            </a:r>
            <a:r>
              <a:rPr sz="1800" spc="-10" dirty="0">
                <a:latin typeface="Arial"/>
                <a:cs typeface="Arial"/>
              </a:rPr>
              <a:t>полученные </a:t>
            </a:r>
            <a:r>
              <a:rPr sz="1800" spc="-5" dirty="0">
                <a:latin typeface="Arial"/>
                <a:cs typeface="Arial"/>
              </a:rPr>
              <a:t>компанией </a:t>
            </a:r>
            <a:r>
              <a:rPr sz="1800" spc="-15" dirty="0">
                <a:latin typeface="Arial"/>
                <a:cs typeface="Arial"/>
              </a:rPr>
              <a:t>через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капитальные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расходы, </a:t>
            </a:r>
            <a:r>
              <a:rPr sz="1800" spc="-20" dirty="0">
                <a:latin typeface="Arial"/>
                <a:cs typeface="Arial"/>
              </a:rPr>
              <a:t>обладают  </a:t>
            </a:r>
            <a:r>
              <a:rPr sz="1800" spc="-10" dirty="0">
                <a:latin typeface="Arial"/>
                <a:cs typeface="Arial"/>
              </a:rPr>
              <a:t>следующими </a:t>
            </a:r>
            <a:r>
              <a:rPr sz="1800" spc="-5" dirty="0">
                <a:latin typeface="Arial"/>
                <a:cs typeface="Arial"/>
              </a:rPr>
              <a:t>общими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свойствами:</a:t>
            </a:r>
            <a:endParaRPr sz="1800" dirty="0">
              <a:latin typeface="Arial"/>
              <a:cs typeface="Arial"/>
            </a:endParaRPr>
          </a:p>
          <a:p>
            <a:pPr marL="355600" marR="389255" indent="-342900" algn="just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объект </a:t>
            </a:r>
            <a:r>
              <a:rPr sz="1800" spc="-15" dirty="0">
                <a:latin typeface="Arial"/>
                <a:cs typeface="Arial"/>
              </a:rPr>
              <a:t>предназначен </a:t>
            </a:r>
            <a:r>
              <a:rPr sz="1800" spc="-5" dirty="0">
                <a:latin typeface="Arial"/>
                <a:cs typeface="Arial"/>
              </a:rPr>
              <a:t>для </a:t>
            </a:r>
            <a:r>
              <a:rPr sz="1800" spc="-10" dirty="0">
                <a:latin typeface="Arial"/>
                <a:cs typeface="Arial"/>
              </a:rPr>
              <a:t>использования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15" dirty="0">
                <a:latin typeface="Arial"/>
                <a:cs typeface="Arial"/>
              </a:rPr>
              <a:t>течение длительного  </a:t>
            </a:r>
            <a:r>
              <a:rPr sz="1800" spc="-5" dirty="0">
                <a:latin typeface="Arial"/>
                <a:cs typeface="Arial"/>
              </a:rPr>
              <a:t>времени, </a:t>
            </a:r>
            <a:r>
              <a:rPr sz="1800" spc="-50" dirty="0">
                <a:latin typeface="Arial"/>
                <a:cs typeface="Arial"/>
              </a:rPr>
              <a:t>т.е. </a:t>
            </a:r>
            <a:r>
              <a:rPr sz="1800" spc="5" dirty="0">
                <a:latin typeface="Arial"/>
                <a:cs typeface="Arial"/>
              </a:rPr>
              <a:t>срока </a:t>
            </a:r>
            <a:r>
              <a:rPr sz="1800" spc="-15" dirty="0">
                <a:latin typeface="Arial"/>
                <a:cs typeface="Arial"/>
              </a:rPr>
              <a:t>продолжительностью </a:t>
            </a:r>
            <a:r>
              <a:rPr sz="1800" i="1" dirty="0">
                <a:solidFill>
                  <a:srgbClr val="006FC0"/>
                </a:solidFill>
                <a:latin typeface="Arial"/>
                <a:cs typeface="Arial"/>
              </a:rPr>
              <a:t>свыше </a:t>
            </a:r>
            <a:r>
              <a:rPr sz="1800" i="1" spc="-5" dirty="0">
                <a:solidFill>
                  <a:srgbClr val="006FC0"/>
                </a:solidFill>
                <a:latin typeface="Arial"/>
                <a:cs typeface="Arial"/>
              </a:rPr>
              <a:t>12 месяцев </a:t>
            </a:r>
            <a:r>
              <a:rPr sz="1800" dirty="0">
                <a:latin typeface="Arial"/>
                <a:cs typeface="Arial"/>
              </a:rPr>
              <a:t>или  </a:t>
            </a:r>
            <a:r>
              <a:rPr sz="1800" spc="-10" dirty="0">
                <a:latin typeface="Arial"/>
                <a:cs typeface="Arial"/>
              </a:rPr>
              <a:t>обычного операционного </a:t>
            </a:r>
            <a:r>
              <a:rPr sz="1800" dirty="0">
                <a:latin typeface="Arial"/>
                <a:cs typeface="Arial"/>
              </a:rPr>
              <a:t>цикла, </a:t>
            </a:r>
            <a:r>
              <a:rPr sz="1800" spc="-5" dirty="0">
                <a:latin typeface="Arial"/>
                <a:cs typeface="Arial"/>
              </a:rPr>
              <a:t>если он </a:t>
            </a:r>
            <a:r>
              <a:rPr sz="1800" spc="-10" dirty="0">
                <a:latin typeface="Arial"/>
                <a:cs typeface="Arial"/>
              </a:rPr>
              <a:t>превышает </a:t>
            </a:r>
            <a:r>
              <a:rPr sz="1800" spc="-5" dirty="0">
                <a:latin typeface="Arial"/>
                <a:cs typeface="Arial"/>
              </a:rPr>
              <a:t>12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месяцев;</a:t>
            </a:r>
            <a:endParaRPr sz="1800" dirty="0">
              <a:latin typeface="Arial"/>
              <a:cs typeface="Arial"/>
            </a:endParaRPr>
          </a:p>
          <a:p>
            <a:pPr marL="355600" marR="62865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организация </a:t>
            </a:r>
            <a:r>
              <a:rPr sz="1800" i="1" spc="-5" dirty="0">
                <a:solidFill>
                  <a:srgbClr val="006FC0"/>
                </a:solidFill>
                <a:latin typeface="Arial"/>
                <a:cs typeface="Arial"/>
              </a:rPr>
              <a:t>не </a:t>
            </a:r>
            <a:r>
              <a:rPr sz="1800" i="1" spc="-10" dirty="0">
                <a:solidFill>
                  <a:srgbClr val="006FC0"/>
                </a:solidFill>
                <a:latin typeface="Arial"/>
                <a:cs typeface="Arial"/>
              </a:rPr>
              <a:t>предполагает </a:t>
            </a:r>
            <a:r>
              <a:rPr sz="1800" i="1" spc="-5" dirty="0">
                <a:solidFill>
                  <a:srgbClr val="006FC0"/>
                </a:solidFill>
                <a:latin typeface="Arial"/>
                <a:cs typeface="Arial"/>
              </a:rPr>
              <a:t>последующую перепродажу </a:t>
            </a:r>
            <a:r>
              <a:rPr sz="1800" spc="-10" dirty="0">
                <a:latin typeface="Arial"/>
                <a:cs typeface="Arial"/>
              </a:rPr>
              <a:t>данного  объекта;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объект </a:t>
            </a:r>
            <a:r>
              <a:rPr sz="1800" spc="-5" dirty="0">
                <a:latin typeface="Arial"/>
                <a:cs typeface="Arial"/>
              </a:rPr>
              <a:t>способен приносить </a:t>
            </a:r>
            <a:r>
              <a:rPr sz="1800" spc="-10" dirty="0">
                <a:latin typeface="Arial"/>
                <a:cs typeface="Arial"/>
              </a:rPr>
              <a:t>организации </a:t>
            </a:r>
            <a:r>
              <a:rPr sz="1800" i="1" spc="-5" dirty="0">
                <a:solidFill>
                  <a:srgbClr val="006FC0"/>
                </a:solidFill>
                <a:latin typeface="Arial"/>
                <a:cs typeface="Arial"/>
              </a:rPr>
              <a:t>экономические</a:t>
            </a:r>
            <a:r>
              <a:rPr sz="1800" i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006FC0"/>
                </a:solidFill>
                <a:latin typeface="Arial"/>
                <a:cs typeface="Arial"/>
              </a:rPr>
              <a:t>выгоды</a:t>
            </a:r>
            <a:endParaRPr sz="1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(доход) </a:t>
            </a:r>
            <a:r>
              <a:rPr sz="1800" dirty="0" err="1">
                <a:latin typeface="Arial"/>
                <a:cs typeface="Arial"/>
              </a:rPr>
              <a:t>в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5" dirty="0" err="1">
                <a:latin typeface="Arial"/>
                <a:cs typeface="Arial"/>
              </a:rPr>
              <a:t>будущем</a:t>
            </a:r>
            <a:endParaRPr lang="ru-RU" sz="1800" spc="-25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 marL="12700" marR="125730">
              <a:lnSpc>
                <a:spcPct val="120000"/>
              </a:lnSpc>
            </a:pPr>
            <a:r>
              <a:rPr sz="1800" spc="-10" dirty="0">
                <a:latin typeface="Arial"/>
                <a:cs typeface="Arial"/>
              </a:rPr>
              <a:t>Стоимость </a:t>
            </a:r>
            <a:r>
              <a:rPr sz="1800" spc="-5" dirty="0">
                <a:latin typeface="Arial"/>
                <a:cs typeface="Arial"/>
              </a:rPr>
              <a:t>активов компании </a:t>
            </a:r>
            <a:r>
              <a:rPr sz="1800" spc="-10" dirty="0">
                <a:latin typeface="Arial"/>
                <a:cs typeface="Arial"/>
              </a:rPr>
              <a:t>списывается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15" dirty="0">
                <a:latin typeface="Arial"/>
                <a:cs typeface="Arial"/>
              </a:rPr>
              <a:t>расходы </a:t>
            </a:r>
            <a:r>
              <a:rPr sz="1800" spc="-10" dirty="0">
                <a:latin typeface="Arial"/>
                <a:cs typeface="Arial"/>
              </a:rPr>
              <a:t>через 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амортизационные отчисления</a:t>
            </a:r>
            <a:r>
              <a:rPr sz="1800" spc="-5" dirty="0">
                <a:latin typeface="Arial"/>
                <a:cs typeface="Arial"/>
              </a:rPr>
              <a:t>, на ежемесячной </a:t>
            </a:r>
            <a:r>
              <a:rPr sz="1800" spc="-10" dirty="0">
                <a:latin typeface="Arial"/>
                <a:cs typeface="Arial"/>
              </a:rPr>
              <a:t>основе,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15" dirty="0">
                <a:latin typeface="Arial"/>
                <a:cs typeface="Arial"/>
              </a:rPr>
              <a:t>течение  установленного </a:t>
            </a:r>
            <a:r>
              <a:rPr sz="1800" spc="-10" dirty="0">
                <a:latin typeface="Arial"/>
                <a:cs typeface="Arial"/>
              </a:rPr>
              <a:t>постановлением правительства </a:t>
            </a:r>
            <a:r>
              <a:rPr sz="1800" spc="5" dirty="0">
                <a:latin typeface="Arial"/>
                <a:cs typeface="Arial"/>
              </a:rPr>
              <a:t>срока </a:t>
            </a:r>
            <a:r>
              <a:rPr sz="1800" spc="-20" dirty="0">
                <a:latin typeface="Arial"/>
                <a:cs typeface="Arial"/>
              </a:rPr>
              <a:t>полезного  </a:t>
            </a:r>
            <a:r>
              <a:rPr sz="1800" spc="-10" dirty="0">
                <a:latin typeface="Arial"/>
                <a:cs typeface="Arial"/>
              </a:rPr>
              <a:t>использования </a:t>
            </a:r>
            <a:r>
              <a:rPr sz="1800" spc="-20" dirty="0">
                <a:latin typeface="Arial"/>
                <a:cs typeface="Arial"/>
              </a:rPr>
              <a:t>того </a:t>
            </a:r>
            <a:r>
              <a:rPr sz="1800" dirty="0">
                <a:latin typeface="Arial"/>
                <a:cs typeface="Arial"/>
              </a:rPr>
              <a:t>или </a:t>
            </a:r>
            <a:r>
              <a:rPr sz="1800" spc="-10" dirty="0">
                <a:latin typeface="Arial"/>
                <a:cs typeface="Arial"/>
              </a:rPr>
              <a:t>иного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актива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67E134-9BB2-634E-82CE-3F56FF426A2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26</a:t>
            </a:fld>
            <a:endParaRPr lang="ru-RU"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5788" y="298704"/>
            <a:ext cx="59302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Постоянные </a:t>
            </a:r>
            <a:r>
              <a:rPr spc="-5" dirty="0"/>
              <a:t>и переменные</a:t>
            </a:r>
            <a:r>
              <a:rPr spc="30" dirty="0"/>
              <a:t> </a:t>
            </a:r>
            <a:r>
              <a:rPr spc="-15" dirty="0"/>
              <a:t>затраты</a:t>
            </a:r>
          </a:p>
        </p:txBody>
      </p:sp>
      <p:sp>
        <p:nvSpPr>
          <p:cNvPr id="3" name="object 3"/>
          <p:cNvSpPr/>
          <p:nvPr/>
        </p:nvSpPr>
        <p:spPr>
          <a:xfrm>
            <a:off x="7128891" y="2579751"/>
            <a:ext cx="0" cy="637540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413"/>
                </a:lnTo>
              </a:path>
            </a:pathLst>
          </a:custGeom>
          <a:ln w="25146">
            <a:solidFill>
              <a:srgbClr val="D9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20259" y="1518285"/>
            <a:ext cx="2009139" cy="637540"/>
          </a:xfrm>
          <a:custGeom>
            <a:avLst/>
            <a:gdLst/>
            <a:ahLst/>
            <a:cxnLst/>
            <a:rect l="l" t="t" r="r" b="b"/>
            <a:pathLst>
              <a:path w="2009140" h="637539">
                <a:moveTo>
                  <a:pt x="0" y="0"/>
                </a:moveTo>
                <a:lnTo>
                  <a:pt x="0" y="434339"/>
                </a:lnTo>
                <a:lnTo>
                  <a:pt x="2009013" y="434339"/>
                </a:lnTo>
                <a:lnTo>
                  <a:pt x="2009013" y="637413"/>
                </a:lnTo>
              </a:path>
            </a:pathLst>
          </a:custGeom>
          <a:ln w="25146">
            <a:solidFill>
              <a:srgbClr val="BE8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0460" y="3696842"/>
            <a:ext cx="0" cy="637540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412"/>
                </a:lnTo>
              </a:path>
            </a:pathLst>
          </a:custGeom>
          <a:ln w="25146">
            <a:solidFill>
              <a:srgbClr val="D9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11626" y="2517267"/>
            <a:ext cx="1339850" cy="637540"/>
          </a:xfrm>
          <a:custGeom>
            <a:avLst/>
            <a:gdLst/>
            <a:ahLst/>
            <a:cxnLst/>
            <a:rect l="l" t="t" r="r" b="b"/>
            <a:pathLst>
              <a:path w="1339850" h="637539">
                <a:moveTo>
                  <a:pt x="0" y="0"/>
                </a:moveTo>
                <a:lnTo>
                  <a:pt x="0" y="434340"/>
                </a:lnTo>
                <a:lnTo>
                  <a:pt x="1339342" y="434340"/>
                </a:lnTo>
                <a:lnTo>
                  <a:pt x="1339342" y="637413"/>
                </a:lnTo>
              </a:path>
            </a:pathLst>
          </a:custGeom>
          <a:ln w="25146">
            <a:solidFill>
              <a:srgbClr val="D9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2030" y="3811904"/>
            <a:ext cx="0" cy="637540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413"/>
                </a:lnTo>
              </a:path>
            </a:pathLst>
          </a:custGeom>
          <a:ln w="25146">
            <a:solidFill>
              <a:srgbClr val="D9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2030" y="2517267"/>
            <a:ext cx="1339850" cy="637540"/>
          </a:xfrm>
          <a:custGeom>
            <a:avLst/>
            <a:gdLst/>
            <a:ahLst/>
            <a:cxnLst/>
            <a:rect l="l" t="t" r="r" b="b"/>
            <a:pathLst>
              <a:path w="1339850" h="637539">
                <a:moveTo>
                  <a:pt x="1339342" y="0"/>
                </a:moveTo>
                <a:lnTo>
                  <a:pt x="1339342" y="434340"/>
                </a:lnTo>
                <a:lnTo>
                  <a:pt x="0" y="434340"/>
                </a:lnTo>
                <a:lnTo>
                  <a:pt x="0" y="637413"/>
                </a:lnTo>
              </a:path>
            </a:pathLst>
          </a:custGeom>
          <a:ln w="25146">
            <a:solidFill>
              <a:srgbClr val="D9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11626" y="1518285"/>
            <a:ext cx="2009139" cy="637540"/>
          </a:xfrm>
          <a:custGeom>
            <a:avLst/>
            <a:gdLst/>
            <a:ahLst/>
            <a:cxnLst/>
            <a:rect l="l" t="t" r="r" b="b"/>
            <a:pathLst>
              <a:path w="2009139" h="637539">
                <a:moveTo>
                  <a:pt x="2009013" y="0"/>
                </a:moveTo>
                <a:lnTo>
                  <a:pt x="2009013" y="434339"/>
                </a:lnTo>
                <a:lnTo>
                  <a:pt x="0" y="434339"/>
                </a:lnTo>
                <a:lnTo>
                  <a:pt x="0" y="637413"/>
                </a:lnTo>
              </a:path>
            </a:pathLst>
          </a:custGeom>
          <a:ln w="25146">
            <a:solidFill>
              <a:srgbClr val="BE8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24503" y="1040511"/>
            <a:ext cx="2192020" cy="478155"/>
          </a:xfrm>
          <a:custGeom>
            <a:avLst/>
            <a:gdLst/>
            <a:ahLst/>
            <a:cxnLst/>
            <a:rect l="l" t="t" r="r" b="b"/>
            <a:pathLst>
              <a:path w="2192020" h="478155">
                <a:moveTo>
                  <a:pt x="2143760" y="0"/>
                </a:moveTo>
                <a:lnTo>
                  <a:pt x="47751" y="0"/>
                </a:lnTo>
                <a:lnTo>
                  <a:pt x="29146" y="3746"/>
                </a:lnTo>
                <a:lnTo>
                  <a:pt x="13970" y="13970"/>
                </a:lnTo>
                <a:lnTo>
                  <a:pt x="3746" y="29146"/>
                </a:lnTo>
                <a:lnTo>
                  <a:pt x="0" y="47751"/>
                </a:lnTo>
                <a:lnTo>
                  <a:pt x="0" y="430022"/>
                </a:lnTo>
                <a:lnTo>
                  <a:pt x="3746" y="448627"/>
                </a:lnTo>
                <a:lnTo>
                  <a:pt x="13970" y="463803"/>
                </a:lnTo>
                <a:lnTo>
                  <a:pt x="29146" y="474027"/>
                </a:lnTo>
                <a:lnTo>
                  <a:pt x="47751" y="477774"/>
                </a:lnTo>
                <a:lnTo>
                  <a:pt x="2143760" y="477774"/>
                </a:lnTo>
                <a:lnTo>
                  <a:pt x="2162365" y="474027"/>
                </a:lnTo>
                <a:lnTo>
                  <a:pt x="2177541" y="463803"/>
                </a:lnTo>
                <a:lnTo>
                  <a:pt x="2187765" y="448627"/>
                </a:lnTo>
                <a:lnTo>
                  <a:pt x="2191512" y="430022"/>
                </a:lnTo>
                <a:lnTo>
                  <a:pt x="2191512" y="47751"/>
                </a:lnTo>
                <a:lnTo>
                  <a:pt x="2187765" y="29146"/>
                </a:lnTo>
                <a:lnTo>
                  <a:pt x="2177541" y="13970"/>
                </a:lnTo>
                <a:lnTo>
                  <a:pt x="2162365" y="3746"/>
                </a:lnTo>
                <a:lnTo>
                  <a:pt x="2143760" y="0"/>
                </a:lnTo>
                <a:close/>
              </a:path>
            </a:pathLst>
          </a:custGeom>
          <a:solidFill>
            <a:srgbClr val="EFA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24503" y="1040511"/>
            <a:ext cx="2192020" cy="478155"/>
          </a:xfrm>
          <a:custGeom>
            <a:avLst/>
            <a:gdLst/>
            <a:ahLst/>
            <a:cxnLst/>
            <a:rect l="l" t="t" r="r" b="b"/>
            <a:pathLst>
              <a:path w="2192020" h="478155">
                <a:moveTo>
                  <a:pt x="0" y="47751"/>
                </a:moveTo>
                <a:lnTo>
                  <a:pt x="3746" y="29146"/>
                </a:lnTo>
                <a:lnTo>
                  <a:pt x="13970" y="13970"/>
                </a:lnTo>
                <a:lnTo>
                  <a:pt x="29146" y="3746"/>
                </a:lnTo>
                <a:lnTo>
                  <a:pt x="47751" y="0"/>
                </a:lnTo>
                <a:lnTo>
                  <a:pt x="2143760" y="0"/>
                </a:lnTo>
                <a:lnTo>
                  <a:pt x="2162365" y="3746"/>
                </a:lnTo>
                <a:lnTo>
                  <a:pt x="2177541" y="13970"/>
                </a:lnTo>
                <a:lnTo>
                  <a:pt x="2187765" y="29146"/>
                </a:lnTo>
                <a:lnTo>
                  <a:pt x="2191512" y="47751"/>
                </a:lnTo>
                <a:lnTo>
                  <a:pt x="2191512" y="430022"/>
                </a:lnTo>
                <a:lnTo>
                  <a:pt x="2187765" y="448627"/>
                </a:lnTo>
                <a:lnTo>
                  <a:pt x="2177541" y="463803"/>
                </a:lnTo>
                <a:lnTo>
                  <a:pt x="2162365" y="474027"/>
                </a:lnTo>
                <a:lnTo>
                  <a:pt x="2143760" y="477774"/>
                </a:lnTo>
                <a:lnTo>
                  <a:pt x="47751" y="477774"/>
                </a:lnTo>
                <a:lnTo>
                  <a:pt x="29146" y="474027"/>
                </a:lnTo>
                <a:lnTo>
                  <a:pt x="13970" y="463803"/>
                </a:lnTo>
                <a:lnTo>
                  <a:pt x="3746" y="448627"/>
                </a:lnTo>
                <a:lnTo>
                  <a:pt x="0" y="430022"/>
                </a:lnTo>
                <a:lnTo>
                  <a:pt x="0" y="47751"/>
                </a:lnTo>
                <a:close/>
              </a:path>
            </a:pathLst>
          </a:custGeom>
          <a:ln w="25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68342" y="1272158"/>
            <a:ext cx="2192020" cy="477520"/>
          </a:xfrm>
          <a:custGeom>
            <a:avLst/>
            <a:gdLst/>
            <a:ahLst/>
            <a:cxnLst/>
            <a:rect l="l" t="t" r="r" b="b"/>
            <a:pathLst>
              <a:path w="2192020" h="477519">
                <a:moveTo>
                  <a:pt x="2143760" y="0"/>
                </a:moveTo>
                <a:lnTo>
                  <a:pt x="47752" y="0"/>
                </a:lnTo>
                <a:lnTo>
                  <a:pt x="29146" y="3746"/>
                </a:lnTo>
                <a:lnTo>
                  <a:pt x="13970" y="13970"/>
                </a:lnTo>
                <a:lnTo>
                  <a:pt x="3746" y="29146"/>
                </a:lnTo>
                <a:lnTo>
                  <a:pt x="0" y="47751"/>
                </a:lnTo>
                <a:lnTo>
                  <a:pt x="0" y="429260"/>
                </a:lnTo>
                <a:lnTo>
                  <a:pt x="3746" y="447865"/>
                </a:lnTo>
                <a:lnTo>
                  <a:pt x="13970" y="463041"/>
                </a:lnTo>
                <a:lnTo>
                  <a:pt x="29146" y="473265"/>
                </a:lnTo>
                <a:lnTo>
                  <a:pt x="47752" y="477012"/>
                </a:lnTo>
                <a:lnTo>
                  <a:pt x="2143760" y="477012"/>
                </a:lnTo>
                <a:lnTo>
                  <a:pt x="2162365" y="473265"/>
                </a:lnTo>
                <a:lnTo>
                  <a:pt x="2177541" y="463041"/>
                </a:lnTo>
                <a:lnTo>
                  <a:pt x="2187765" y="447865"/>
                </a:lnTo>
                <a:lnTo>
                  <a:pt x="2191512" y="429260"/>
                </a:lnTo>
                <a:lnTo>
                  <a:pt x="2191512" y="47751"/>
                </a:lnTo>
                <a:lnTo>
                  <a:pt x="2187765" y="29146"/>
                </a:lnTo>
                <a:lnTo>
                  <a:pt x="2177542" y="13970"/>
                </a:lnTo>
                <a:lnTo>
                  <a:pt x="2162365" y="3746"/>
                </a:lnTo>
                <a:lnTo>
                  <a:pt x="214376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68342" y="1272158"/>
            <a:ext cx="2192020" cy="477520"/>
          </a:xfrm>
          <a:custGeom>
            <a:avLst/>
            <a:gdLst/>
            <a:ahLst/>
            <a:cxnLst/>
            <a:rect l="l" t="t" r="r" b="b"/>
            <a:pathLst>
              <a:path w="2192020" h="477519">
                <a:moveTo>
                  <a:pt x="0" y="47751"/>
                </a:moveTo>
                <a:lnTo>
                  <a:pt x="3746" y="29146"/>
                </a:lnTo>
                <a:lnTo>
                  <a:pt x="13970" y="13970"/>
                </a:lnTo>
                <a:lnTo>
                  <a:pt x="29146" y="3746"/>
                </a:lnTo>
                <a:lnTo>
                  <a:pt x="47752" y="0"/>
                </a:lnTo>
                <a:lnTo>
                  <a:pt x="2143760" y="0"/>
                </a:lnTo>
                <a:lnTo>
                  <a:pt x="2162365" y="3746"/>
                </a:lnTo>
                <a:lnTo>
                  <a:pt x="2177542" y="13970"/>
                </a:lnTo>
                <a:lnTo>
                  <a:pt x="2187765" y="29146"/>
                </a:lnTo>
                <a:lnTo>
                  <a:pt x="2191512" y="47751"/>
                </a:lnTo>
                <a:lnTo>
                  <a:pt x="2191512" y="429260"/>
                </a:lnTo>
                <a:lnTo>
                  <a:pt x="2187765" y="447865"/>
                </a:lnTo>
                <a:lnTo>
                  <a:pt x="2177541" y="463041"/>
                </a:lnTo>
                <a:lnTo>
                  <a:pt x="2162365" y="473265"/>
                </a:lnTo>
                <a:lnTo>
                  <a:pt x="2143760" y="477012"/>
                </a:lnTo>
                <a:lnTo>
                  <a:pt x="47752" y="477012"/>
                </a:lnTo>
                <a:lnTo>
                  <a:pt x="29146" y="473265"/>
                </a:lnTo>
                <a:lnTo>
                  <a:pt x="13970" y="463041"/>
                </a:lnTo>
                <a:lnTo>
                  <a:pt x="3746" y="447865"/>
                </a:lnTo>
                <a:lnTo>
                  <a:pt x="0" y="429260"/>
                </a:lnTo>
                <a:lnTo>
                  <a:pt x="0" y="47751"/>
                </a:lnTo>
                <a:close/>
              </a:path>
            </a:pathLst>
          </a:custGeom>
          <a:ln w="25146">
            <a:solidFill>
              <a:srgbClr val="EF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25314" y="1356867"/>
            <a:ext cx="8756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Затр</a:t>
            </a:r>
            <a:r>
              <a:rPr sz="1600" b="1" spc="-10" dirty="0">
                <a:latin typeface="Arial"/>
                <a:cs typeface="Arial"/>
              </a:rPr>
              <a:t>а</a:t>
            </a:r>
            <a:r>
              <a:rPr sz="1600" b="1" dirty="0">
                <a:latin typeface="Arial"/>
                <a:cs typeface="Arial"/>
              </a:rPr>
              <a:t>ты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15870" y="2155317"/>
            <a:ext cx="2192020" cy="361950"/>
          </a:xfrm>
          <a:custGeom>
            <a:avLst/>
            <a:gdLst/>
            <a:ahLst/>
            <a:cxnLst/>
            <a:rect l="l" t="t" r="r" b="b"/>
            <a:pathLst>
              <a:path w="2192020" h="361950">
                <a:moveTo>
                  <a:pt x="2155317" y="0"/>
                </a:moveTo>
                <a:lnTo>
                  <a:pt x="36195" y="0"/>
                </a:lnTo>
                <a:lnTo>
                  <a:pt x="22127" y="2851"/>
                </a:lnTo>
                <a:lnTo>
                  <a:pt x="10620" y="10620"/>
                </a:lnTo>
                <a:lnTo>
                  <a:pt x="2851" y="22127"/>
                </a:lnTo>
                <a:lnTo>
                  <a:pt x="0" y="36195"/>
                </a:lnTo>
                <a:lnTo>
                  <a:pt x="0" y="325755"/>
                </a:lnTo>
                <a:lnTo>
                  <a:pt x="2851" y="339822"/>
                </a:lnTo>
                <a:lnTo>
                  <a:pt x="10620" y="351329"/>
                </a:lnTo>
                <a:lnTo>
                  <a:pt x="22127" y="359098"/>
                </a:lnTo>
                <a:lnTo>
                  <a:pt x="36195" y="361950"/>
                </a:lnTo>
                <a:lnTo>
                  <a:pt x="2155317" y="361950"/>
                </a:lnTo>
                <a:lnTo>
                  <a:pt x="2169384" y="359098"/>
                </a:lnTo>
                <a:lnTo>
                  <a:pt x="2180891" y="351329"/>
                </a:lnTo>
                <a:lnTo>
                  <a:pt x="2188660" y="339822"/>
                </a:lnTo>
                <a:lnTo>
                  <a:pt x="2191512" y="325755"/>
                </a:lnTo>
                <a:lnTo>
                  <a:pt x="2191512" y="36195"/>
                </a:lnTo>
                <a:lnTo>
                  <a:pt x="2188660" y="22127"/>
                </a:lnTo>
                <a:lnTo>
                  <a:pt x="2180891" y="10620"/>
                </a:lnTo>
                <a:lnTo>
                  <a:pt x="2169384" y="2851"/>
                </a:lnTo>
                <a:lnTo>
                  <a:pt x="2155317" y="0"/>
                </a:lnTo>
                <a:close/>
              </a:path>
            </a:pathLst>
          </a:custGeom>
          <a:solidFill>
            <a:srgbClr val="EFA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15870" y="2155317"/>
            <a:ext cx="2192020" cy="361950"/>
          </a:xfrm>
          <a:custGeom>
            <a:avLst/>
            <a:gdLst/>
            <a:ahLst/>
            <a:cxnLst/>
            <a:rect l="l" t="t" r="r" b="b"/>
            <a:pathLst>
              <a:path w="2192020" h="361950">
                <a:moveTo>
                  <a:pt x="0" y="36195"/>
                </a:moveTo>
                <a:lnTo>
                  <a:pt x="2851" y="22127"/>
                </a:lnTo>
                <a:lnTo>
                  <a:pt x="10620" y="10620"/>
                </a:lnTo>
                <a:lnTo>
                  <a:pt x="22127" y="2851"/>
                </a:lnTo>
                <a:lnTo>
                  <a:pt x="36195" y="0"/>
                </a:lnTo>
                <a:lnTo>
                  <a:pt x="2155317" y="0"/>
                </a:lnTo>
                <a:lnTo>
                  <a:pt x="2169384" y="2851"/>
                </a:lnTo>
                <a:lnTo>
                  <a:pt x="2180891" y="10620"/>
                </a:lnTo>
                <a:lnTo>
                  <a:pt x="2188660" y="22127"/>
                </a:lnTo>
                <a:lnTo>
                  <a:pt x="2191512" y="36195"/>
                </a:lnTo>
                <a:lnTo>
                  <a:pt x="2191512" y="325755"/>
                </a:lnTo>
                <a:lnTo>
                  <a:pt x="2188660" y="339822"/>
                </a:lnTo>
                <a:lnTo>
                  <a:pt x="2180891" y="351329"/>
                </a:lnTo>
                <a:lnTo>
                  <a:pt x="2169384" y="359098"/>
                </a:lnTo>
                <a:lnTo>
                  <a:pt x="2155317" y="361950"/>
                </a:lnTo>
                <a:lnTo>
                  <a:pt x="36195" y="361950"/>
                </a:lnTo>
                <a:lnTo>
                  <a:pt x="22127" y="359098"/>
                </a:lnTo>
                <a:lnTo>
                  <a:pt x="10620" y="351329"/>
                </a:lnTo>
                <a:lnTo>
                  <a:pt x="2851" y="339822"/>
                </a:lnTo>
                <a:lnTo>
                  <a:pt x="0" y="325755"/>
                </a:lnTo>
                <a:lnTo>
                  <a:pt x="0" y="36195"/>
                </a:lnTo>
                <a:close/>
              </a:path>
            </a:pathLst>
          </a:custGeom>
          <a:ln w="25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58948" y="2386964"/>
            <a:ext cx="2192020" cy="361950"/>
          </a:xfrm>
          <a:custGeom>
            <a:avLst/>
            <a:gdLst/>
            <a:ahLst/>
            <a:cxnLst/>
            <a:rect l="l" t="t" r="r" b="b"/>
            <a:pathLst>
              <a:path w="2192020" h="361950">
                <a:moveTo>
                  <a:pt x="2155316" y="0"/>
                </a:moveTo>
                <a:lnTo>
                  <a:pt x="36194" y="0"/>
                </a:lnTo>
                <a:lnTo>
                  <a:pt x="22127" y="2851"/>
                </a:lnTo>
                <a:lnTo>
                  <a:pt x="10620" y="10620"/>
                </a:lnTo>
                <a:lnTo>
                  <a:pt x="2851" y="22127"/>
                </a:lnTo>
                <a:lnTo>
                  <a:pt x="0" y="36195"/>
                </a:lnTo>
                <a:lnTo>
                  <a:pt x="0" y="325755"/>
                </a:lnTo>
                <a:lnTo>
                  <a:pt x="2851" y="339822"/>
                </a:lnTo>
                <a:lnTo>
                  <a:pt x="10620" y="351329"/>
                </a:lnTo>
                <a:lnTo>
                  <a:pt x="22127" y="359098"/>
                </a:lnTo>
                <a:lnTo>
                  <a:pt x="36194" y="361950"/>
                </a:lnTo>
                <a:lnTo>
                  <a:pt x="2155316" y="361950"/>
                </a:lnTo>
                <a:lnTo>
                  <a:pt x="2169384" y="359098"/>
                </a:lnTo>
                <a:lnTo>
                  <a:pt x="2180891" y="351329"/>
                </a:lnTo>
                <a:lnTo>
                  <a:pt x="2188660" y="339822"/>
                </a:lnTo>
                <a:lnTo>
                  <a:pt x="2191512" y="325755"/>
                </a:lnTo>
                <a:lnTo>
                  <a:pt x="2191512" y="36195"/>
                </a:lnTo>
                <a:lnTo>
                  <a:pt x="2188660" y="22127"/>
                </a:lnTo>
                <a:lnTo>
                  <a:pt x="2180891" y="10620"/>
                </a:lnTo>
                <a:lnTo>
                  <a:pt x="2169384" y="2851"/>
                </a:lnTo>
                <a:lnTo>
                  <a:pt x="2155316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8948" y="2386964"/>
            <a:ext cx="2192020" cy="361950"/>
          </a:xfrm>
          <a:custGeom>
            <a:avLst/>
            <a:gdLst/>
            <a:ahLst/>
            <a:cxnLst/>
            <a:rect l="l" t="t" r="r" b="b"/>
            <a:pathLst>
              <a:path w="2192020" h="361950">
                <a:moveTo>
                  <a:pt x="0" y="36195"/>
                </a:moveTo>
                <a:lnTo>
                  <a:pt x="2851" y="22127"/>
                </a:lnTo>
                <a:lnTo>
                  <a:pt x="10620" y="10620"/>
                </a:lnTo>
                <a:lnTo>
                  <a:pt x="22127" y="2851"/>
                </a:lnTo>
                <a:lnTo>
                  <a:pt x="36194" y="0"/>
                </a:lnTo>
                <a:lnTo>
                  <a:pt x="2155316" y="0"/>
                </a:lnTo>
                <a:lnTo>
                  <a:pt x="2169384" y="2851"/>
                </a:lnTo>
                <a:lnTo>
                  <a:pt x="2180891" y="10620"/>
                </a:lnTo>
                <a:lnTo>
                  <a:pt x="2188660" y="22127"/>
                </a:lnTo>
                <a:lnTo>
                  <a:pt x="2191512" y="36195"/>
                </a:lnTo>
                <a:lnTo>
                  <a:pt x="2191512" y="325755"/>
                </a:lnTo>
                <a:lnTo>
                  <a:pt x="2188660" y="339822"/>
                </a:lnTo>
                <a:lnTo>
                  <a:pt x="2180891" y="351329"/>
                </a:lnTo>
                <a:lnTo>
                  <a:pt x="2169384" y="359098"/>
                </a:lnTo>
                <a:lnTo>
                  <a:pt x="2155316" y="361950"/>
                </a:lnTo>
                <a:lnTo>
                  <a:pt x="36194" y="361950"/>
                </a:lnTo>
                <a:lnTo>
                  <a:pt x="22127" y="359098"/>
                </a:lnTo>
                <a:lnTo>
                  <a:pt x="10620" y="351329"/>
                </a:lnTo>
                <a:lnTo>
                  <a:pt x="2851" y="339822"/>
                </a:lnTo>
                <a:lnTo>
                  <a:pt x="0" y="325755"/>
                </a:lnTo>
                <a:lnTo>
                  <a:pt x="0" y="36195"/>
                </a:lnTo>
                <a:close/>
              </a:path>
            </a:pathLst>
          </a:custGeom>
          <a:ln w="25146">
            <a:solidFill>
              <a:srgbClr val="EF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97226" y="2414016"/>
            <a:ext cx="1315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Переменные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6275" y="3155060"/>
            <a:ext cx="2192020" cy="657225"/>
          </a:xfrm>
          <a:custGeom>
            <a:avLst/>
            <a:gdLst/>
            <a:ahLst/>
            <a:cxnLst/>
            <a:rect l="l" t="t" r="r" b="b"/>
            <a:pathLst>
              <a:path w="2192020" h="657225">
                <a:moveTo>
                  <a:pt x="2125853" y="0"/>
                </a:moveTo>
                <a:lnTo>
                  <a:pt x="65684" y="0"/>
                </a:lnTo>
                <a:lnTo>
                  <a:pt x="40119" y="5169"/>
                </a:lnTo>
                <a:lnTo>
                  <a:pt x="19240" y="19256"/>
                </a:lnTo>
                <a:lnTo>
                  <a:pt x="5162" y="40130"/>
                </a:lnTo>
                <a:lnTo>
                  <a:pt x="0" y="65659"/>
                </a:lnTo>
                <a:lnTo>
                  <a:pt x="0" y="591184"/>
                </a:lnTo>
                <a:lnTo>
                  <a:pt x="5162" y="616713"/>
                </a:lnTo>
                <a:lnTo>
                  <a:pt x="19240" y="637587"/>
                </a:lnTo>
                <a:lnTo>
                  <a:pt x="40119" y="651674"/>
                </a:lnTo>
                <a:lnTo>
                  <a:pt x="65684" y="656844"/>
                </a:lnTo>
                <a:lnTo>
                  <a:pt x="2125853" y="656844"/>
                </a:lnTo>
                <a:lnTo>
                  <a:pt x="2151381" y="651674"/>
                </a:lnTo>
                <a:lnTo>
                  <a:pt x="2172255" y="637587"/>
                </a:lnTo>
                <a:lnTo>
                  <a:pt x="2186342" y="616713"/>
                </a:lnTo>
                <a:lnTo>
                  <a:pt x="2191512" y="591184"/>
                </a:lnTo>
                <a:lnTo>
                  <a:pt x="2191512" y="65659"/>
                </a:lnTo>
                <a:lnTo>
                  <a:pt x="2186342" y="40130"/>
                </a:lnTo>
                <a:lnTo>
                  <a:pt x="2172255" y="19256"/>
                </a:lnTo>
                <a:lnTo>
                  <a:pt x="2151381" y="5169"/>
                </a:lnTo>
                <a:lnTo>
                  <a:pt x="2125853" y="0"/>
                </a:lnTo>
                <a:close/>
              </a:path>
            </a:pathLst>
          </a:custGeom>
          <a:solidFill>
            <a:srgbClr val="EFA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6275" y="3155060"/>
            <a:ext cx="2192020" cy="657225"/>
          </a:xfrm>
          <a:custGeom>
            <a:avLst/>
            <a:gdLst/>
            <a:ahLst/>
            <a:cxnLst/>
            <a:rect l="l" t="t" r="r" b="b"/>
            <a:pathLst>
              <a:path w="2192020" h="657225">
                <a:moveTo>
                  <a:pt x="0" y="65659"/>
                </a:moveTo>
                <a:lnTo>
                  <a:pt x="5162" y="40130"/>
                </a:lnTo>
                <a:lnTo>
                  <a:pt x="19240" y="19256"/>
                </a:lnTo>
                <a:lnTo>
                  <a:pt x="40119" y="5169"/>
                </a:lnTo>
                <a:lnTo>
                  <a:pt x="65684" y="0"/>
                </a:lnTo>
                <a:lnTo>
                  <a:pt x="2125853" y="0"/>
                </a:lnTo>
                <a:lnTo>
                  <a:pt x="2151381" y="5169"/>
                </a:lnTo>
                <a:lnTo>
                  <a:pt x="2172255" y="19256"/>
                </a:lnTo>
                <a:lnTo>
                  <a:pt x="2186342" y="40130"/>
                </a:lnTo>
                <a:lnTo>
                  <a:pt x="2191512" y="65659"/>
                </a:lnTo>
                <a:lnTo>
                  <a:pt x="2191512" y="591184"/>
                </a:lnTo>
                <a:lnTo>
                  <a:pt x="2186342" y="616713"/>
                </a:lnTo>
                <a:lnTo>
                  <a:pt x="2172255" y="637587"/>
                </a:lnTo>
                <a:lnTo>
                  <a:pt x="2151381" y="651674"/>
                </a:lnTo>
                <a:lnTo>
                  <a:pt x="2125853" y="656844"/>
                </a:lnTo>
                <a:lnTo>
                  <a:pt x="65684" y="656844"/>
                </a:lnTo>
                <a:lnTo>
                  <a:pt x="40119" y="651674"/>
                </a:lnTo>
                <a:lnTo>
                  <a:pt x="19240" y="637587"/>
                </a:lnTo>
                <a:lnTo>
                  <a:pt x="5162" y="616713"/>
                </a:lnTo>
                <a:lnTo>
                  <a:pt x="0" y="591184"/>
                </a:lnTo>
                <a:lnTo>
                  <a:pt x="0" y="65659"/>
                </a:lnTo>
                <a:close/>
              </a:path>
            </a:pathLst>
          </a:custGeom>
          <a:ln w="25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9352" y="3385946"/>
            <a:ext cx="2192655" cy="657225"/>
          </a:xfrm>
          <a:custGeom>
            <a:avLst/>
            <a:gdLst/>
            <a:ahLst/>
            <a:cxnLst/>
            <a:rect l="l" t="t" r="r" b="b"/>
            <a:pathLst>
              <a:path w="2192655" h="657225">
                <a:moveTo>
                  <a:pt x="2126615" y="0"/>
                </a:moveTo>
                <a:lnTo>
                  <a:pt x="65684" y="0"/>
                </a:lnTo>
                <a:lnTo>
                  <a:pt x="40119" y="5169"/>
                </a:lnTo>
                <a:lnTo>
                  <a:pt x="19240" y="19256"/>
                </a:lnTo>
                <a:lnTo>
                  <a:pt x="5162" y="40130"/>
                </a:lnTo>
                <a:lnTo>
                  <a:pt x="0" y="65658"/>
                </a:lnTo>
                <a:lnTo>
                  <a:pt x="0" y="591184"/>
                </a:lnTo>
                <a:lnTo>
                  <a:pt x="5162" y="616713"/>
                </a:lnTo>
                <a:lnTo>
                  <a:pt x="19240" y="637587"/>
                </a:lnTo>
                <a:lnTo>
                  <a:pt x="40119" y="651674"/>
                </a:lnTo>
                <a:lnTo>
                  <a:pt x="65684" y="656844"/>
                </a:lnTo>
                <a:lnTo>
                  <a:pt x="2126615" y="656844"/>
                </a:lnTo>
                <a:lnTo>
                  <a:pt x="2152143" y="651674"/>
                </a:lnTo>
                <a:lnTo>
                  <a:pt x="2173017" y="637587"/>
                </a:lnTo>
                <a:lnTo>
                  <a:pt x="2187104" y="616713"/>
                </a:lnTo>
                <a:lnTo>
                  <a:pt x="2192274" y="591184"/>
                </a:lnTo>
                <a:lnTo>
                  <a:pt x="2192274" y="65658"/>
                </a:lnTo>
                <a:lnTo>
                  <a:pt x="2187104" y="40130"/>
                </a:lnTo>
                <a:lnTo>
                  <a:pt x="2173017" y="19256"/>
                </a:lnTo>
                <a:lnTo>
                  <a:pt x="2152143" y="5169"/>
                </a:lnTo>
                <a:lnTo>
                  <a:pt x="2126615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9352" y="3385946"/>
            <a:ext cx="2192655" cy="657225"/>
          </a:xfrm>
          <a:custGeom>
            <a:avLst/>
            <a:gdLst/>
            <a:ahLst/>
            <a:cxnLst/>
            <a:rect l="l" t="t" r="r" b="b"/>
            <a:pathLst>
              <a:path w="2192655" h="657225">
                <a:moveTo>
                  <a:pt x="0" y="65658"/>
                </a:moveTo>
                <a:lnTo>
                  <a:pt x="5162" y="40130"/>
                </a:lnTo>
                <a:lnTo>
                  <a:pt x="19240" y="19256"/>
                </a:lnTo>
                <a:lnTo>
                  <a:pt x="40119" y="5169"/>
                </a:lnTo>
                <a:lnTo>
                  <a:pt x="65684" y="0"/>
                </a:lnTo>
                <a:lnTo>
                  <a:pt x="2126615" y="0"/>
                </a:lnTo>
                <a:lnTo>
                  <a:pt x="2152143" y="5169"/>
                </a:lnTo>
                <a:lnTo>
                  <a:pt x="2173017" y="19256"/>
                </a:lnTo>
                <a:lnTo>
                  <a:pt x="2187104" y="40130"/>
                </a:lnTo>
                <a:lnTo>
                  <a:pt x="2192274" y="65658"/>
                </a:lnTo>
                <a:lnTo>
                  <a:pt x="2192274" y="591184"/>
                </a:lnTo>
                <a:lnTo>
                  <a:pt x="2187104" y="616713"/>
                </a:lnTo>
                <a:lnTo>
                  <a:pt x="2173017" y="637587"/>
                </a:lnTo>
                <a:lnTo>
                  <a:pt x="2152143" y="651674"/>
                </a:lnTo>
                <a:lnTo>
                  <a:pt x="2126615" y="656844"/>
                </a:lnTo>
                <a:lnTo>
                  <a:pt x="65684" y="656844"/>
                </a:lnTo>
                <a:lnTo>
                  <a:pt x="40119" y="651674"/>
                </a:lnTo>
                <a:lnTo>
                  <a:pt x="19240" y="637587"/>
                </a:lnTo>
                <a:lnTo>
                  <a:pt x="5162" y="616713"/>
                </a:lnTo>
                <a:lnTo>
                  <a:pt x="0" y="591184"/>
                </a:lnTo>
                <a:lnTo>
                  <a:pt x="0" y="65658"/>
                </a:lnTo>
                <a:close/>
              </a:path>
            </a:pathLst>
          </a:custGeom>
          <a:ln w="25146">
            <a:solidFill>
              <a:srgbClr val="EF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64919" y="3596385"/>
            <a:ext cx="1499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Производственные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76274" y="4422329"/>
            <a:ext cx="2192020" cy="1392555"/>
          </a:xfrm>
          <a:custGeom>
            <a:avLst/>
            <a:gdLst/>
            <a:ahLst/>
            <a:cxnLst/>
            <a:rect l="l" t="t" r="r" b="b"/>
            <a:pathLst>
              <a:path w="2192020" h="1392554">
                <a:moveTo>
                  <a:pt x="2052320" y="0"/>
                </a:moveTo>
                <a:lnTo>
                  <a:pt x="139217" y="0"/>
                </a:lnTo>
                <a:lnTo>
                  <a:pt x="95214" y="7099"/>
                </a:lnTo>
                <a:lnTo>
                  <a:pt x="56998" y="26867"/>
                </a:lnTo>
                <a:lnTo>
                  <a:pt x="26861" y="57003"/>
                </a:lnTo>
                <a:lnTo>
                  <a:pt x="7097" y="95211"/>
                </a:lnTo>
                <a:lnTo>
                  <a:pt x="0" y="139192"/>
                </a:lnTo>
                <a:lnTo>
                  <a:pt x="0" y="1252956"/>
                </a:lnTo>
                <a:lnTo>
                  <a:pt x="7097" y="1296959"/>
                </a:lnTo>
                <a:lnTo>
                  <a:pt x="26861" y="1335175"/>
                </a:lnTo>
                <a:lnTo>
                  <a:pt x="56998" y="1365312"/>
                </a:lnTo>
                <a:lnTo>
                  <a:pt x="95214" y="1385076"/>
                </a:lnTo>
                <a:lnTo>
                  <a:pt x="139217" y="1392174"/>
                </a:lnTo>
                <a:lnTo>
                  <a:pt x="2052320" y="1392174"/>
                </a:lnTo>
                <a:lnTo>
                  <a:pt x="2096300" y="1385076"/>
                </a:lnTo>
                <a:lnTo>
                  <a:pt x="2134508" y="1365312"/>
                </a:lnTo>
                <a:lnTo>
                  <a:pt x="2164644" y="1335175"/>
                </a:lnTo>
                <a:lnTo>
                  <a:pt x="2184412" y="1296959"/>
                </a:lnTo>
                <a:lnTo>
                  <a:pt x="2191512" y="1252956"/>
                </a:lnTo>
                <a:lnTo>
                  <a:pt x="2191512" y="139192"/>
                </a:lnTo>
                <a:lnTo>
                  <a:pt x="2184412" y="95211"/>
                </a:lnTo>
                <a:lnTo>
                  <a:pt x="2164644" y="57003"/>
                </a:lnTo>
                <a:lnTo>
                  <a:pt x="2134508" y="26867"/>
                </a:lnTo>
                <a:lnTo>
                  <a:pt x="2096300" y="7099"/>
                </a:lnTo>
                <a:lnTo>
                  <a:pt x="2052320" y="0"/>
                </a:lnTo>
                <a:close/>
              </a:path>
            </a:pathLst>
          </a:custGeom>
          <a:solidFill>
            <a:srgbClr val="EFA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6275" y="4448936"/>
            <a:ext cx="2192020" cy="1392555"/>
          </a:xfrm>
          <a:custGeom>
            <a:avLst/>
            <a:gdLst/>
            <a:ahLst/>
            <a:cxnLst/>
            <a:rect l="l" t="t" r="r" b="b"/>
            <a:pathLst>
              <a:path w="2192020" h="1392554">
                <a:moveTo>
                  <a:pt x="0" y="139192"/>
                </a:moveTo>
                <a:lnTo>
                  <a:pt x="7097" y="95211"/>
                </a:lnTo>
                <a:lnTo>
                  <a:pt x="26861" y="57003"/>
                </a:lnTo>
                <a:lnTo>
                  <a:pt x="56998" y="26867"/>
                </a:lnTo>
                <a:lnTo>
                  <a:pt x="95214" y="7099"/>
                </a:lnTo>
                <a:lnTo>
                  <a:pt x="139217" y="0"/>
                </a:lnTo>
                <a:lnTo>
                  <a:pt x="2052320" y="0"/>
                </a:lnTo>
                <a:lnTo>
                  <a:pt x="2096300" y="7099"/>
                </a:lnTo>
                <a:lnTo>
                  <a:pt x="2134508" y="26867"/>
                </a:lnTo>
                <a:lnTo>
                  <a:pt x="2164644" y="57003"/>
                </a:lnTo>
                <a:lnTo>
                  <a:pt x="2184412" y="95211"/>
                </a:lnTo>
                <a:lnTo>
                  <a:pt x="2191512" y="139192"/>
                </a:lnTo>
                <a:lnTo>
                  <a:pt x="2191512" y="1252956"/>
                </a:lnTo>
                <a:lnTo>
                  <a:pt x="2184412" y="1296959"/>
                </a:lnTo>
                <a:lnTo>
                  <a:pt x="2164644" y="1335175"/>
                </a:lnTo>
                <a:lnTo>
                  <a:pt x="2134508" y="1365312"/>
                </a:lnTo>
                <a:lnTo>
                  <a:pt x="2096300" y="1385076"/>
                </a:lnTo>
                <a:lnTo>
                  <a:pt x="2052320" y="1392174"/>
                </a:lnTo>
                <a:lnTo>
                  <a:pt x="139217" y="1392174"/>
                </a:lnTo>
                <a:lnTo>
                  <a:pt x="95214" y="1385076"/>
                </a:lnTo>
                <a:lnTo>
                  <a:pt x="56998" y="1365312"/>
                </a:lnTo>
                <a:lnTo>
                  <a:pt x="26861" y="1335175"/>
                </a:lnTo>
                <a:lnTo>
                  <a:pt x="7097" y="1296959"/>
                </a:lnTo>
                <a:lnTo>
                  <a:pt x="0" y="1252956"/>
                </a:lnTo>
                <a:lnTo>
                  <a:pt x="0" y="139192"/>
                </a:lnTo>
                <a:close/>
              </a:path>
            </a:pathLst>
          </a:custGeom>
          <a:ln w="25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5820" y="4615307"/>
            <a:ext cx="2192655" cy="1391920"/>
          </a:xfrm>
          <a:custGeom>
            <a:avLst/>
            <a:gdLst/>
            <a:ahLst/>
            <a:cxnLst/>
            <a:rect l="l" t="t" r="r" b="b"/>
            <a:pathLst>
              <a:path w="2192655" h="1391920">
                <a:moveTo>
                  <a:pt x="2053082" y="0"/>
                </a:moveTo>
                <a:lnTo>
                  <a:pt x="139141" y="0"/>
                </a:lnTo>
                <a:lnTo>
                  <a:pt x="95160" y="7099"/>
                </a:lnTo>
                <a:lnTo>
                  <a:pt x="56965" y="26867"/>
                </a:lnTo>
                <a:lnTo>
                  <a:pt x="26845" y="57003"/>
                </a:lnTo>
                <a:lnTo>
                  <a:pt x="7093" y="95211"/>
                </a:lnTo>
                <a:lnTo>
                  <a:pt x="0" y="139191"/>
                </a:lnTo>
                <a:lnTo>
                  <a:pt x="0" y="1252270"/>
                </a:lnTo>
                <a:lnTo>
                  <a:pt x="7093" y="1296251"/>
                </a:lnTo>
                <a:lnTo>
                  <a:pt x="26845" y="1334446"/>
                </a:lnTo>
                <a:lnTo>
                  <a:pt x="56965" y="1364566"/>
                </a:lnTo>
                <a:lnTo>
                  <a:pt x="95160" y="1384318"/>
                </a:lnTo>
                <a:lnTo>
                  <a:pt x="139141" y="1391411"/>
                </a:lnTo>
                <a:lnTo>
                  <a:pt x="2053082" y="1391411"/>
                </a:lnTo>
                <a:lnTo>
                  <a:pt x="2097062" y="1384318"/>
                </a:lnTo>
                <a:lnTo>
                  <a:pt x="2135270" y="1364566"/>
                </a:lnTo>
                <a:lnTo>
                  <a:pt x="2165406" y="1334446"/>
                </a:lnTo>
                <a:lnTo>
                  <a:pt x="2185174" y="1296251"/>
                </a:lnTo>
                <a:lnTo>
                  <a:pt x="2192274" y="1252270"/>
                </a:lnTo>
                <a:lnTo>
                  <a:pt x="2192274" y="139191"/>
                </a:lnTo>
                <a:lnTo>
                  <a:pt x="2185174" y="95211"/>
                </a:lnTo>
                <a:lnTo>
                  <a:pt x="2165406" y="57003"/>
                </a:lnTo>
                <a:lnTo>
                  <a:pt x="2135270" y="26867"/>
                </a:lnTo>
                <a:lnTo>
                  <a:pt x="2097062" y="7099"/>
                </a:lnTo>
                <a:lnTo>
                  <a:pt x="205308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5820" y="4604892"/>
            <a:ext cx="2192655" cy="1467612"/>
          </a:xfrm>
          <a:custGeom>
            <a:avLst/>
            <a:gdLst/>
            <a:ahLst/>
            <a:cxnLst/>
            <a:rect l="l" t="t" r="r" b="b"/>
            <a:pathLst>
              <a:path w="2192655" h="1391920">
                <a:moveTo>
                  <a:pt x="0" y="139191"/>
                </a:moveTo>
                <a:lnTo>
                  <a:pt x="7093" y="95211"/>
                </a:lnTo>
                <a:lnTo>
                  <a:pt x="26845" y="57003"/>
                </a:lnTo>
                <a:lnTo>
                  <a:pt x="56965" y="26867"/>
                </a:lnTo>
                <a:lnTo>
                  <a:pt x="95160" y="7099"/>
                </a:lnTo>
                <a:lnTo>
                  <a:pt x="139141" y="0"/>
                </a:lnTo>
                <a:lnTo>
                  <a:pt x="2053082" y="0"/>
                </a:lnTo>
                <a:lnTo>
                  <a:pt x="2097062" y="7099"/>
                </a:lnTo>
                <a:lnTo>
                  <a:pt x="2135270" y="26867"/>
                </a:lnTo>
                <a:lnTo>
                  <a:pt x="2165406" y="57003"/>
                </a:lnTo>
                <a:lnTo>
                  <a:pt x="2185174" y="95211"/>
                </a:lnTo>
                <a:lnTo>
                  <a:pt x="2192274" y="139191"/>
                </a:lnTo>
                <a:lnTo>
                  <a:pt x="2192274" y="1252270"/>
                </a:lnTo>
                <a:lnTo>
                  <a:pt x="2185174" y="1296251"/>
                </a:lnTo>
                <a:lnTo>
                  <a:pt x="2165406" y="1334446"/>
                </a:lnTo>
                <a:lnTo>
                  <a:pt x="2135270" y="1364566"/>
                </a:lnTo>
                <a:lnTo>
                  <a:pt x="2097062" y="1384318"/>
                </a:lnTo>
                <a:lnTo>
                  <a:pt x="2053082" y="1391411"/>
                </a:lnTo>
                <a:lnTo>
                  <a:pt x="139141" y="1391411"/>
                </a:lnTo>
                <a:lnTo>
                  <a:pt x="95160" y="1384318"/>
                </a:lnTo>
                <a:lnTo>
                  <a:pt x="56965" y="1364566"/>
                </a:lnTo>
                <a:lnTo>
                  <a:pt x="26845" y="1334446"/>
                </a:lnTo>
                <a:lnTo>
                  <a:pt x="7093" y="1296251"/>
                </a:lnTo>
                <a:lnTo>
                  <a:pt x="0" y="1252270"/>
                </a:lnTo>
                <a:lnTo>
                  <a:pt x="0" y="139191"/>
                </a:lnTo>
                <a:close/>
              </a:path>
            </a:pathLst>
          </a:custGeom>
          <a:ln w="25146">
            <a:solidFill>
              <a:srgbClr val="EF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89330" y="4714950"/>
            <a:ext cx="2010410" cy="12636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100" spc="-5" dirty="0">
                <a:latin typeface="Arial"/>
                <a:cs typeface="Arial"/>
              </a:rPr>
              <a:t>Материальные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затраты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86100"/>
              </a:lnSpc>
              <a:spcBef>
                <a:spcPts val="445"/>
              </a:spcBef>
            </a:pPr>
            <a:r>
              <a:rPr sz="1100" spc="-5" dirty="0">
                <a:latin typeface="Arial"/>
                <a:cs typeface="Arial"/>
              </a:rPr>
              <a:t>Затраты на оплату труда  производственного персонала  (при сдельной схеме)</a:t>
            </a:r>
            <a:endParaRPr sz="1100">
              <a:latin typeface="Arial"/>
              <a:cs typeface="Arial"/>
            </a:endParaRPr>
          </a:p>
          <a:p>
            <a:pPr marL="12700" marR="61594">
              <a:lnSpc>
                <a:spcPts val="1140"/>
              </a:lnSpc>
              <a:spcBef>
                <a:spcPts val="450"/>
              </a:spcBef>
            </a:pPr>
            <a:r>
              <a:rPr sz="1100" spc="-5" dirty="0">
                <a:latin typeface="Arial"/>
                <a:cs typeface="Arial"/>
              </a:rPr>
              <a:t>Затраты на вспомогательные  материалы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100" spc="-5" dirty="0">
                <a:latin typeface="Arial"/>
                <a:cs typeface="Arial"/>
              </a:rPr>
              <a:t>Покупные полуфабрикаты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54704" y="3155060"/>
            <a:ext cx="2192020" cy="542290"/>
          </a:xfrm>
          <a:custGeom>
            <a:avLst/>
            <a:gdLst/>
            <a:ahLst/>
            <a:cxnLst/>
            <a:rect l="l" t="t" r="r" b="b"/>
            <a:pathLst>
              <a:path w="2192020" h="542289">
                <a:moveTo>
                  <a:pt x="2137283" y="0"/>
                </a:moveTo>
                <a:lnTo>
                  <a:pt x="54229" y="0"/>
                </a:lnTo>
                <a:lnTo>
                  <a:pt x="33111" y="4258"/>
                </a:lnTo>
                <a:lnTo>
                  <a:pt x="15874" y="15875"/>
                </a:lnTo>
                <a:lnTo>
                  <a:pt x="4258" y="33111"/>
                </a:lnTo>
                <a:lnTo>
                  <a:pt x="0" y="54228"/>
                </a:lnTo>
                <a:lnTo>
                  <a:pt x="0" y="487552"/>
                </a:lnTo>
                <a:lnTo>
                  <a:pt x="4258" y="508670"/>
                </a:lnTo>
                <a:lnTo>
                  <a:pt x="15875" y="525907"/>
                </a:lnTo>
                <a:lnTo>
                  <a:pt x="33111" y="537523"/>
                </a:lnTo>
                <a:lnTo>
                  <a:pt x="54229" y="541782"/>
                </a:lnTo>
                <a:lnTo>
                  <a:pt x="2137283" y="541782"/>
                </a:lnTo>
                <a:lnTo>
                  <a:pt x="2158400" y="537523"/>
                </a:lnTo>
                <a:lnTo>
                  <a:pt x="2175637" y="525907"/>
                </a:lnTo>
                <a:lnTo>
                  <a:pt x="2187253" y="508670"/>
                </a:lnTo>
                <a:lnTo>
                  <a:pt x="2191512" y="487552"/>
                </a:lnTo>
                <a:lnTo>
                  <a:pt x="2191512" y="54228"/>
                </a:lnTo>
                <a:lnTo>
                  <a:pt x="2187253" y="33111"/>
                </a:lnTo>
                <a:lnTo>
                  <a:pt x="2175637" y="15875"/>
                </a:lnTo>
                <a:lnTo>
                  <a:pt x="2158400" y="4258"/>
                </a:lnTo>
                <a:lnTo>
                  <a:pt x="2137283" y="0"/>
                </a:lnTo>
                <a:close/>
              </a:path>
            </a:pathLst>
          </a:custGeom>
          <a:solidFill>
            <a:srgbClr val="EFA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54704" y="3155060"/>
            <a:ext cx="2192020" cy="542290"/>
          </a:xfrm>
          <a:custGeom>
            <a:avLst/>
            <a:gdLst/>
            <a:ahLst/>
            <a:cxnLst/>
            <a:rect l="l" t="t" r="r" b="b"/>
            <a:pathLst>
              <a:path w="2192020" h="542289">
                <a:moveTo>
                  <a:pt x="0" y="54228"/>
                </a:moveTo>
                <a:lnTo>
                  <a:pt x="4258" y="33111"/>
                </a:lnTo>
                <a:lnTo>
                  <a:pt x="15875" y="15874"/>
                </a:lnTo>
                <a:lnTo>
                  <a:pt x="33111" y="4258"/>
                </a:lnTo>
                <a:lnTo>
                  <a:pt x="54229" y="0"/>
                </a:lnTo>
                <a:lnTo>
                  <a:pt x="2137283" y="0"/>
                </a:lnTo>
                <a:lnTo>
                  <a:pt x="2158400" y="4258"/>
                </a:lnTo>
                <a:lnTo>
                  <a:pt x="2175637" y="15875"/>
                </a:lnTo>
                <a:lnTo>
                  <a:pt x="2187253" y="33111"/>
                </a:lnTo>
                <a:lnTo>
                  <a:pt x="2191512" y="54228"/>
                </a:lnTo>
                <a:lnTo>
                  <a:pt x="2191512" y="487552"/>
                </a:lnTo>
                <a:lnTo>
                  <a:pt x="2187253" y="508670"/>
                </a:lnTo>
                <a:lnTo>
                  <a:pt x="2175637" y="525907"/>
                </a:lnTo>
                <a:lnTo>
                  <a:pt x="2158400" y="537523"/>
                </a:lnTo>
                <a:lnTo>
                  <a:pt x="2137283" y="541782"/>
                </a:lnTo>
                <a:lnTo>
                  <a:pt x="54229" y="541782"/>
                </a:lnTo>
                <a:lnTo>
                  <a:pt x="33111" y="537523"/>
                </a:lnTo>
                <a:lnTo>
                  <a:pt x="15875" y="525907"/>
                </a:lnTo>
                <a:lnTo>
                  <a:pt x="4258" y="508670"/>
                </a:lnTo>
                <a:lnTo>
                  <a:pt x="0" y="487552"/>
                </a:lnTo>
                <a:lnTo>
                  <a:pt x="0" y="54228"/>
                </a:lnTo>
                <a:close/>
              </a:path>
            </a:pathLst>
          </a:custGeom>
          <a:ln w="25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98545" y="3385946"/>
            <a:ext cx="2192020" cy="542290"/>
          </a:xfrm>
          <a:custGeom>
            <a:avLst/>
            <a:gdLst/>
            <a:ahLst/>
            <a:cxnLst/>
            <a:rect l="l" t="t" r="r" b="b"/>
            <a:pathLst>
              <a:path w="2192020" h="542289">
                <a:moveTo>
                  <a:pt x="2137282" y="0"/>
                </a:moveTo>
                <a:lnTo>
                  <a:pt x="54228" y="0"/>
                </a:lnTo>
                <a:lnTo>
                  <a:pt x="33111" y="4258"/>
                </a:lnTo>
                <a:lnTo>
                  <a:pt x="15874" y="15875"/>
                </a:lnTo>
                <a:lnTo>
                  <a:pt x="4258" y="33111"/>
                </a:lnTo>
                <a:lnTo>
                  <a:pt x="0" y="54228"/>
                </a:lnTo>
                <a:lnTo>
                  <a:pt x="0" y="487552"/>
                </a:lnTo>
                <a:lnTo>
                  <a:pt x="4258" y="508670"/>
                </a:lnTo>
                <a:lnTo>
                  <a:pt x="15874" y="525907"/>
                </a:lnTo>
                <a:lnTo>
                  <a:pt x="33111" y="537523"/>
                </a:lnTo>
                <a:lnTo>
                  <a:pt x="54228" y="541782"/>
                </a:lnTo>
                <a:lnTo>
                  <a:pt x="2137282" y="541782"/>
                </a:lnTo>
                <a:lnTo>
                  <a:pt x="2158400" y="537523"/>
                </a:lnTo>
                <a:lnTo>
                  <a:pt x="2175637" y="525907"/>
                </a:lnTo>
                <a:lnTo>
                  <a:pt x="2187253" y="508670"/>
                </a:lnTo>
                <a:lnTo>
                  <a:pt x="2191512" y="487552"/>
                </a:lnTo>
                <a:lnTo>
                  <a:pt x="2191512" y="54228"/>
                </a:lnTo>
                <a:lnTo>
                  <a:pt x="2187253" y="33111"/>
                </a:lnTo>
                <a:lnTo>
                  <a:pt x="2175637" y="15875"/>
                </a:lnTo>
                <a:lnTo>
                  <a:pt x="2158400" y="4258"/>
                </a:lnTo>
                <a:lnTo>
                  <a:pt x="213728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98545" y="3385946"/>
            <a:ext cx="2192020" cy="542290"/>
          </a:xfrm>
          <a:custGeom>
            <a:avLst/>
            <a:gdLst/>
            <a:ahLst/>
            <a:cxnLst/>
            <a:rect l="l" t="t" r="r" b="b"/>
            <a:pathLst>
              <a:path w="2192020" h="542289">
                <a:moveTo>
                  <a:pt x="0" y="54228"/>
                </a:moveTo>
                <a:lnTo>
                  <a:pt x="4258" y="33111"/>
                </a:lnTo>
                <a:lnTo>
                  <a:pt x="15875" y="15874"/>
                </a:lnTo>
                <a:lnTo>
                  <a:pt x="33111" y="4258"/>
                </a:lnTo>
                <a:lnTo>
                  <a:pt x="54228" y="0"/>
                </a:lnTo>
                <a:lnTo>
                  <a:pt x="2137282" y="0"/>
                </a:lnTo>
                <a:lnTo>
                  <a:pt x="2158400" y="4258"/>
                </a:lnTo>
                <a:lnTo>
                  <a:pt x="2175637" y="15875"/>
                </a:lnTo>
                <a:lnTo>
                  <a:pt x="2187253" y="33111"/>
                </a:lnTo>
                <a:lnTo>
                  <a:pt x="2191512" y="54228"/>
                </a:lnTo>
                <a:lnTo>
                  <a:pt x="2191512" y="487552"/>
                </a:lnTo>
                <a:lnTo>
                  <a:pt x="2187253" y="508670"/>
                </a:lnTo>
                <a:lnTo>
                  <a:pt x="2175637" y="525907"/>
                </a:lnTo>
                <a:lnTo>
                  <a:pt x="2158400" y="537523"/>
                </a:lnTo>
                <a:lnTo>
                  <a:pt x="2137282" y="541782"/>
                </a:lnTo>
                <a:lnTo>
                  <a:pt x="54228" y="541782"/>
                </a:lnTo>
                <a:lnTo>
                  <a:pt x="33111" y="537523"/>
                </a:lnTo>
                <a:lnTo>
                  <a:pt x="15874" y="525907"/>
                </a:lnTo>
                <a:lnTo>
                  <a:pt x="4258" y="508670"/>
                </a:lnTo>
                <a:lnTo>
                  <a:pt x="0" y="487552"/>
                </a:lnTo>
                <a:lnTo>
                  <a:pt x="0" y="54228"/>
                </a:lnTo>
                <a:close/>
              </a:path>
            </a:pathLst>
          </a:custGeom>
          <a:ln w="25146">
            <a:solidFill>
              <a:srgbClr val="EF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855973" y="3538728"/>
            <a:ext cx="1676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Непроизводственные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354704" y="4422329"/>
            <a:ext cx="2192020" cy="1391920"/>
          </a:xfrm>
          <a:custGeom>
            <a:avLst/>
            <a:gdLst/>
            <a:ahLst/>
            <a:cxnLst/>
            <a:rect l="l" t="t" r="r" b="b"/>
            <a:pathLst>
              <a:path w="2192020" h="1391920">
                <a:moveTo>
                  <a:pt x="2052320" y="0"/>
                </a:moveTo>
                <a:lnTo>
                  <a:pt x="139192" y="0"/>
                </a:lnTo>
                <a:lnTo>
                  <a:pt x="95211" y="7099"/>
                </a:lnTo>
                <a:lnTo>
                  <a:pt x="57003" y="26867"/>
                </a:lnTo>
                <a:lnTo>
                  <a:pt x="26867" y="57003"/>
                </a:lnTo>
                <a:lnTo>
                  <a:pt x="7099" y="95211"/>
                </a:lnTo>
                <a:lnTo>
                  <a:pt x="0" y="139192"/>
                </a:lnTo>
                <a:lnTo>
                  <a:pt x="0" y="1252220"/>
                </a:lnTo>
                <a:lnTo>
                  <a:pt x="7099" y="1296224"/>
                </a:lnTo>
                <a:lnTo>
                  <a:pt x="26867" y="1334435"/>
                </a:lnTo>
                <a:lnTo>
                  <a:pt x="57003" y="1364563"/>
                </a:lnTo>
                <a:lnTo>
                  <a:pt x="95211" y="1384318"/>
                </a:lnTo>
                <a:lnTo>
                  <a:pt x="139192" y="1391412"/>
                </a:lnTo>
                <a:lnTo>
                  <a:pt x="2052320" y="1391412"/>
                </a:lnTo>
                <a:lnTo>
                  <a:pt x="2096300" y="1384318"/>
                </a:lnTo>
                <a:lnTo>
                  <a:pt x="2134508" y="1364563"/>
                </a:lnTo>
                <a:lnTo>
                  <a:pt x="2164644" y="1334435"/>
                </a:lnTo>
                <a:lnTo>
                  <a:pt x="2184412" y="1296224"/>
                </a:lnTo>
                <a:lnTo>
                  <a:pt x="2191512" y="1252220"/>
                </a:lnTo>
                <a:lnTo>
                  <a:pt x="2191512" y="139192"/>
                </a:lnTo>
                <a:lnTo>
                  <a:pt x="2184412" y="95211"/>
                </a:lnTo>
                <a:lnTo>
                  <a:pt x="2164644" y="57003"/>
                </a:lnTo>
                <a:lnTo>
                  <a:pt x="2134508" y="26867"/>
                </a:lnTo>
                <a:lnTo>
                  <a:pt x="2096300" y="7099"/>
                </a:lnTo>
                <a:lnTo>
                  <a:pt x="2052320" y="0"/>
                </a:lnTo>
                <a:close/>
              </a:path>
            </a:pathLst>
          </a:custGeom>
          <a:solidFill>
            <a:srgbClr val="EFAB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3354704" y="4333875"/>
            <a:ext cx="2192020" cy="1391920"/>
          </a:xfrm>
          <a:custGeom>
            <a:avLst/>
            <a:gdLst/>
            <a:ahLst/>
            <a:cxnLst/>
            <a:rect l="l" t="t" r="r" b="b"/>
            <a:pathLst>
              <a:path w="2192020" h="1391920">
                <a:moveTo>
                  <a:pt x="0" y="139192"/>
                </a:moveTo>
                <a:lnTo>
                  <a:pt x="7099" y="95211"/>
                </a:lnTo>
                <a:lnTo>
                  <a:pt x="26867" y="57003"/>
                </a:lnTo>
                <a:lnTo>
                  <a:pt x="57003" y="26867"/>
                </a:lnTo>
                <a:lnTo>
                  <a:pt x="95211" y="7099"/>
                </a:lnTo>
                <a:lnTo>
                  <a:pt x="139192" y="0"/>
                </a:lnTo>
                <a:lnTo>
                  <a:pt x="2052320" y="0"/>
                </a:lnTo>
                <a:lnTo>
                  <a:pt x="2096300" y="7099"/>
                </a:lnTo>
                <a:lnTo>
                  <a:pt x="2134508" y="26867"/>
                </a:lnTo>
                <a:lnTo>
                  <a:pt x="2164644" y="57003"/>
                </a:lnTo>
                <a:lnTo>
                  <a:pt x="2184412" y="95211"/>
                </a:lnTo>
                <a:lnTo>
                  <a:pt x="2191512" y="139192"/>
                </a:lnTo>
                <a:lnTo>
                  <a:pt x="2191512" y="1252220"/>
                </a:lnTo>
                <a:lnTo>
                  <a:pt x="2184412" y="1296224"/>
                </a:lnTo>
                <a:lnTo>
                  <a:pt x="2164644" y="1334435"/>
                </a:lnTo>
                <a:lnTo>
                  <a:pt x="2134508" y="1364563"/>
                </a:lnTo>
                <a:lnTo>
                  <a:pt x="2096300" y="1384318"/>
                </a:lnTo>
                <a:lnTo>
                  <a:pt x="2052320" y="1391412"/>
                </a:lnTo>
                <a:lnTo>
                  <a:pt x="139192" y="1391412"/>
                </a:lnTo>
                <a:lnTo>
                  <a:pt x="95211" y="1384318"/>
                </a:lnTo>
                <a:lnTo>
                  <a:pt x="57003" y="1364563"/>
                </a:lnTo>
                <a:lnTo>
                  <a:pt x="26867" y="1334435"/>
                </a:lnTo>
                <a:lnTo>
                  <a:pt x="7099" y="1296224"/>
                </a:lnTo>
                <a:lnTo>
                  <a:pt x="0" y="1252220"/>
                </a:lnTo>
                <a:lnTo>
                  <a:pt x="0" y="139192"/>
                </a:lnTo>
                <a:close/>
              </a:path>
            </a:pathLst>
          </a:custGeom>
          <a:ln w="25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98545" y="4565522"/>
            <a:ext cx="2192020" cy="1391920"/>
          </a:xfrm>
          <a:custGeom>
            <a:avLst/>
            <a:gdLst/>
            <a:ahLst/>
            <a:cxnLst/>
            <a:rect l="l" t="t" r="r" b="b"/>
            <a:pathLst>
              <a:path w="2192020" h="1391920">
                <a:moveTo>
                  <a:pt x="2052319" y="0"/>
                </a:moveTo>
                <a:lnTo>
                  <a:pt x="139191" y="0"/>
                </a:lnTo>
                <a:lnTo>
                  <a:pt x="95211" y="7099"/>
                </a:lnTo>
                <a:lnTo>
                  <a:pt x="57003" y="26867"/>
                </a:lnTo>
                <a:lnTo>
                  <a:pt x="26867" y="57003"/>
                </a:lnTo>
                <a:lnTo>
                  <a:pt x="7099" y="95211"/>
                </a:lnTo>
                <a:lnTo>
                  <a:pt x="0" y="139191"/>
                </a:lnTo>
                <a:lnTo>
                  <a:pt x="0" y="1252270"/>
                </a:lnTo>
                <a:lnTo>
                  <a:pt x="7099" y="1296251"/>
                </a:lnTo>
                <a:lnTo>
                  <a:pt x="26867" y="1334446"/>
                </a:lnTo>
                <a:lnTo>
                  <a:pt x="57003" y="1364566"/>
                </a:lnTo>
                <a:lnTo>
                  <a:pt x="95211" y="1384318"/>
                </a:lnTo>
                <a:lnTo>
                  <a:pt x="139191" y="1391411"/>
                </a:lnTo>
                <a:lnTo>
                  <a:pt x="2052319" y="1391411"/>
                </a:lnTo>
                <a:lnTo>
                  <a:pt x="2096300" y="1384318"/>
                </a:lnTo>
                <a:lnTo>
                  <a:pt x="2134508" y="1364566"/>
                </a:lnTo>
                <a:lnTo>
                  <a:pt x="2164644" y="1334446"/>
                </a:lnTo>
                <a:lnTo>
                  <a:pt x="2184412" y="1296251"/>
                </a:lnTo>
                <a:lnTo>
                  <a:pt x="2191512" y="1252270"/>
                </a:lnTo>
                <a:lnTo>
                  <a:pt x="2191512" y="139191"/>
                </a:lnTo>
                <a:lnTo>
                  <a:pt x="2184412" y="95211"/>
                </a:lnTo>
                <a:lnTo>
                  <a:pt x="2164644" y="57003"/>
                </a:lnTo>
                <a:lnTo>
                  <a:pt x="2134508" y="26867"/>
                </a:lnTo>
                <a:lnTo>
                  <a:pt x="2096300" y="7099"/>
                </a:lnTo>
                <a:lnTo>
                  <a:pt x="2052319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98545" y="4565522"/>
            <a:ext cx="2192020" cy="1506982"/>
          </a:xfrm>
          <a:custGeom>
            <a:avLst/>
            <a:gdLst/>
            <a:ahLst/>
            <a:cxnLst/>
            <a:rect l="l" t="t" r="r" b="b"/>
            <a:pathLst>
              <a:path w="2192020" h="1391920">
                <a:moveTo>
                  <a:pt x="0" y="139191"/>
                </a:moveTo>
                <a:lnTo>
                  <a:pt x="7099" y="95211"/>
                </a:lnTo>
                <a:lnTo>
                  <a:pt x="26867" y="57003"/>
                </a:lnTo>
                <a:lnTo>
                  <a:pt x="57003" y="26867"/>
                </a:lnTo>
                <a:lnTo>
                  <a:pt x="95211" y="7099"/>
                </a:lnTo>
                <a:lnTo>
                  <a:pt x="139191" y="0"/>
                </a:lnTo>
                <a:lnTo>
                  <a:pt x="2052319" y="0"/>
                </a:lnTo>
                <a:lnTo>
                  <a:pt x="2096300" y="7099"/>
                </a:lnTo>
                <a:lnTo>
                  <a:pt x="2134508" y="26867"/>
                </a:lnTo>
                <a:lnTo>
                  <a:pt x="2164644" y="57003"/>
                </a:lnTo>
                <a:lnTo>
                  <a:pt x="2184412" y="95211"/>
                </a:lnTo>
                <a:lnTo>
                  <a:pt x="2191512" y="139191"/>
                </a:lnTo>
                <a:lnTo>
                  <a:pt x="2191512" y="1252270"/>
                </a:lnTo>
                <a:lnTo>
                  <a:pt x="2184412" y="1296251"/>
                </a:lnTo>
                <a:lnTo>
                  <a:pt x="2164644" y="1334446"/>
                </a:lnTo>
                <a:lnTo>
                  <a:pt x="2134508" y="1364566"/>
                </a:lnTo>
                <a:lnTo>
                  <a:pt x="2096300" y="1384318"/>
                </a:lnTo>
                <a:lnTo>
                  <a:pt x="2052319" y="1391411"/>
                </a:lnTo>
                <a:lnTo>
                  <a:pt x="139191" y="1391411"/>
                </a:lnTo>
                <a:lnTo>
                  <a:pt x="95211" y="1384318"/>
                </a:lnTo>
                <a:lnTo>
                  <a:pt x="57003" y="1364566"/>
                </a:lnTo>
                <a:lnTo>
                  <a:pt x="26867" y="1334446"/>
                </a:lnTo>
                <a:lnTo>
                  <a:pt x="7099" y="1296251"/>
                </a:lnTo>
                <a:lnTo>
                  <a:pt x="0" y="1252270"/>
                </a:lnTo>
                <a:lnTo>
                  <a:pt x="0" y="139191"/>
                </a:lnTo>
                <a:close/>
              </a:path>
            </a:pathLst>
          </a:custGeom>
          <a:ln w="25146">
            <a:solidFill>
              <a:srgbClr val="EF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668267" y="4734052"/>
            <a:ext cx="1951989" cy="10280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22860">
              <a:lnSpc>
                <a:spcPct val="86100"/>
              </a:lnSpc>
              <a:spcBef>
                <a:spcPts val="280"/>
              </a:spcBef>
            </a:pPr>
            <a:r>
              <a:rPr sz="1100" spc="-5" dirty="0">
                <a:latin typeface="Arial"/>
                <a:cs typeface="Arial"/>
              </a:rPr>
              <a:t>Расходы на упаковку готовой  продукции для отгрузки </a:t>
            </a:r>
            <a:r>
              <a:rPr sz="1100" spc="-10" dirty="0">
                <a:latin typeface="Arial"/>
                <a:cs typeface="Arial"/>
              </a:rPr>
              <a:t>ее  </a:t>
            </a:r>
            <a:r>
              <a:rPr sz="1100" spc="-5" dirty="0">
                <a:latin typeface="Arial"/>
                <a:cs typeface="Arial"/>
              </a:rPr>
              <a:t>потребителю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-5" dirty="0">
                <a:latin typeface="Arial"/>
                <a:cs typeface="Arial"/>
              </a:rPr>
              <a:t>Транспортные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расходы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130"/>
              </a:lnSpc>
              <a:spcBef>
                <a:spcPts val="459"/>
              </a:spcBef>
            </a:pPr>
            <a:r>
              <a:rPr sz="1100" spc="-5" dirty="0">
                <a:latin typeface="Arial"/>
                <a:cs typeface="Arial"/>
              </a:rPr>
              <a:t>Комиссионные посреднику </a:t>
            </a:r>
            <a:r>
              <a:rPr sz="1100" spc="-10" dirty="0">
                <a:latin typeface="Arial"/>
                <a:cs typeface="Arial"/>
              </a:rPr>
              <a:t>за  </a:t>
            </a:r>
            <a:r>
              <a:rPr sz="1100" spc="-5" dirty="0">
                <a:latin typeface="Arial"/>
                <a:cs typeface="Arial"/>
              </a:rPr>
              <a:t>продажу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товара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033134" y="2155317"/>
            <a:ext cx="2192655" cy="424815"/>
          </a:xfrm>
          <a:custGeom>
            <a:avLst/>
            <a:gdLst/>
            <a:ahLst/>
            <a:cxnLst/>
            <a:rect l="l" t="t" r="r" b="b"/>
            <a:pathLst>
              <a:path w="2192654" h="424814">
                <a:moveTo>
                  <a:pt x="2149856" y="0"/>
                </a:moveTo>
                <a:lnTo>
                  <a:pt x="42417" y="0"/>
                </a:lnTo>
                <a:lnTo>
                  <a:pt x="25931" y="3341"/>
                </a:lnTo>
                <a:lnTo>
                  <a:pt x="12446" y="12446"/>
                </a:lnTo>
                <a:lnTo>
                  <a:pt x="3341" y="25931"/>
                </a:lnTo>
                <a:lnTo>
                  <a:pt x="0" y="42418"/>
                </a:lnTo>
                <a:lnTo>
                  <a:pt x="0" y="382016"/>
                </a:lnTo>
                <a:lnTo>
                  <a:pt x="3341" y="398502"/>
                </a:lnTo>
                <a:lnTo>
                  <a:pt x="12446" y="411988"/>
                </a:lnTo>
                <a:lnTo>
                  <a:pt x="25931" y="421092"/>
                </a:lnTo>
                <a:lnTo>
                  <a:pt x="42417" y="424434"/>
                </a:lnTo>
                <a:lnTo>
                  <a:pt x="2149856" y="424434"/>
                </a:lnTo>
                <a:lnTo>
                  <a:pt x="2166342" y="421092"/>
                </a:lnTo>
                <a:lnTo>
                  <a:pt x="2179828" y="411988"/>
                </a:lnTo>
                <a:lnTo>
                  <a:pt x="2188932" y="398502"/>
                </a:lnTo>
                <a:lnTo>
                  <a:pt x="2192273" y="382016"/>
                </a:lnTo>
                <a:lnTo>
                  <a:pt x="2192273" y="42418"/>
                </a:lnTo>
                <a:lnTo>
                  <a:pt x="2188932" y="25931"/>
                </a:lnTo>
                <a:lnTo>
                  <a:pt x="2179827" y="12446"/>
                </a:lnTo>
                <a:lnTo>
                  <a:pt x="2166342" y="3341"/>
                </a:lnTo>
                <a:lnTo>
                  <a:pt x="2149856" y="0"/>
                </a:lnTo>
                <a:close/>
              </a:path>
            </a:pathLst>
          </a:custGeom>
          <a:solidFill>
            <a:srgbClr val="EFA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33134" y="2155317"/>
            <a:ext cx="2192655" cy="424815"/>
          </a:xfrm>
          <a:custGeom>
            <a:avLst/>
            <a:gdLst/>
            <a:ahLst/>
            <a:cxnLst/>
            <a:rect l="l" t="t" r="r" b="b"/>
            <a:pathLst>
              <a:path w="2192654" h="424814">
                <a:moveTo>
                  <a:pt x="0" y="42418"/>
                </a:moveTo>
                <a:lnTo>
                  <a:pt x="3341" y="25931"/>
                </a:lnTo>
                <a:lnTo>
                  <a:pt x="12446" y="12446"/>
                </a:lnTo>
                <a:lnTo>
                  <a:pt x="25931" y="3341"/>
                </a:lnTo>
                <a:lnTo>
                  <a:pt x="42417" y="0"/>
                </a:lnTo>
                <a:lnTo>
                  <a:pt x="2149856" y="0"/>
                </a:lnTo>
                <a:lnTo>
                  <a:pt x="2166342" y="3341"/>
                </a:lnTo>
                <a:lnTo>
                  <a:pt x="2179827" y="12446"/>
                </a:lnTo>
                <a:lnTo>
                  <a:pt x="2188932" y="25931"/>
                </a:lnTo>
                <a:lnTo>
                  <a:pt x="2192273" y="42418"/>
                </a:lnTo>
                <a:lnTo>
                  <a:pt x="2192273" y="382016"/>
                </a:lnTo>
                <a:lnTo>
                  <a:pt x="2188932" y="398502"/>
                </a:lnTo>
                <a:lnTo>
                  <a:pt x="2179828" y="411988"/>
                </a:lnTo>
                <a:lnTo>
                  <a:pt x="2166342" y="421092"/>
                </a:lnTo>
                <a:lnTo>
                  <a:pt x="2149856" y="424434"/>
                </a:lnTo>
                <a:lnTo>
                  <a:pt x="42417" y="424434"/>
                </a:lnTo>
                <a:lnTo>
                  <a:pt x="25931" y="421092"/>
                </a:lnTo>
                <a:lnTo>
                  <a:pt x="12446" y="411988"/>
                </a:lnTo>
                <a:lnTo>
                  <a:pt x="3341" y="398502"/>
                </a:lnTo>
                <a:lnTo>
                  <a:pt x="0" y="382016"/>
                </a:lnTo>
                <a:lnTo>
                  <a:pt x="0" y="42418"/>
                </a:lnTo>
                <a:close/>
              </a:path>
            </a:pathLst>
          </a:custGeom>
          <a:ln w="25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76975" y="2386964"/>
            <a:ext cx="2192020" cy="424815"/>
          </a:xfrm>
          <a:custGeom>
            <a:avLst/>
            <a:gdLst/>
            <a:ahLst/>
            <a:cxnLst/>
            <a:rect l="l" t="t" r="r" b="b"/>
            <a:pathLst>
              <a:path w="2192020" h="424814">
                <a:moveTo>
                  <a:pt x="2149094" y="0"/>
                </a:moveTo>
                <a:lnTo>
                  <a:pt x="42417" y="0"/>
                </a:lnTo>
                <a:lnTo>
                  <a:pt x="25931" y="3341"/>
                </a:lnTo>
                <a:lnTo>
                  <a:pt x="12446" y="12446"/>
                </a:lnTo>
                <a:lnTo>
                  <a:pt x="3341" y="25931"/>
                </a:lnTo>
                <a:lnTo>
                  <a:pt x="0" y="42418"/>
                </a:lnTo>
                <a:lnTo>
                  <a:pt x="0" y="382015"/>
                </a:lnTo>
                <a:lnTo>
                  <a:pt x="3341" y="398502"/>
                </a:lnTo>
                <a:lnTo>
                  <a:pt x="12446" y="411988"/>
                </a:lnTo>
                <a:lnTo>
                  <a:pt x="25931" y="421092"/>
                </a:lnTo>
                <a:lnTo>
                  <a:pt x="42417" y="424434"/>
                </a:lnTo>
                <a:lnTo>
                  <a:pt x="2149094" y="424434"/>
                </a:lnTo>
                <a:lnTo>
                  <a:pt x="2165580" y="421092"/>
                </a:lnTo>
                <a:lnTo>
                  <a:pt x="2179066" y="411988"/>
                </a:lnTo>
                <a:lnTo>
                  <a:pt x="2188170" y="398502"/>
                </a:lnTo>
                <a:lnTo>
                  <a:pt x="2191511" y="382015"/>
                </a:lnTo>
                <a:lnTo>
                  <a:pt x="2191511" y="42418"/>
                </a:lnTo>
                <a:lnTo>
                  <a:pt x="2188170" y="25931"/>
                </a:lnTo>
                <a:lnTo>
                  <a:pt x="2179065" y="12446"/>
                </a:lnTo>
                <a:lnTo>
                  <a:pt x="2165580" y="3341"/>
                </a:lnTo>
                <a:lnTo>
                  <a:pt x="214909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76975" y="2386964"/>
            <a:ext cx="2192020" cy="424815"/>
          </a:xfrm>
          <a:custGeom>
            <a:avLst/>
            <a:gdLst/>
            <a:ahLst/>
            <a:cxnLst/>
            <a:rect l="l" t="t" r="r" b="b"/>
            <a:pathLst>
              <a:path w="2192020" h="424814">
                <a:moveTo>
                  <a:pt x="0" y="42418"/>
                </a:moveTo>
                <a:lnTo>
                  <a:pt x="3341" y="25931"/>
                </a:lnTo>
                <a:lnTo>
                  <a:pt x="12446" y="12446"/>
                </a:lnTo>
                <a:lnTo>
                  <a:pt x="25931" y="3341"/>
                </a:lnTo>
                <a:lnTo>
                  <a:pt x="42417" y="0"/>
                </a:lnTo>
                <a:lnTo>
                  <a:pt x="2149094" y="0"/>
                </a:lnTo>
                <a:lnTo>
                  <a:pt x="2165580" y="3341"/>
                </a:lnTo>
                <a:lnTo>
                  <a:pt x="2179065" y="12446"/>
                </a:lnTo>
                <a:lnTo>
                  <a:pt x="2188170" y="25931"/>
                </a:lnTo>
                <a:lnTo>
                  <a:pt x="2191511" y="42418"/>
                </a:lnTo>
                <a:lnTo>
                  <a:pt x="2191511" y="382015"/>
                </a:lnTo>
                <a:lnTo>
                  <a:pt x="2188170" y="398502"/>
                </a:lnTo>
                <a:lnTo>
                  <a:pt x="2179066" y="411988"/>
                </a:lnTo>
                <a:lnTo>
                  <a:pt x="2165580" y="421092"/>
                </a:lnTo>
                <a:lnTo>
                  <a:pt x="2149094" y="424434"/>
                </a:lnTo>
                <a:lnTo>
                  <a:pt x="42417" y="424434"/>
                </a:lnTo>
                <a:lnTo>
                  <a:pt x="25931" y="421092"/>
                </a:lnTo>
                <a:lnTo>
                  <a:pt x="12446" y="411988"/>
                </a:lnTo>
                <a:lnTo>
                  <a:pt x="3341" y="398502"/>
                </a:lnTo>
                <a:lnTo>
                  <a:pt x="0" y="382015"/>
                </a:lnTo>
                <a:lnTo>
                  <a:pt x="0" y="42418"/>
                </a:lnTo>
                <a:close/>
              </a:path>
            </a:pathLst>
          </a:custGeom>
          <a:ln w="25146">
            <a:solidFill>
              <a:srgbClr val="EF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735571" y="2445257"/>
            <a:ext cx="12750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П</a:t>
            </a:r>
            <a:r>
              <a:rPr sz="1600" b="1" spc="-25" dirty="0">
                <a:latin typeface="Arial"/>
                <a:cs typeface="Arial"/>
              </a:rPr>
              <a:t>о</a:t>
            </a:r>
            <a:r>
              <a:rPr sz="1600" b="1" spc="-5" dirty="0">
                <a:latin typeface="Arial"/>
                <a:cs typeface="Arial"/>
              </a:rPr>
              <a:t>с</a:t>
            </a:r>
            <a:r>
              <a:rPr sz="1600" b="1" spc="-30" dirty="0">
                <a:latin typeface="Arial"/>
                <a:cs typeface="Arial"/>
              </a:rPr>
              <a:t>т</a:t>
            </a:r>
            <a:r>
              <a:rPr sz="1600" b="1" spc="-25" dirty="0">
                <a:latin typeface="Arial"/>
                <a:cs typeface="Arial"/>
              </a:rPr>
              <a:t>о</a:t>
            </a:r>
            <a:r>
              <a:rPr sz="1600" b="1" spc="-5" dirty="0">
                <a:latin typeface="Arial"/>
                <a:cs typeface="Arial"/>
              </a:rPr>
              <a:t>янные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033134" y="3217545"/>
            <a:ext cx="2192655" cy="2675890"/>
          </a:xfrm>
          <a:custGeom>
            <a:avLst/>
            <a:gdLst/>
            <a:ahLst/>
            <a:cxnLst/>
            <a:rect l="l" t="t" r="r" b="b"/>
            <a:pathLst>
              <a:path w="2192654" h="2675890">
                <a:moveTo>
                  <a:pt x="1973071" y="0"/>
                </a:moveTo>
                <a:lnTo>
                  <a:pt x="219201" y="0"/>
                </a:lnTo>
                <a:lnTo>
                  <a:pt x="168950" y="5790"/>
                </a:lnTo>
                <a:lnTo>
                  <a:pt x="122816" y="22285"/>
                </a:lnTo>
                <a:lnTo>
                  <a:pt x="82115" y="48165"/>
                </a:lnTo>
                <a:lnTo>
                  <a:pt x="48165" y="82115"/>
                </a:lnTo>
                <a:lnTo>
                  <a:pt x="22285" y="122816"/>
                </a:lnTo>
                <a:lnTo>
                  <a:pt x="5790" y="168950"/>
                </a:lnTo>
                <a:lnTo>
                  <a:pt x="0" y="219201"/>
                </a:lnTo>
                <a:lnTo>
                  <a:pt x="0" y="2456154"/>
                </a:lnTo>
                <a:lnTo>
                  <a:pt x="5790" y="2506423"/>
                </a:lnTo>
                <a:lnTo>
                  <a:pt x="22285" y="2552567"/>
                </a:lnTo>
                <a:lnTo>
                  <a:pt x="48165" y="2593272"/>
                </a:lnTo>
                <a:lnTo>
                  <a:pt x="82115" y="2627222"/>
                </a:lnTo>
                <a:lnTo>
                  <a:pt x="122816" y="2653100"/>
                </a:lnTo>
                <a:lnTo>
                  <a:pt x="168950" y="2669592"/>
                </a:lnTo>
                <a:lnTo>
                  <a:pt x="219201" y="2675381"/>
                </a:lnTo>
                <a:lnTo>
                  <a:pt x="1973071" y="2675381"/>
                </a:lnTo>
                <a:lnTo>
                  <a:pt x="2023323" y="2669592"/>
                </a:lnTo>
                <a:lnTo>
                  <a:pt x="2069457" y="2653100"/>
                </a:lnTo>
                <a:lnTo>
                  <a:pt x="2110158" y="2627222"/>
                </a:lnTo>
                <a:lnTo>
                  <a:pt x="2144108" y="2593272"/>
                </a:lnTo>
                <a:lnTo>
                  <a:pt x="2169988" y="2552567"/>
                </a:lnTo>
                <a:lnTo>
                  <a:pt x="2186483" y="2506423"/>
                </a:lnTo>
                <a:lnTo>
                  <a:pt x="2192273" y="2456154"/>
                </a:lnTo>
                <a:lnTo>
                  <a:pt x="2192273" y="219201"/>
                </a:lnTo>
                <a:lnTo>
                  <a:pt x="2186483" y="168950"/>
                </a:lnTo>
                <a:lnTo>
                  <a:pt x="2169988" y="122816"/>
                </a:lnTo>
                <a:lnTo>
                  <a:pt x="2144108" y="82115"/>
                </a:lnTo>
                <a:lnTo>
                  <a:pt x="2110158" y="48165"/>
                </a:lnTo>
                <a:lnTo>
                  <a:pt x="2069457" y="22285"/>
                </a:lnTo>
                <a:lnTo>
                  <a:pt x="2023323" y="5790"/>
                </a:lnTo>
                <a:lnTo>
                  <a:pt x="1973071" y="0"/>
                </a:lnTo>
                <a:close/>
              </a:path>
            </a:pathLst>
          </a:custGeom>
          <a:solidFill>
            <a:srgbClr val="EFA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33134" y="3217545"/>
            <a:ext cx="2192655" cy="2675890"/>
          </a:xfrm>
          <a:custGeom>
            <a:avLst/>
            <a:gdLst/>
            <a:ahLst/>
            <a:cxnLst/>
            <a:rect l="l" t="t" r="r" b="b"/>
            <a:pathLst>
              <a:path w="2192654" h="2675890">
                <a:moveTo>
                  <a:pt x="0" y="219201"/>
                </a:moveTo>
                <a:lnTo>
                  <a:pt x="5790" y="168950"/>
                </a:lnTo>
                <a:lnTo>
                  <a:pt x="22285" y="122816"/>
                </a:lnTo>
                <a:lnTo>
                  <a:pt x="48165" y="82115"/>
                </a:lnTo>
                <a:lnTo>
                  <a:pt x="82115" y="48165"/>
                </a:lnTo>
                <a:lnTo>
                  <a:pt x="122816" y="22285"/>
                </a:lnTo>
                <a:lnTo>
                  <a:pt x="168950" y="5790"/>
                </a:lnTo>
                <a:lnTo>
                  <a:pt x="219201" y="0"/>
                </a:lnTo>
                <a:lnTo>
                  <a:pt x="1973071" y="0"/>
                </a:lnTo>
                <a:lnTo>
                  <a:pt x="2023323" y="5790"/>
                </a:lnTo>
                <a:lnTo>
                  <a:pt x="2069457" y="22285"/>
                </a:lnTo>
                <a:lnTo>
                  <a:pt x="2110158" y="48165"/>
                </a:lnTo>
                <a:lnTo>
                  <a:pt x="2144108" y="82115"/>
                </a:lnTo>
                <a:lnTo>
                  <a:pt x="2169988" y="122816"/>
                </a:lnTo>
                <a:lnTo>
                  <a:pt x="2186483" y="168950"/>
                </a:lnTo>
                <a:lnTo>
                  <a:pt x="2192273" y="219201"/>
                </a:lnTo>
                <a:lnTo>
                  <a:pt x="2192273" y="2456154"/>
                </a:lnTo>
                <a:lnTo>
                  <a:pt x="2186483" y="2506423"/>
                </a:lnTo>
                <a:lnTo>
                  <a:pt x="2169988" y="2552567"/>
                </a:lnTo>
                <a:lnTo>
                  <a:pt x="2144108" y="2593272"/>
                </a:lnTo>
                <a:lnTo>
                  <a:pt x="2110158" y="2627222"/>
                </a:lnTo>
                <a:lnTo>
                  <a:pt x="2069457" y="2653100"/>
                </a:lnTo>
                <a:lnTo>
                  <a:pt x="2023323" y="2669592"/>
                </a:lnTo>
                <a:lnTo>
                  <a:pt x="1973071" y="2675381"/>
                </a:lnTo>
                <a:lnTo>
                  <a:pt x="219201" y="2675381"/>
                </a:lnTo>
                <a:lnTo>
                  <a:pt x="168950" y="2669592"/>
                </a:lnTo>
                <a:lnTo>
                  <a:pt x="122816" y="2653100"/>
                </a:lnTo>
                <a:lnTo>
                  <a:pt x="82115" y="2627222"/>
                </a:lnTo>
                <a:lnTo>
                  <a:pt x="48165" y="2593272"/>
                </a:lnTo>
                <a:lnTo>
                  <a:pt x="22285" y="2552567"/>
                </a:lnTo>
                <a:lnTo>
                  <a:pt x="5790" y="2506423"/>
                </a:lnTo>
                <a:lnTo>
                  <a:pt x="0" y="2456154"/>
                </a:lnTo>
                <a:lnTo>
                  <a:pt x="0" y="219201"/>
                </a:lnTo>
                <a:close/>
              </a:path>
            </a:pathLst>
          </a:custGeom>
          <a:ln w="25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76975" y="3448430"/>
            <a:ext cx="2192020" cy="2676525"/>
          </a:xfrm>
          <a:custGeom>
            <a:avLst/>
            <a:gdLst/>
            <a:ahLst/>
            <a:cxnLst/>
            <a:rect l="l" t="t" r="r" b="b"/>
            <a:pathLst>
              <a:path w="2192020" h="2676525">
                <a:moveTo>
                  <a:pt x="1972309" y="0"/>
                </a:moveTo>
                <a:lnTo>
                  <a:pt x="219201" y="0"/>
                </a:lnTo>
                <a:lnTo>
                  <a:pt x="168950" y="5790"/>
                </a:lnTo>
                <a:lnTo>
                  <a:pt x="122816" y="22285"/>
                </a:lnTo>
                <a:lnTo>
                  <a:pt x="82115" y="48165"/>
                </a:lnTo>
                <a:lnTo>
                  <a:pt x="48165" y="82115"/>
                </a:lnTo>
                <a:lnTo>
                  <a:pt x="22285" y="122816"/>
                </a:lnTo>
                <a:lnTo>
                  <a:pt x="5790" y="168950"/>
                </a:lnTo>
                <a:lnTo>
                  <a:pt x="0" y="219202"/>
                </a:lnTo>
                <a:lnTo>
                  <a:pt x="0" y="2456992"/>
                </a:lnTo>
                <a:lnTo>
                  <a:pt x="5790" y="2507241"/>
                </a:lnTo>
                <a:lnTo>
                  <a:pt x="22285" y="2553368"/>
                </a:lnTo>
                <a:lnTo>
                  <a:pt x="48165" y="2594059"/>
                </a:lnTo>
                <a:lnTo>
                  <a:pt x="82115" y="2627998"/>
                </a:lnTo>
                <a:lnTo>
                  <a:pt x="122816" y="2653868"/>
                </a:lnTo>
                <a:lnTo>
                  <a:pt x="168950" y="2670355"/>
                </a:lnTo>
                <a:lnTo>
                  <a:pt x="219201" y="2676144"/>
                </a:lnTo>
                <a:lnTo>
                  <a:pt x="1972309" y="2676144"/>
                </a:lnTo>
                <a:lnTo>
                  <a:pt x="2022561" y="2670355"/>
                </a:lnTo>
                <a:lnTo>
                  <a:pt x="2068695" y="2653868"/>
                </a:lnTo>
                <a:lnTo>
                  <a:pt x="2109396" y="2627998"/>
                </a:lnTo>
                <a:lnTo>
                  <a:pt x="2143346" y="2594059"/>
                </a:lnTo>
                <a:lnTo>
                  <a:pt x="2169226" y="2553368"/>
                </a:lnTo>
                <a:lnTo>
                  <a:pt x="2185721" y="2507241"/>
                </a:lnTo>
                <a:lnTo>
                  <a:pt x="2191511" y="2456992"/>
                </a:lnTo>
                <a:lnTo>
                  <a:pt x="2191511" y="219202"/>
                </a:lnTo>
                <a:lnTo>
                  <a:pt x="2185721" y="168950"/>
                </a:lnTo>
                <a:lnTo>
                  <a:pt x="2169226" y="122816"/>
                </a:lnTo>
                <a:lnTo>
                  <a:pt x="2143346" y="82115"/>
                </a:lnTo>
                <a:lnTo>
                  <a:pt x="2109396" y="48165"/>
                </a:lnTo>
                <a:lnTo>
                  <a:pt x="2068695" y="22285"/>
                </a:lnTo>
                <a:lnTo>
                  <a:pt x="2022561" y="5790"/>
                </a:lnTo>
                <a:lnTo>
                  <a:pt x="1972309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76975" y="3448431"/>
            <a:ext cx="2192020" cy="2624074"/>
          </a:xfrm>
          <a:custGeom>
            <a:avLst/>
            <a:gdLst/>
            <a:ahLst/>
            <a:cxnLst/>
            <a:rect l="l" t="t" r="r" b="b"/>
            <a:pathLst>
              <a:path w="2192020" h="2676525">
                <a:moveTo>
                  <a:pt x="0" y="219202"/>
                </a:moveTo>
                <a:lnTo>
                  <a:pt x="5790" y="168950"/>
                </a:lnTo>
                <a:lnTo>
                  <a:pt x="22285" y="122816"/>
                </a:lnTo>
                <a:lnTo>
                  <a:pt x="48165" y="82115"/>
                </a:lnTo>
                <a:lnTo>
                  <a:pt x="82115" y="48165"/>
                </a:lnTo>
                <a:lnTo>
                  <a:pt x="122816" y="22285"/>
                </a:lnTo>
                <a:lnTo>
                  <a:pt x="168950" y="5790"/>
                </a:lnTo>
                <a:lnTo>
                  <a:pt x="219201" y="0"/>
                </a:lnTo>
                <a:lnTo>
                  <a:pt x="1972309" y="0"/>
                </a:lnTo>
                <a:lnTo>
                  <a:pt x="2022561" y="5790"/>
                </a:lnTo>
                <a:lnTo>
                  <a:pt x="2068695" y="22285"/>
                </a:lnTo>
                <a:lnTo>
                  <a:pt x="2109396" y="48165"/>
                </a:lnTo>
                <a:lnTo>
                  <a:pt x="2143346" y="82115"/>
                </a:lnTo>
                <a:lnTo>
                  <a:pt x="2169226" y="122816"/>
                </a:lnTo>
                <a:lnTo>
                  <a:pt x="2185721" y="168950"/>
                </a:lnTo>
                <a:lnTo>
                  <a:pt x="2191511" y="219202"/>
                </a:lnTo>
                <a:lnTo>
                  <a:pt x="2191511" y="2456992"/>
                </a:lnTo>
                <a:lnTo>
                  <a:pt x="2185721" y="2507241"/>
                </a:lnTo>
                <a:lnTo>
                  <a:pt x="2169226" y="2553368"/>
                </a:lnTo>
                <a:lnTo>
                  <a:pt x="2143346" y="2594059"/>
                </a:lnTo>
                <a:lnTo>
                  <a:pt x="2109396" y="2627998"/>
                </a:lnTo>
                <a:lnTo>
                  <a:pt x="2068695" y="2653868"/>
                </a:lnTo>
                <a:lnTo>
                  <a:pt x="2022561" y="2670355"/>
                </a:lnTo>
                <a:lnTo>
                  <a:pt x="1972309" y="2676144"/>
                </a:lnTo>
                <a:lnTo>
                  <a:pt x="219201" y="2676144"/>
                </a:lnTo>
                <a:lnTo>
                  <a:pt x="168950" y="2670355"/>
                </a:lnTo>
                <a:lnTo>
                  <a:pt x="122816" y="2653868"/>
                </a:lnTo>
                <a:lnTo>
                  <a:pt x="82115" y="2627998"/>
                </a:lnTo>
                <a:lnTo>
                  <a:pt x="48165" y="2594059"/>
                </a:lnTo>
                <a:lnTo>
                  <a:pt x="22285" y="2553368"/>
                </a:lnTo>
                <a:lnTo>
                  <a:pt x="5790" y="2507241"/>
                </a:lnTo>
                <a:lnTo>
                  <a:pt x="0" y="2456992"/>
                </a:lnTo>
                <a:lnTo>
                  <a:pt x="0" y="219202"/>
                </a:lnTo>
                <a:close/>
              </a:path>
            </a:pathLst>
          </a:custGeom>
          <a:ln w="25146">
            <a:solidFill>
              <a:srgbClr val="EF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370573" y="3540252"/>
            <a:ext cx="1971675" cy="246697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687705">
              <a:lnSpc>
                <a:spcPts val="1140"/>
              </a:lnSpc>
              <a:spcBef>
                <a:spcPts val="285"/>
              </a:spcBef>
            </a:pPr>
            <a:r>
              <a:rPr sz="1100" spc="-5" dirty="0">
                <a:latin typeface="Arial"/>
                <a:cs typeface="Arial"/>
              </a:rPr>
              <a:t>Расходы на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аренду  помещений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100" spc="-5" dirty="0">
                <a:latin typeface="Arial"/>
                <a:cs typeface="Arial"/>
              </a:rPr>
              <a:t>Коммунальные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платежи</a:t>
            </a:r>
            <a:endParaRPr sz="1100">
              <a:latin typeface="Arial"/>
              <a:cs typeface="Arial"/>
            </a:endParaRPr>
          </a:p>
          <a:p>
            <a:pPr marL="12700" marR="147320">
              <a:lnSpc>
                <a:spcPct val="86200"/>
              </a:lnSpc>
              <a:spcBef>
                <a:spcPts val="450"/>
              </a:spcBef>
            </a:pPr>
            <a:r>
              <a:rPr sz="1100" spc="-5" dirty="0">
                <a:latin typeface="Arial"/>
                <a:cs typeface="Arial"/>
              </a:rPr>
              <a:t>Заработная плата  административного  персонала и др. затраты </a:t>
            </a:r>
            <a:r>
              <a:rPr sz="1100" spc="-10" dirty="0">
                <a:latin typeface="Arial"/>
                <a:cs typeface="Arial"/>
              </a:rPr>
              <a:t>на  управление</a:t>
            </a:r>
            <a:endParaRPr sz="1100">
              <a:latin typeface="Arial"/>
              <a:cs typeface="Arial"/>
            </a:endParaRPr>
          </a:p>
          <a:p>
            <a:pPr marL="12700" marR="185420">
              <a:lnSpc>
                <a:spcPct val="119500"/>
              </a:lnSpc>
              <a:spcBef>
                <a:spcPts val="5"/>
              </a:spcBef>
            </a:pPr>
            <a:r>
              <a:rPr sz="1100" spc="-5" dirty="0">
                <a:latin typeface="Arial"/>
                <a:cs typeface="Arial"/>
              </a:rPr>
              <a:t>Профессиональные услуги  Расходы на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связь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86100"/>
              </a:lnSpc>
              <a:spcBef>
                <a:spcPts val="445"/>
              </a:spcBef>
            </a:pPr>
            <a:r>
              <a:rPr sz="1100" spc="-5" dirty="0">
                <a:latin typeface="Arial"/>
                <a:cs typeface="Arial"/>
              </a:rPr>
              <a:t>Затраты на текущий ремонт и  техобслуживание  </a:t>
            </a:r>
            <a:r>
              <a:rPr sz="1100" spc="-10" dirty="0">
                <a:latin typeface="Arial"/>
                <a:cs typeface="Arial"/>
              </a:rPr>
              <a:t>оборудования</a:t>
            </a:r>
            <a:endParaRPr sz="1100">
              <a:latin typeface="Arial"/>
              <a:cs typeface="Arial"/>
            </a:endParaRPr>
          </a:p>
          <a:p>
            <a:pPr marL="12700" marR="595630">
              <a:lnSpc>
                <a:spcPct val="120000"/>
              </a:lnSpc>
            </a:pPr>
            <a:r>
              <a:rPr sz="1100" spc="-10" dirty="0">
                <a:latin typeface="Arial"/>
                <a:cs typeface="Arial"/>
              </a:rPr>
              <a:t>Лизинговые </a:t>
            </a:r>
            <a:r>
              <a:rPr sz="1100" spc="-5" dirty="0">
                <a:latin typeface="Arial"/>
                <a:cs typeface="Arial"/>
              </a:rPr>
              <a:t>платежи  Налог на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имущество</a:t>
            </a:r>
            <a:endParaRPr sz="110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53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3305" marR="5080" indent="3937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Пример </a:t>
            </a:r>
            <a:r>
              <a:rPr spc="-20" dirty="0"/>
              <a:t>расчета </a:t>
            </a:r>
            <a:r>
              <a:rPr spc="-15" dirty="0"/>
              <a:t>производственной  </a:t>
            </a:r>
            <a:r>
              <a:rPr spc="-20" dirty="0"/>
              <a:t>себестоимости </a:t>
            </a:r>
            <a:r>
              <a:rPr spc="-10" dirty="0"/>
              <a:t>единицы</a:t>
            </a:r>
            <a:r>
              <a:rPr spc="80" dirty="0"/>
              <a:t> </a:t>
            </a:r>
            <a:r>
              <a:rPr spc="-10" dirty="0"/>
              <a:t>продукции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242213"/>
              </p:ext>
            </p:extLst>
          </p:nvPr>
        </p:nvGraphicFramePr>
        <p:xfrm>
          <a:off x="304800" y="1465833"/>
          <a:ext cx="8610600" cy="4166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4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7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B0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Статья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затрат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B0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540"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B00"/>
                    </a:solidFill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Материальные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затраты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основного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вспомогательного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493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производства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1CA"/>
                    </a:solidFill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8,000,000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1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540"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B00"/>
                    </a:solidFill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Фонд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заработной платы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промышленно-производственного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493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персонала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2,000,000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540"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B00"/>
                    </a:solidFill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Амортизация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производственных зданий,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сооружений,</a:t>
                      </a:r>
                      <a:r>
                        <a:rPr sz="16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машин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493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оборудования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1CA"/>
                    </a:solidFill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3,000,000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1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540"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B00"/>
                    </a:solidFill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Накладные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расходы основного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вспомогательного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493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производства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5,000,000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540"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B00"/>
                    </a:solidFill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Итого: суммарные производственные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затраты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период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1CA"/>
                    </a:solidFill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18,000,000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1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B00"/>
                    </a:solidFill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Фактическое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количество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продукции за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период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(штуки)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B00"/>
                    </a:solidFill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Фактическая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себестоимость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единицы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продукции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1CA"/>
                    </a:solidFill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180,000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1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532368" y="6388608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A1AC00"/>
                </a:solidFill>
                <a:latin typeface="Arial"/>
                <a:cs typeface="Arial"/>
              </a:rPr>
              <a:t>56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2BB638-3567-FA43-83E5-6D3BE2E4B5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28</a:t>
            </a:fld>
            <a:endParaRPr lang="ru-RU"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Задание</a:t>
            </a:r>
          </a:p>
          <a:p>
            <a:pPr algn="ctr">
              <a:lnSpc>
                <a:spcPct val="100000"/>
              </a:lnSpc>
            </a:pPr>
            <a:r>
              <a:rPr spc="-15" dirty="0"/>
              <a:t>«Иметь </a:t>
            </a:r>
            <a:r>
              <a:rPr spc="-5" dirty="0"/>
              <a:t>в </a:t>
            </a:r>
            <a:r>
              <a:rPr spc="-15" dirty="0"/>
              <a:t>собственности </a:t>
            </a:r>
            <a:r>
              <a:rPr spc="-5" dirty="0"/>
              <a:t>или</a:t>
            </a:r>
            <a:r>
              <a:rPr spc="105" dirty="0"/>
              <a:t> </a:t>
            </a:r>
            <a:r>
              <a:rPr spc="-10" dirty="0"/>
              <a:t>арендовать»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56791"/>
            <a:ext cx="8303260" cy="3970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5925">
              <a:lnSpc>
                <a:spcPct val="110000"/>
              </a:lnSpc>
              <a:spcBef>
                <a:spcPts val="100"/>
              </a:spcBef>
              <a:tabLst>
                <a:tab pos="4758055" algn="l"/>
              </a:tabLst>
            </a:pPr>
            <a:r>
              <a:rPr sz="1800" dirty="0">
                <a:latin typeface="Arial"/>
                <a:cs typeface="Arial"/>
              </a:rPr>
              <a:t>Компания </a:t>
            </a:r>
            <a:r>
              <a:rPr sz="1800" spc="-15" dirty="0">
                <a:latin typeface="Arial"/>
                <a:cs typeface="Arial"/>
              </a:rPr>
              <a:t>«Драгметаллы»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имеет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месячный	</a:t>
            </a:r>
            <a:r>
              <a:rPr sz="1800" b="1" spc="-10" dirty="0">
                <a:latin typeface="Arial"/>
                <a:cs typeface="Arial"/>
              </a:rPr>
              <a:t>грузооборот </a:t>
            </a:r>
            <a:r>
              <a:rPr sz="1800" spc="-5" dirty="0">
                <a:latin typeface="Arial"/>
                <a:cs typeface="Arial"/>
              </a:rPr>
              <a:t>60 000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т/км.  </a:t>
            </a:r>
            <a:endParaRPr lang="ru-RU" sz="1800" spc="-5" dirty="0">
              <a:latin typeface="Arial"/>
              <a:cs typeface="Arial"/>
            </a:endParaRPr>
          </a:p>
          <a:p>
            <a:pPr marL="12700" marR="415925">
              <a:lnSpc>
                <a:spcPct val="110000"/>
              </a:lnSpc>
              <a:spcBef>
                <a:spcPts val="100"/>
              </a:spcBef>
              <a:tabLst>
                <a:tab pos="4758055" algn="l"/>
              </a:tabLst>
            </a:pPr>
            <a:r>
              <a:rPr sz="1800" dirty="0" err="1">
                <a:latin typeface="Arial"/>
                <a:cs typeface="Arial"/>
              </a:rPr>
              <a:t>При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этом </a:t>
            </a:r>
            <a:r>
              <a:rPr sz="1800" spc="-5" dirty="0">
                <a:latin typeface="Arial"/>
                <a:cs typeface="Arial"/>
              </a:rPr>
              <a:t>она </a:t>
            </a:r>
            <a:r>
              <a:rPr sz="1800" spc="-15" dirty="0">
                <a:latin typeface="Arial"/>
                <a:cs typeface="Arial"/>
              </a:rPr>
              <a:t>арендует </a:t>
            </a:r>
            <a:r>
              <a:rPr sz="1800" spc="-10" dirty="0">
                <a:latin typeface="Arial"/>
                <a:cs typeface="Arial"/>
              </a:rPr>
              <a:t>грузовики </a:t>
            </a:r>
            <a:r>
              <a:rPr sz="1800" dirty="0">
                <a:latin typeface="Arial"/>
                <a:cs typeface="Arial"/>
              </a:rPr>
              <a:t>у </a:t>
            </a:r>
            <a:r>
              <a:rPr sz="1800" spc="-5" dirty="0">
                <a:latin typeface="Arial"/>
                <a:cs typeface="Arial"/>
              </a:rPr>
              <a:t>Сторонней компании </a:t>
            </a:r>
            <a:r>
              <a:rPr sz="1800" dirty="0">
                <a:latin typeface="Arial"/>
                <a:cs typeface="Arial"/>
              </a:rPr>
              <a:t>по </a:t>
            </a:r>
            <a:r>
              <a:rPr sz="1800" spc="-10" dirty="0">
                <a:latin typeface="Arial"/>
                <a:cs typeface="Arial"/>
              </a:rPr>
              <a:t>цене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latin typeface="Arial"/>
                <a:cs typeface="Arial"/>
              </a:rPr>
              <a:t>20 </a:t>
            </a:r>
            <a:r>
              <a:rPr sz="1800" spc="-20" dirty="0">
                <a:latin typeface="Arial"/>
                <a:cs typeface="Arial"/>
              </a:rPr>
              <a:t>рублей </a:t>
            </a:r>
            <a:r>
              <a:rPr sz="1800" spc="-5" dirty="0">
                <a:latin typeface="Arial"/>
                <a:cs typeface="Arial"/>
              </a:rPr>
              <a:t>за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т/км.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latin typeface="Arial"/>
                <a:cs typeface="Arial"/>
              </a:rPr>
              <a:t>Перед </a:t>
            </a:r>
            <a:r>
              <a:rPr sz="1800" spc="-15" dirty="0">
                <a:latin typeface="Arial"/>
                <a:cs typeface="Arial"/>
              </a:rPr>
              <a:t>руководством </a:t>
            </a:r>
            <a:r>
              <a:rPr sz="1800" spc="-5" dirty="0">
                <a:latin typeface="Arial"/>
                <a:cs typeface="Arial"/>
              </a:rPr>
              <a:t>остро </a:t>
            </a:r>
            <a:r>
              <a:rPr sz="1800" spc="-10" dirty="0">
                <a:latin typeface="Arial"/>
                <a:cs typeface="Arial"/>
              </a:rPr>
              <a:t>встал вопрос </a:t>
            </a:r>
            <a:r>
              <a:rPr sz="1800" spc="-5" dirty="0">
                <a:latin typeface="Arial"/>
                <a:cs typeface="Arial"/>
              </a:rPr>
              <a:t>оптимизации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затрат.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latin typeface="Arial"/>
                <a:cs typeface="Arial"/>
              </a:rPr>
              <a:t>Переменные </a:t>
            </a:r>
            <a:r>
              <a:rPr sz="1800" spc="-15" dirty="0">
                <a:latin typeface="Arial"/>
                <a:cs typeface="Arial"/>
              </a:rPr>
              <a:t>затраты </a:t>
            </a:r>
            <a:r>
              <a:rPr sz="1800" dirty="0">
                <a:latin typeface="Arial"/>
                <a:cs typeface="Arial"/>
              </a:rPr>
              <a:t>по </a:t>
            </a:r>
            <a:r>
              <a:rPr sz="1800" spc="-5" dirty="0">
                <a:latin typeface="Arial"/>
                <a:cs typeface="Arial"/>
              </a:rPr>
              <a:t>перевозкам </a:t>
            </a:r>
            <a:r>
              <a:rPr sz="1800" spc="-10" dirty="0">
                <a:latin typeface="Arial"/>
                <a:cs typeface="Arial"/>
              </a:rPr>
              <a:t>своими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автомобилями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</a:pPr>
            <a:r>
              <a:rPr sz="1800" spc="-10" dirty="0">
                <a:latin typeface="Arial"/>
                <a:cs typeface="Arial"/>
              </a:rPr>
              <a:t>составят </a:t>
            </a:r>
            <a:r>
              <a:rPr sz="1800" spc="-5" dirty="0">
                <a:latin typeface="Arial"/>
                <a:cs typeface="Arial"/>
              </a:rPr>
              <a:t>12 </a:t>
            </a:r>
            <a:r>
              <a:rPr sz="1800" spc="-20" dirty="0">
                <a:latin typeface="Arial"/>
                <a:cs typeface="Arial"/>
              </a:rPr>
              <a:t>рублей </a:t>
            </a:r>
            <a:r>
              <a:rPr sz="1800" spc="-5" dirty="0">
                <a:latin typeface="Arial"/>
                <a:cs typeface="Arial"/>
              </a:rPr>
              <a:t>т/км, </a:t>
            </a:r>
            <a:r>
              <a:rPr sz="1800" dirty="0">
                <a:latin typeface="Arial"/>
                <a:cs typeface="Arial"/>
              </a:rPr>
              <a:t>но </a:t>
            </a:r>
            <a:r>
              <a:rPr sz="1800" spc="-25" dirty="0">
                <a:latin typeface="Arial"/>
                <a:cs typeface="Arial"/>
              </a:rPr>
              <a:t>будут </a:t>
            </a:r>
            <a:r>
              <a:rPr sz="1800" spc="-10" dirty="0">
                <a:latin typeface="Arial"/>
                <a:cs typeface="Arial"/>
              </a:rPr>
              <a:t>еще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5" dirty="0">
                <a:latin typeface="Arial"/>
                <a:cs typeface="Arial"/>
              </a:rPr>
              <a:t>ежемесячные постоянные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5" dirty="0">
                <a:latin typeface="Arial"/>
                <a:cs typeface="Arial"/>
              </a:rPr>
              <a:t>240  000 </a:t>
            </a:r>
            <a:r>
              <a:rPr sz="1800" spc="-20" dirty="0">
                <a:latin typeface="Arial"/>
                <a:cs typeface="Arial"/>
              </a:rPr>
              <a:t>рублей. </a:t>
            </a:r>
            <a:endParaRPr lang="ru-RU" sz="1800" spc="-2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Вопросы:</a:t>
            </a:r>
            <a:endParaRPr sz="1800" dirty="0">
              <a:latin typeface="Arial"/>
              <a:cs typeface="Arial"/>
            </a:endParaRPr>
          </a:p>
          <a:p>
            <a:pPr marL="12700" marR="634365">
              <a:lnSpc>
                <a:spcPct val="110000"/>
              </a:lnSpc>
            </a:pPr>
            <a:r>
              <a:rPr sz="1800" spc="-5" dirty="0">
                <a:latin typeface="Arial"/>
                <a:cs typeface="Arial"/>
              </a:rPr>
              <a:t>1.При </a:t>
            </a:r>
            <a:r>
              <a:rPr sz="1800" spc="5" dirty="0">
                <a:latin typeface="Arial"/>
                <a:cs typeface="Arial"/>
              </a:rPr>
              <a:t>каком </a:t>
            </a:r>
            <a:r>
              <a:rPr sz="1800" spc="-10" dirty="0">
                <a:latin typeface="Arial"/>
                <a:cs typeface="Arial"/>
              </a:rPr>
              <a:t>грузообороте </a:t>
            </a:r>
            <a:r>
              <a:rPr sz="1800" spc="-5" dirty="0">
                <a:latin typeface="Arial"/>
                <a:cs typeface="Arial"/>
              </a:rPr>
              <a:t>компании </a:t>
            </a:r>
            <a:r>
              <a:rPr sz="1800" spc="-15" dirty="0">
                <a:latin typeface="Arial"/>
                <a:cs typeface="Arial"/>
              </a:rPr>
              <a:t>безразлично,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5" dirty="0">
                <a:latin typeface="Arial"/>
                <a:cs typeface="Arial"/>
              </a:rPr>
              <a:t>собственности  </a:t>
            </a:r>
            <a:r>
              <a:rPr sz="1800" dirty="0">
                <a:latin typeface="Arial"/>
                <a:cs typeface="Arial"/>
              </a:rPr>
              <a:t>или в </a:t>
            </a:r>
            <a:r>
              <a:rPr sz="1800" spc="-5" dirty="0" err="1">
                <a:latin typeface="Arial"/>
                <a:cs typeface="Arial"/>
              </a:rPr>
              <a:t>аренде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транспор</a:t>
            </a:r>
            <a:r>
              <a:rPr lang="ru-RU" sz="1800" spc="-5" dirty="0">
                <a:latin typeface="Arial"/>
                <a:cs typeface="Arial"/>
              </a:rPr>
              <a:t>т</a:t>
            </a:r>
            <a:r>
              <a:rPr sz="1800" spc="-5" dirty="0">
                <a:latin typeface="Arial"/>
                <a:cs typeface="Arial"/>
              </a:rPr>
              <a:t>?</a:t>
            </a:r>
            <a:endParaRPr lang="ru-RU" sz="1800" spc="-5" dirty="0">
              <a:latin typeface="Arial"/>
              <a:cs typeface="Arial"/>
            </a:endParaRPr>
          </a:p>
          <a:p>
            <a:pPr marL="12700" marR="634365">
              <a:lnSpc>
                <a:spcPct val="110000"/>
              </a:lnSpc>
            </a:pPr>
            <a:endParaRPr sz="1800" dirty="0">
              <a:latin typeface="Arial"/>
              <a:cs typeface="Arial"/>
            </a:endParaRPr>
          </a:p>
          <a:p>
            <a:pPr marL="12700" marR="1461770">
              <a:lnSpc>
                <a:spcPct val="110000"/>
              </a:lnSpc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5A003E-FFBD-2B40-9A18-E8C82296765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29</a:t>
            </a:fld>
            <a:endParaRPr lang="ru-RU"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/>
          <p:cNvSpPr txBox="1">
            <a:spLocks/>
          </p:cNvSpPr>
          <p:nvPr/>
        </p:nvSpPr>
        <p:spPr>
          <a:xfrm>
            <a:off x="2323665" y="394056"/>
            <a:ext cx="6565722" cy="209685"/>
          </a:xfrm>
          <a:prstGeom prst="rect">
            <a:avLst/>
          </a:prstGeom>
          <a:noFill/>
        </p:spPr>
        <p:txBody>
          <a:bodyPr anchor="ctr"/>
          <a:lstStyle/>
          <a:p>
            <a:pPr defTabSz="851415">
              <a:spcBef>
                <a:spcPct val="20000"/>
              </a:spcBef>
              <a:defRPr/>
            </a:pPr>
            <a:endParaRPr lang="ru-RU" sz="1368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16" y="630780"/>
            <a:ext cx="7435968" cy="523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369446" y="375157"/>
            <a:ext cx="1611754" cy="8620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9"/>
          </a:p>
        </p:txBody>
      </p:sp>
      <p:sp>
        <p:nvSpPr>
          <p:cNvPr id="7" name="Номер слайда 27">
            <a:extLst>
              <a:ext uri="{FF2B5EF4-FFF2-40B4-BE49-F238E27FC236}">
                <a16:creationId xmlns:a16="http://schemas.microsoft.com/office/drawing/2014/main" id="{1883AF80-FD6A-9E44-B9A4-A8ADF50E2513}"/>
              </a:ext>
            </a:extLst>
          </p:cNvPr>
          <p:cNvSpPr txBox="1">
            <a:spLocks/>
          </p:cNvSpPr>
          <p:nvPr/>
        </p:nvSpPr>
        <p:spPr>
          <a:xfrm>
            <a:off x="8519668" y="6403044"/>
            <a:ext cx="220345" cy="17953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3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212394806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5DBC1-CA0F-B748-B359-35399938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68" y="292607"/>
            <a:ext cx="8004809" cy="400110"/>
          </a:xfrm>
        </p:spPr>
        <p:txBody>
          <a:bodyPr/>
          <a:lstStyle/>
          <a:p>
            <a:r>
              <a:rPr lang="ru-RU" dirty="0"/>
              <a:t>Пример расчета к заданию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772853-A794-264D-8709-F619F52D7C2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30</a:t>
            </a:fld>
            <a:endParaRPr lang="ru-RU" spc="-5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A8481F-57CC-1B4C-A76B-749A8834A4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55353"/>
            <a:ext cx="9144000" cy="154729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6EEDA3-73C7-274F-A36C-04E66726AFB3}"/>
              </a:ext>
            </a:extLst>
          </p:cNvPr>
          <p:cNvSpPr/>
          <p:nvPr/>
        </p:nvSpPr>
        <p:spPr>
          <a:xfrm>
            <a:off x="0" y="4038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7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4E205E-AB6D-6347-8081-E7FC2221D7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31</a:t>
            </a:fld>
            <a:endParaRPr lang="ru-RU" spc="-5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13199C5-FB06-F14B-9F45-A0126EEB39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84609"/>
              </p:ext>
            </p:extLst>
          </p:nvPr>
        </p:nvGraphicFramePr>
        <p:xfrm>
          <a:off x="152399" y="533400"/>
          <a:ext cx="8763001" cy="540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0A61629-9530-2A49-9225-12AD8446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68" y="209490"/>
            <a:ext cx="8004809" cy="400110"/>
          </a:xfrm>
        </p:spPr>
        <p:txBody>
          <a:bodyPr/>
          <a:lstStyle/>
          <a:p>
            <a:r>
              <a:rPr lang="ru-RU" dirty="0"/>
              <a:t>Пример расчета к заданию</a:t>
            </a:r>
          </a:p>
        </p:txBody>
      </p:sp>
    </p:spTree>
    <p:extLst>
      <p:ext uri="{BB962C8B-B14F-4D97-AF65-F5344CB8AC3E}">
        <p14:creationId xmlns:p14="http://schemas.microsoft.com/office/powerpoint/2010/main" val="3023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526" y="211835"/>
            <a:ext cx="63550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Пример</a:t>
            </a:r>
            <a:r>
              <a:rPr sz="2400" spc="-20" dirty="0"/>
              <a:t> </a:t>
            </a:r>
            <a:r>
              <a:rPr sz="2400" spc="-5" dirty="0"/>
              <a:t>структуры</a:t>
            </a:r>
            <a:endParaRPr sz="24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10" dirty="0"/>
              <a:t>затрат </a:t>
            </a:r>
            <a:r>
              <a:rPr sz="2400" dirty="0"/>
              <a:t>по </a:t>
            </a:r>
            <a:r>
              <a:rPr sz="2400" spc="-10" dirty="0"/>
              <a:t>подразделениям </a:t>
            </a:r>
            <a:r>
              <a:rPr sz="2400" spc="-5" dirty="0"/>
              <a:t>(МВ-3 ВР </a:t>
            </a:r>
            <a:r>
              <a:rPr sz="2400" dirty="0"/>
              <a:t>SAP)</a:t>
            </a:r>
          </a:p>
        </p:txBody>
      </p:sp>
      <p:sp>
        <p:nvSpPr>
          <p:cNvPr id="3" name="object 3"/>
          <p:cNvSpPr/>
          <p:nvPr/>
        </p:nvSpPr>
        <p:spPr>
          <a:xfrm>
            <a:off x="3275076" y="1074419"/>
            <a:ext cx="2473452" cy="65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66338" y="1020317"/>
            <a:ext cx="2090165" cy="8298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21177" y="1097661"/>
            <a:ext cx="2388235" cy="566420"/>
          </a:xfrm>
          <a:custGeom>
            <a:avLst/>
            <a:gdLst/>
            <a:ahLst/>
            <a:cxnLst/>
            <a:rect l="l" t="t" r="r" b="b"/>
            <a:pathLst>
              <a:path w="2388235" h="566419">
                <a:moveTo>
                  <a:pt x="2293747" y="0"/>
                </a:moveTo>
                <a:lnTo>
                  <a:pt x="94361" y="0"/>
                </a:lnTo>
                <a:lnTo>
                  <a:pt x="57650" y="7421"/>
                </a:lnTo>
                <a:lnTo>
                  <a:pt x="27654" y="27654"/>
                </a:lnTo>
                <a:lnTo>
                  <a:pt x="7421" y="57650"/>
                </a:lnTo>
                <a:lnTo>
                  <a:pt x="0" y="94361"/>
                </a:lnTo>
                <a:lnTo>
                  <a:pt x="0" y="471804"/>
                </a:lnTo>
                <a:lnTo>
                  <a:pt x="7421" y="508515"/>
                </a:lnTo>
                <a:lnTo>
                  <a:pt x="27654" y="538511"/>
                </a:lnTo>
                <a:lnTo>
                  <a:pt x="57650" y="558744"/>
                </a:lnTo>
                <a:lnTo>
                  <a:pt x="94361" y="566165"/>
                </a:lnTo>
                <a:lnTo>
                  <a:pt x="2293747" y="566165"/>
                </a:lnTo>
                <a:lnTo>
                  <a:pt x="2330457" y="558744"/>
                </a:lnTo>
                <a:lnTo>
                  <a:pt x="2360453" y="538511"/>
                </a:lnTo>
                <a:lnTo>
                  <a:pt x="2380686" y="508515"/>
                </a:lnTo>
                <a:lnTo>
                  <a:pt x="2388108" y="471804"/>
                </a:lnTo>
                <a:lnTo>
                  <a:pt x="2388108" y="94361"/>
                </a:lnTo>
                <a:lnTo>
                  <a:pt x="2380686" y="57650"/>
                </a:lnTo>
                <a:lnTo>
                  <a:pt x="2360453" y="27654"/>
                </a:lnTo>
                <a:lnTo>
                  <a:pt x="2330457" y="7421"/>
                </a:lnTo>
                <a:lnTo>
                  <a:pt x="2293747" y="0"/>
                </a:lnTo>
                <a:close/>
              </a:path>
            </a:pathLst>
          </a:custGeom>
          <a:solidFill>
            <a:srgbClr val="79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1177" y="1097661"/>
            <a:ext cx="2388235" cy="566420"/>
          </a:xfrm>
          <a:custGeom>
            <a:avLst/>
            <a:gdLst/>
            <a:ahLst/>
            <a:cxnLst/>
            <a:rect l="l" t="t" r="r" b="b"/>
            <a:pathLst>
              <a:path w="2388235" h="566419">
                <a:moveTo>
                  <a:pt x="0" y="94361"/>
                </a:moveTo>
                <a:lnTo>
                  <a:pt x="7421" y="57650"/>
                </a:lnTo>
                <a:lnTo>
                  <a:pt x="27654" y="27654"/>
                </a:lnTo>
                <a:lnTo>
                  <a:pt x="57650" y="7421"/>
                </a:lnTo>
                <a:lnTo>
                  <a:pt x="94361" y="0"/>
                </a:lnTo>
                <a:lnTo>
                  <a:pt x="2293747" y="0"/>
                </a:lnTo>
                <a:lnTo>
                  <a:pt x="2330457" y="7421"/>
                </a:lnTo>
                <a:lnTo>
                  <a:pt x="2360453" y="27654"/>
                </a:lnTo>
                <a:lnTo>
                  <a:pt x="2380686" y="57650"/>
                </a:lnTo>
                <a:lnTo>
                  <a:pt x="2388108" y="94361"/>
                </a:lnTo>
                <a:lnTo>
                  <a:pt x="2388108" y="471804"/>
                </a:lnTo>
                <a:lnTo>
                  <a:pt x="2380686" y="508515"/>
                </a:lnTo>
                <a:lnTo>
                  <a:pt x="2360453" y="538511"/>
                </a:lnTo>
                <a:lnTo>
                  <a:pt x="2330457" y="558744"/>
                </a:lnTo>
                <a:lnTo>
                  <a:pt x="2293747" y="566165"/>
                </a:lnTo>
                <a:lnTo>
                  <a:pt x="94361" y="566165"/>
                </a:lnTo>
                <a:lnTo>
                  <a:pt x="57650" y="558744"/>
                </a:lnTo>
                <a:lnTo>
                  <a:pt x="27654" y="538511"/>
                </a:lnTo>
                <a:lnTo>
                  <a:pt x="7421" y="508515"/>
                </a:lnTo>
                <a:lnTo>
                  <a:pt x="0" y="471804"/>
                </a:lnTo>
                <a:lnTo>
                  <a:pt x="0" y="94361"/>
                </a:lnTo>
                <a:close/>
              </a:path>
            </a:pathLst>
          </a:custGeom>
          <a:ln w="9905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31946" y="1087373"/>
            <a:ext cx="1765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191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Бюджет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затрат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ПРЕДПРИЯТИЯ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4329" y="1773999"/>
            <a:ext cx="1684020" cy="6317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133" y="1705381"/>
            <a:ext cx="1053820" cy="8183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0431" y="1797176"/>
            <a:ext cx="1598930" cy="546735"/>
          </a:xfrm>
          <a:custGeom>
            <a:avLst/>
            <a:gdLst/>
            <a:ahLst/>
            <a:cxnLst/>
            <a:rect l="l" t="t" r="r" b="b"/>
            <a:pathLst>
              <a:path w="1598930" h="546735">
                <a:moveTo>
                  <a:pt x="1507617" y="0"/>
                </a:moveTo>
                <a:lnTo>
                  <a:pt x="91059" y="0"/>
                </a:lnTo>
                <a:lnTo>
                  <a:pt x="55614" y="7155"/>
                </a:lnTo>
                <a:lnTo>
                  <a:pt x="26670" y="26670"/>
                </a:lnTo>
                <a:lnTo>
                  <a:pt x="7155" y="55614"/>
                </a:lnTo>
                <a:lnTo>
                  <a:pt x="0" y="91059"/>
                </a:lnTo>
                <a:lnTo>
                  <a:pt x="0" y="455295"/>
                </a:lnTo>
                <a:lnTo>
                  <a:pt x="7155" y="490739"/>
                </a:lnTo>
                <a:lnTo>
                  <a:pt x="26670" y="519684"/>
                </a:lnTo>
                <a:lnTo>
                  <a:pt x="55614" y="539198"/>
                </a:lnTo>
                <a:lnTo>
                  <a:pt x="91059" y="546353"/>
                </a:lnTo>
                <a:lnTo>
                  <a:pt x="1507617" y="546353"/>
                </a:lnTo>
                <a:lnTo>
                  <a:pt x="1543061" y="539198"/>
                </a:lnTo>
                <a:lnTo>
                  <a:pt x="1572006" y="519684"/>
                </a:lnTo>
                <a:lnTo>
                  <a:pt x="1591520" y="490739"/>
                </a:lnTo>
                <a:lnTo>
                  <a:pt x="1598676" y="455295"/>
                </a:lnTo>
                <a:lnTo>
                  <a:pt x="1598676" y="91059"/>
                </a:lnTo>
                <a:lnTo>
                  <a:pt x="1591520" y="55614"/>
                </a:lnTo>
                <a:lnTo>
                  <a:pt x="1572006" y="26670"/>
                </a:lnTo>
                <a:lnTo>
                  <a:pt x="1543061" y="7155"/>
                </a:lnTo>
                <a:lnTo>
                  <a:pt x="150761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0431" y="1797176"/>
            <a:ext cx="1598930" cy="546735"/>
          </a:xfrm>
          <a:custGeom>
            <a:avLst/>
            <a:gdLst/>
            <a:ahLst/>
            <a:cxnLst/>
            <a:rect l="l" t="t" r="r" b="b"/>
            <a:pathLst>
              <a:path w="1598930" h="546735">
                <a:moveTo>
                  <a:pt x="0" y="91059"/>
                </a:moveTo>
                <a:lnTo>
                  <a:pt x="7155" y="55614"/>
                </a:lnTo>
                <a:lnTo>
                  <a:pt x="26670" y="26670"/>
                </a:lnTo>
                <a:lnTo>
                  <a:pt x="55614" y="7155"/>
                </a:lnTo>
                <a:lnTo>
                  <a:pt x="91059" y="0"/>
                </a:lnTo>
                <a:lnTo>
                  <a:pt x="1507617" y="0"/>
                </a:lnTo>
                <a:lnTo>
                  <a:pt x="1543061" y="7155"/>
                </a:lnTo>
                <a:lnTo>
                  <a:pt x="1572006" y="26670"/>
                </a:lnTo>
                <a:lnTo>
                  <a:pt x="1591520" y="55614"/>
                </a:lnTo>
                <a:lnTo>
                  <a:pt x="1598676" y="91059"/>
                </a:lnTo>
                <a:lnTo>
                  <a:pt x="1598676" y="455295"/>
                </a:lnTo>
                <a:lnTo>
                  <a:pt x="1591520" y="490739"/>
                </a:lnTo>
                <a:lnTo>
                  <a:pt x="1572006" y="519684"/>
                </a:lnTo>
                <a:lnTo>
                  <a:pt x="1543061" y="539198"/>
                </a:lnTo>
                <a:lnTo>
                  <a:pt x="1507617" y="546353"/>
                </a:lnTo>
                <a:lnTo>
                  <a:pt x="91059" y="546353"/>
                </a:lnTo>
                <a:lnTo>
                  <a:pt x="55614" y="539198"/>
                </a:lnTo>
                <a:lnTo>
                  <a:pt x="26670" y="519683"/>
                </a:lnTo>
                <a:lnTo>
                  <a:pt x="7155" y="490739"/>
                </a:lnTo>
                <a:lnTo>
                  <a:pt x="0" y="455295"/>
                </a:lnTo>
                <a:lnTo>
                  <a:pt x="0" y="91059"/>
                </a:lnTo>
                <a:close/>
              </a:path>
            </a:pathLst>
          </a:custGeom>
          <a:ln w="9906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18896" y="1755901"/>
            <a:ext cx="76009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580">
              <a:lnSpc>
                <a:spcPct val="100000"/>
              </a:lnSpc>
              <a:spcBef>
                <a:spcPts val="100"/>
              </a:spcBef>
            </a:pPr>
            <a:r>
              <a:rPr sz="1300" spc="-15" dirty="0">
                <a:latin typeface="Arial"/>
                <a:cs typeface="Arial"/>
              </a:rPr>
              <a:t>Бюджет  </a:t>
            </a:r>
            <a:r>
              <a:rPr sz="1300" dirty="0">
                <a:latin typeface="Arial"/>
                <a:cs typeface="Arial"/>
              </a:rPr>
              <a:t>пе</a:t>
            </a:r>
            <a:r>
              <a:rPr sz="1300" spc="-5" dirty="0">
                <a:latin typeface="Arial"/>
                <a:cs typeface="Arial"/>
              </a:rPr>
              <a:t>р</a:t>
            </a:r>
            <a:r>
              <a:rPr sz="1300" spc="-30" dirty="0">
                <a:latin typeface="Arial"/>
                <a:cs typeface="Arial"/>
              </a:rPr>
              <a:t>е</a:t>
            </a:r>
            <a:r>
              <a:rPr sz="1300" spc="-5" dirty="0">
                <a:latin typeface="Arial"/>
                <a:cs typeface="Arial"/>
              </a:rPr>
              <a:t>д</a:t>
            </a:r>
            <a:r>
              <a:rPr sz="1300" spc="-40" dirty="0">
                <a:latin typeface="Arial"/>
                <a:cs typeface="Arial"/>
              </a:rPr>
              <a:t>е</a:t>
            </a:r>
            <a:r>
              <a:rPr sz="1300" spc="-5" dirty="0">
                <a:latin typeface="Arial"/>
                <a:cs typeface="Arial"/>
              </a:rPr>
              <a:t>ла  ДОБЫЧА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29205" y="1775523"/>
            <a:ext cx="1660397" cy="6317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1323" y="1706905"/>
            <a:ext cx="1294638" cy="8183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75307" y="1798701"/>
            <a:ext cx="1575435" cy="546735"/>
          </a:xfrm>
          <a:custGeom>
            <a:avLst/>
            <a:gdLst/>
            <a:ahLst/>
            <a:cxnLst/>
            <a:rect l="l" t="t" r="r" b="b"/>
            <a:pathLst>
              <a:path w="1575435" h="546735">
                <a:moveTo>
                  <a:pt x="1483995" y="0"/>
                </a:moveTo>
                <a:lnTo>
                  <a:pt x="91059" y="0"/>
                </a:lnTo>
                <a:lnTo>
                  <a:pt x="55614" y="7155"/>
                </a:lnTo>
                <a:lnTo>
                  <a:pt x="26669" y="26670"/>
                </a:lnTo>
                <a:lnTo>
                  <a:pt x="7155" y="55614"/>
                </a:lnTo>
                <a:lnTo>
                  <a:pt x="0" y="91059"/>
                </a:lnTo>
                <a:lnTo>
                  <a:pt x="0" y="455295"/>
                </a:lnTo>
                <a:lnTo>
                  <a:pt x="7155" y="490739"/>
                </a:lnTo>
                <a:lnTo>
                  <a:pt x="26670" y="519684"/>
                </a:lnTo>
                <a:lnTo>
                  <a:pt x="55614" y="539198"/>
                </a:lnTo>
                <a:lnTo>
                  <a:pt x="91059" y="546353"/>
                </a:lnTo>
                <a:lnTo>
                  <a:pt x="1483995" y="546353"/>
                </a:lnTo>
                <a:lnTo>
                  <a:pt x="1519439" y="539198"/>
                </a:lnTo>
                <a:lnTo>
                  <a:pt x="1548383" y="519684"/>
                </a:lnTo>
                <a:lnTo>
                  <a:pt x="1567898" y="490739"/>
                </a:lnTo>
                <a:lnTo>
                  <a:pt x="1575054" y="455295"/>
                </a:lnTo>
                <a:lnTo>
                  <a:pt x="1575054" y="91059"/>
                </a:lnTo>
                <a:lnTo>
                  <a:pt x="1567898" y="55614"/>
                </a:lnTo>
                <a:lnTo>
                  <a:pt x="1548384" y="26670"/>
                </a:lnTo>
                <a:lnTo>
                  <a:pt x="1519439" y="7155"/>
                </a:lnTo>
                <a:lnTo>
                  <a:pt x="148399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75307" y="1798701"/>
            <a:ext cx="1575435" cy="546735"/>
          </a:xfrm>
          <a:custGeom>
            <a:avLst/>
            <a:gdLst/>
            <a:ahLst/>
            <a:cxnLst/>
            <a:rect l="l" t="t" r="r" b="b"/>
            <a:pathLst>
              <a:path w="1575435" h="546735">
                <a:moveTo>
                  <a:pt x="0" y="91059"/>
                </a:moveTo>
                <a:lnTo>
                  <a:pt x="7155" y="55614"/>
                </a:lnTo>
                <a:lnTo>
                  <a:pt x="26669" y="26669"/>
                </a:lnTo>
                <a:lnTo>
                  <a:pt x="55614" y="7155"/>
                </a:lnTo>
                <a:lnTo>
                  <a:pt x="91059" y="0"/>
                </a:lnTo>
                <a:lnTo>
                  <a:pt x="1483995" y="0"/>
                </a:lnTo>
                <a:lnTo>
                  <a:pt x="1519439" y="7155"/>
                </a:lnTo>
                <a:lnTo>
                  <a:pt x="1548384" y="26670"/>
                </a:lnTo>
                <a:lnTo>
                  <a:pt x="1567898" y="55614"/>
                </a:lnTo>
                <a:lnTo>
                  <a:pt x="1575054" y="91059"/>
                </a:lnTo>
                <a:lnTo>
                  <a:pt x="1575054" y="455295"/>
                </a:lnTo>
                <a:lnTo>
                  <a:pt x="1567898" y="490739"/>
                </a:lnTo>
                <a:lnTo>
                  <a:pt x="1548383" y="519684"/>
                </a:lnTo>
                <a:lnTo>
                  <a:pt x="1519439" y="539198"/>
                </a:lnTo>
                <a:lnTo>
                  <a:pt x="1483995" y="546353"/>
                </a:lnTo>
                <a:lnTo>
                  <a:pt x="91059" y="546353"/>
                </a:lnTo>
                <a:lnTo>
                  <a:pt x="55614" y="539198"/>
                </a:lnTo>
                <a:lnTo>
                  <a:pt x="26669" y="519683"/>
                </a:lnTo>
                <a:lnTo>
                  <a:pt x="7155" y="490739"/>
                </a:lnTo>
                <a:lnTo>
                  <a:pt x="0" y="455295"/>
                </a:lnTo>
                <a:lnTo>
                  <a:pt x="0" y="91059"/>
                </a:lnTo>
                <a:close/>
              </a:path>
            </a:pathLst>
          </a:custGeom>
          <a:ln w="9905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339085" y="1757425"/>
            <a:ext cx="104775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300" spc="-15" dirty="0">
                <a:latin typeface="Arial"/>
                <a:cs typeface="Arial"/>
              </a:rPr>
              <a:t>Бюджет  передела  </a:t>
            </a:r>
            <a:r>
              <a:rPr sz="1300" spc="-5" dirty="0">
                <a:latin typeface="Arial"/>
                <a:cs typeface="Arial"/>
              </a:rPr>
              <a:t>Д</a:t>
            </a:r>
            <a:r>
              <a:rPr sz="1300" spc="-30" dirty="0">
                <a:latin typeface="Arial"/>
                <a:cs typeface="Arial"/>
              </a:rPr>
              <a:t>Р</a:t>
            </a:r>
            <a:r>
              <a:rPr sz="1300" dirty="0">
                <a:latin typeface="Arial"/>
                <a:cs typeface="Arial"/>
              </a:rPr>
              <a:t>ОБЛ</a:t>
            </a:r>
            <a:r>
              <a:rPr sz="1300" spc="-10" dirty="0">
                <a:latin typeface="Arial"/>
                <a:cs typeface="Arial"/>
              </a:rPr>
              <a:t>Е</a:t>
            </a:r>
            <a:r>
              <a:rPr sz="1300" spc="-5" dirty="0">
                <a:latin typeface="Arial"/>
                <a:cs typeface="Arial"/>
              </a:rPr>
              <a:t>Н</a:t>
            </a:r>
            <a:r>
              <a:rPr sz="1300" dirty="0">
                <a:latin typeface="Arial"/>
                <a:cs typeface="Arial"/>
              </a:rPr>
              <a:t>ИЕ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97985" y="1773999"/>
            <a:ext cx="1628393" cy="6317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66565" y="1705381"/>
            <a:ext cx="1489710" cy="8183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44086" y="1797176"/>
            <a:ext cx="1543050" cy="546735"/>
          </a:xfrm>
          <a:custGeom>
            <a:avLst/>
            <a:gdLst/>
            <a:ahLst/>
            <a:cxnLst/>
            <a:rect l="l" t="t" r="r" b="b"/>
            <a:pathLst>
              <a:path w="1543050" h="546735">
                <a:moveTo>
                  <a:pt x="1451990" y="0"/>
                </a:moveTo>
                <a:lnTo>
                  <a:pt x="91059" y="0"/>
                </a:lnTo>
                <a:lnTo>
                  <a:pt x="55614" y="7155"/>
                </a:lnTo>
                <a:lnTo>
                  <a:pt x="26670" y="26670"/>
                </a:lnTo>
                <a:lnTo>
                  <a:pt x="7155" y="55614"/>
                </a:lnTo>
                <a:lnTo>
                  <a:pt x="0" y="91059"/>
                </a:lnTo>
                <a:lnTo>
                  <a:pt x="0" y="455295"/>
                </a:lnTo>
                <a:lnTo>
                  <a:pt x="7155" y="490739"/>
                </a:lnTo>
                <a:lnTo>
                  <a:pt x="26670" y="519684"/>
                </a:lnTo>
                <a:lnTo>
                  <a:pt x="55614" y="539198"/>
                </a:lnTo>
                <a:lnTo>
                  <a:pt x="91059" y="546353"/>
                </a:lnTo>
                <a:lnTo>
                  <a:pt x="1451990" y="546353"/>
                </a:lnTo>
                <a:lnTo>
                  <a:pt x="1487435" y="539198"/>
                </a:lnTo>
                <a:lnTo>
                  <a:pt x="1516379" y="519684"/>
                </a:lnTo>
                <a:lnTo>
                  <a:pt x="1535894" y="490739"/>
                </a:lnTo>
                <a:lnTo>
                  <a:pt x="1543050" y="455295"/>
                </a:lnTo>
                <a:lnTo>
                  <a:pt x="1543050" y="91059"/>
                </a:lnTo>
                <a:lnTo>
                  <a:pt x="1535894" y="55614"/>
                </a:lnTo>
                <a:lnTo>
                  <a:pt x="1516380" y="26670"/>
                </a:lnTo>
                <a:lnTo>
                  <a:pt x="1487435" y="7155"/>
                </a:lnTo>
                <a:lnTo>
                  <a:pt x="145199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44086" y="1797176"/>
            <a:ext cx="1543050" cy="546735"/>
          </a:xfrm>
          <a:custGeom>
            <a:avLst/>
            <a:gdLst/>
            <a:ahLst/>
            <a:cxnLst/>
            <a:rect l="l" t="t" r="r" b="b"/>
            <a:pathLst>
              <a:path w="1543050" h="546735">
                <a:moveTo>
                  <a:pt x="0" y="91059"/>
                </a:moveTo>
                <a:lnTo>
                  <a:pt x="7155" y="55614"/>
                </a:lnTo>
                <a:lnTo>
                  <a:pt x="26670" y="26670"/>
                </a:lnTo>
                <a:lnTo>
                  <a:pt x="55614" y="7155"/>
                </a:lnTo>
                <a:lnTo>
                  <a:pt x="91059" y="0"/>
                </a:lnTo>
                <a:lnTo>
                  <a:pt x="1451990" y="0"/>
                </a:lnTo>
                <a:lnTo>
                  <a:pt x="1487435" y="7155"/>
                </a:lnTo>
                <a:lnTo>
                  <a:pt x="1516380" y="26670"/>
                </a:lnTo>
                <a:lnTo>
                  <a:pt x="1535894" y="55614"/>
                </a:lnTo>
                <a:lnTo>
                  <a:pt x="1543050" y="91059"/>
                </a:lnTo>
                <a:lnTo>
                  <a:pt x="1543050" y="455295"/>
                </a:lnTo>
                <a:lnTo>
                  <a:pt x="1535894" y="490739"/>
                </a:lnTo>
                <a:lnTo>
                  <a:pt x="1516379" y="519684"/>
                </a:lnTo>
                <a:lnTo>
                  <a:pt x="1487435" y="539198"/>
                </a:lnTo>
                <a:lnTo>
                  <a:pt x="1451990" y="546353"/>
                </a:lnTo>
                <a:lnTo>
                  <a:pt x="91059" y="546353"/>
                </a:lnTo>
                <a:lnTo>
                  <a:pt x="55614" y="539198"/>
                </a:lnTo>
                <a:lnTo>
                  <a:pt x="26669" y="519683"/>
                </a:lnTo>
                <a:lnTo>
                  <a:pt x="7155" y="490739"/>
                </a:lnTo>
                <a:lnTo>
                  <a:pt x="0" y="455295"/>
                </a:lnTo>
                <a:lnTo>
                  <a:pt x="0" y="91059"/>
                </a:lnTo>
                <a:close/>
              </a:path>
            </a:pathLst>
          </a:custGeom>
          <a:ln w="9906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894073" y="1755901"/>
            <a:ext cx="124269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300" spc="-15" dirty="0">
                <a:latin typeface="Arial"/>
                <a:cs typeface="Arial"/>
              </a:rPr>
              <a:t>Бюджет  передела  </a:t>
            </a:r>
            <a:r>
              <a:rPr sz="1300" dirty="0">
                <a:latin typeface="Arial"/>
                <a:cs typeface="Arial"/>
              </a:rPr>
              <a:t>МЕ</a:t>
            </a:r>
            <a:r>
              <a:rPr sz="1300" spc="-40" dirty="0">
                <a:latin typeface="Arial"/>
                <a:cs typeface="Arial"/>
              </a:rPr>
              <a:t>Т</a:t>
            </a:r>
            <a:r>
              <a:rPr sz="1300" spc="30" dirty="0">
                <a:latin typeface="Arial"/>
                <a:cs typeface="Arial"/>
              </a:rPr>
              <a:t>А</a:t>
            </a:r>
            <a:r>
              <a:rPr sz="1300" spc="-5" dirty="0">
                <a:latin typeface="Arial"/>
                <a:cs typeface="Arial"/>
              </a:rPr>
              <a:t>ЛЛ</a:t>
            </a:r>
            <a:r>
              <a:rPr sz="1300" spc="-10" dirty="0">
                <a:latin typeface="Arial"/>
                <a:cs typeface="Arial"/>
              </a:rPr>
              <a:t>У</a:t>
            </a:r>
            <a:r>
              <a:rPr sz="1300" spc="-5" dirty="0">
                <a:latin typeface="Arial"/>
                <a:cs typeface="Arial"/>
              </a:rPr>
              <a:t>Р</a:t>
            </a:r>
            <a:r>
              <a:rPr sz="1300" dirty="0">
                <a:latin typeface="Arial"/>
                <a:cs typeface="Arial"/>
              </a:rPr>
              <a:t>ГИЯ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48478" y="1754949"/>
            <a:ext cx="1609344" cy="6317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05628" y="1785327"/>
            <a:ext cx="1494281" cy="6203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94578" y="1778126"/>
            <a:ext cx="1524000" cy="546735"/>
          </a:xfrm>
          <a:custGeom>
            <a:avLst/>
            <a:gdLst/>
            <a:ahLst/>
            <a:cxnLst/>
            <a:rect l="l" t="t" r="r" b="b"/>
            <a:pathLst>
              <a:path w="1524000" h="546735">
                <a:moveTo>
                  <a:pt x="1432941" y="0"/>
                </a:moveTo>
                <a:lnTo>
                  <a:pt x="91059" y="0"/>
                </a:lnTo>
                <a:lnTo>
                  <a:pt x="55614" y="7155"/>
                </a:lnTo>
                <a:lnTo>
                  <a:pt x="26670" y="26670"/>
                </a:lnTo>
                <a:lnTo>
                  <a:pt x="7155" y="55614"/>
                </a:lnTo>
                <a:lnTo>
                  <a:pt x="0" y="91059"/>
                </a:lnTo>
                <a:lnTo>
                  <a:pt x="0" y="455295"/>
                </a:lnTo>
                <a:lnTo>
                  <a:pt x="7155" y="490739"/>
                </a:lnTo>
                <a:lnTo>
                  <a:pt x="26670" y="519684"/>
                </a:lnTo>
                <a:lnTo>
                  <a:pt x="55614" y="539198"/>
                </a:lnTo>
                <a:lnTo>
                  <a:pt x="91059" y="546353"/>
                </a:lnTo>
                <a:lnTo>
                  <a:pt x="1432941" y="546353"/>
                </a:lnTo>
                <a:lnTo>
                  <a:pt x="1468385" y="539198"/>
                </a:lnTo>
                <a:lnTo>
                  <a:pt x="1497329" y="519684"/>
                </a:lnTo>
                <a:lnTo>
                  <a:pt x="1516844" y="490739"/>
                </a:lnTo>
                <a:lnTo>
                  <a:pt x="1524000" y="455295"/>
                </a:lnTo>
                <a:lnTo>
                  <a:pt x="1524000" y="91059"/>
                </a:lnTo>
                <a:lnTo>
                  <a:pt x="1516844" y="55614"/>
                </a:lnTo>
                <a:lnTo>
                  <a:pt x="1497329" y="26670"/>
                </a:lnTo>
                <a:lnTo>
                  <a:pt x="1468385" y="7155"/>
                </a:lnTo>
                <a:lnTo>
                  <a:pt x="143294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94578" y="1778126"/>
            <a:ext cx="1524000" cy="546735"/>
          </a:xfrm>
          <a:custGeom>
            <a:avLst/>
            <a:gdLst/>
            <a:ahLst/>
            <a:cxnLst/>
            <a:rect l="l" t="t" r="r" b="b"/>
            <a:pathLst>
              <a:path w="1524000" h="546735">
                <a:moveTo>
                  <a:pt x="0" y="91059"/>
                </a:moveTo>
                <a:lnTo>
                  <a:pt x="7155" y="55614"/>
                </a:lnTo>
                <a:lnTo>
                  <a:pt x="26670" y="26670"/>
                </a:lnTo>
                <a:lnTo>
                  <a:pt x="55614" y="7155"/>
                </a:lnTo>
                <a:lnTo>
                  <a:pt x="91059" y="0"/>
                </a:lnTo>
                <a:lnTo>
                  <a:pt x="1432941" y="0"/>
                </a:lnTo>
                <a:lnTo>
                  <a:pt x="1468385" y="7155"/>
                </a:lnTo>
                <a:lnTo>
                  <a:pt x="1497329" y="26670"/>
                </a:lnTo>
                <a:lnTo>
                  <a:pt x="1516844" y="55614"/>
                </a:lnTo>
                <a:lnTo>
                  <a:pt x="1524000" y="91059"/>
                </a:lnTo>
                <a:lnTo>
                  <a:pt x="1524000" y="455295"/>
                </a:lnTo>
                <a:lnTo>
                  <a:pt x="1516844" y="490739"/>
                </a:lnTo>
                <a:lnTo>
                  <a:pt x="1497329" y="519684"/>
                </a:lnTo>
                <a:lnTo>
                  <a:pt x="1468385" y="539198"/>
                </a:lnTo>
                <a:lnTo>
                  <a:pt x="1432941" y="546353"/>
                </a:lnTo>
                <a:lnTo>
                  <a:pt x="91059" y="546353"/>
                </a:lnTo>
                <a:lnTo>
                  <a:pt x="55614" y="539198"/>
                </a:lnTo>
                <a:lnTo>
                  <a:pt x="26670" y="519683"/>
                </a:lnTo>
                <a:lnTo>
                  <a:pt x="7155" y="490739"/>
                </a:lnTo>
                <a:lnTo>
                  <a:pt x="0" y="455295"/>
                </a:lnTo>
                <a:lnTo>
                  <a:pt x="0" y="91059"/>
                </a:lnTo>
                <a:close/>
              </a:path>
            </a:pathLst>
          </a:custGeom>
          <a:ln w="9906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533897" y="1835911"/>
            <a:ext cx="12465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4340" marR="5080" indent="-422275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ОБ</a:t>
            </a:r>
            <a:r>
              <a:rPr sz="1300" spc="-5" dirty="0">
                <a:latin typeface="Arial"/>
                <a:cs typeface="Arial"/>
              </a:rPr>
              <a:t>Щ</a:t>
            </a:r>
            <a:r>
              <a:rPr sz="1300" dirty="0">
                <a:latin typeface="Arial"/>
                <a:cs typeface="Arial"/>
              </a:rPr>
              <a:t>Е</a:t>
            </a:r>
            <a:r>
              <a:rPr sz="1300" spc="-30" dirty="0">
                <a:latin typeface="Arial"/>
                <a:cs typeface="Arial"/>
              </a:rPr>
              <a:t>Р</a:t>
            </a:r>
            <a:r>
              <a:rPr sz="1300" spc="-60" dirty="0">
                <a:latin typeface="Arial"/>
                <a:cs typeface="Arial"/>
              </a:rPr>
              <a:t>У</a:t>
            </a:r>
            <a:r>
              <a:rPr sz="1300" spc="-5" dirty="0">
                <a:latin typeface="Arial"/>
                <a:cs typeface="Arial"/>
              </a:rPr>
              <a:t>ДНИ</a:t>
            </a:r>
            <a:r>
              <a:rPr sz="1300" spc="-10" dirty="0">
                <a:latin typeface="Arial"/>
                <a:cs typeface="Arial"/>
              </a:rPr>
              <a:t>Ч</a:t>
            </a:r>
            <a:r>
              <a:rPr sz="1300" dirty="0">
                <a:latin typeface="Arial"/>
                <a:cs typeface="Arial"/>
              </a:rPr>
              <a:t>-  </a:t>
            </a:r>
            <a:r>
              <a:rPr sz="1300" spc="-5" dirty="0">
                <a:latin typeface="Arial"/>
                <a:cs typeface="Arial"/>
              </a:rPr>
              <a:t>НЫЕ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76109" y="1754949"/>
            <a:ext cx="1735836" cy="6317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05650" y="1785327"/>
            <a:ext cx="1475231" cy="62030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22210" y="1778126"/>
            <a:ext cx="1651000" cy="546735"/>
          </a:xfrm>
          <a:custGeom>
            <a:avLst/>
            <a:gdLst/>
            <a:ahLst/>
            <a:cxnLst/>
            <a:rect l="l" t="t" r="r" b="b"/>
            <a:pathLst>
              <a:path w="1651000" h="546735">
                <a:moveTo>
                  <a:pt x="1559433" y="0"/>
                </a:moveTo>
                <a:lnTo>
                  <a:pt x="91059" y="0"/>
                </a:lnTo>
                <a:lnTo>
                  <a:pt x="55614" y="7155"/>
                </a:lnTo>
                <a:lnTo>
                  <a:pt x="26670" y="26670"/>
                </a:lnTo>
                <a:lnTo>
                  <a:pt x="7155" y="55614"/>
                </a:lnTo>
                <a:lnTo>
                  <a:pt x="0" y="91059"/>
                </a:lnTo>
                <a:lnTo>
                  <a:pt x="0" y="455295"/>
                </a:lnTo>
                <a:lnTo>
                  <a:pt x="7155" y="490739"/>
                </a:lnTo>
                <a:lnTo>
                  <a:pt x="26670" y="519684"/>
                </a:lnTo>
                <a:lnTo>
                  <a:pt x="55614" y="539198"/>
                </a:lnTo>
                <a:lnTo>
                  <a:pt x="91059" y="546353"/>
                </a:lnTo>
                <a:lnTo>
                  <a:pt x="1559433" y="546353"/>
                </a:lnTo>
                <a:lnTo>
                  <a:pt x="1594877" y="539198"/>
                </a:lnTo>
                <a:lnTo>
                  <a:pt x="1623822" y="519684"/>
                </a:lnTo>
                <a:lnTo>
                  <a:pt x="1643336" y="490739"/>
                </a:lnTo>
                <a:lnTo>
                  <a:pt x="1650492" y="455295"/>
                </a:lnTo>
                <a:lnTo>
                  <a:pt x="1650492" y="91059"/>
                </a:lnTo>
                <a:lnTo>
                  <a:pt x="1643336" y="55614"/>
                </a:lnTo>
                <a:lnTo>
                  <a:pt x="1623822" y="26670"/>
                </a:lnTo>
                <a:lnTo>
                  <a:pt x="1594877" y="7155"/>
                </a:lnTo>
                <a:lnTo>
                  <a:pt x="155943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22210" y="1778126"/>
            <a:ext cx="1651000" cy="546735"/>
          </a:xfrm>
          <a:custGeom>
            <a:avLst/>
            <a:gdLst/>
            <a:ahLst/>
            <a:cxnLst/>
            <a:rect l="l" t="t" r="r" b="b"/>
            <a:pathLst>
              <a:path w="1651000" h="546735">
                <a:moveTo>
                  <a:pt x="0" y="91059"/>
                </a:moveTo>
                <a:lnTo>
                  <a:pt x="7155" y="55614"/>
                </a:lnTo>
                <a:lnTo>
                  <a:pt x="26670" y="26670"/>
                </a:lnTo>
                <a:lnTo>
                  <a:pt x="55614" y="7155"/>
                </a:lnTo>
                <a:lnTo>
                  <a:pt x="91059" y="0"/>
                </a:lnTo>
                <a:lnTo>
                  <a:pt x="1559433" y="0"/>
                </a:lnTo>
                <a:lnTo>
                  <a:pt x="1594877" y="7155"/>
                </a:lnTo>
                <a:lnTo>
                  <a:pt x="1623822" y="26670"/>
                </a:lnTo>
                <a:lnTo>
                  <a:pt x="1643336" y="55614"/>
                </a:lnTo>
                <a:lnTo>
                  <a:pt x="1650492" y="91059"/>
                </a:lnTo>
                <a:lnTo>
                  <a:pt x="1650492" y="455295"/>
                </a:lnTo>
                <a:lnTo>
                  <a:pt x="1643336" y="490739"/>
                </a:lnTo>
                <a:lnTo>
                  <a:pt x="1623822" y="519684"/>
                </a:lnTo>
                <a:lnTo>
                  <a:pt x="1594877" y="539198"/>
                </a:lnTo>
                <a:lnTo>
                  <a:pt x="1559433" y="546353"/>
                </a:lnTo>
                <a:lnTo>
                  <a:pt x="91059" y="546353"/>
                </a:lnTo>
                <a:lnTo>
                  <a:pt x="55614" y="539198"/>
                </a:lnTo>
                <a:lnTo>
                  <a:pt x="26670" y="519683"/>
                </a:lnTo>
                <a:lnTo>
                  <a:pt x="7155" y="490739"/>
                </a:lnTo>
                <a:lnTo>
                  <a:pt x="0" y="455295"/>
                </a:lnTo>
                <a:lnTo>
                  <a:pt x="0" y="91059"/>
                </a:lnTo>
                <a:close/>
              </a:path>
            </a:pathLst>
          </a:custGeom>
          <a:ln w="9906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233666" y="1835911"/>
            <a:ext cx="122745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 marR="5080" indent="-247650">
              <a:lnSpc>
                <a:spcPct val="100000"/>
              </a:lnSpc>
              <a:spcBef>
                <a:spcPts val="100"/>
              </a:spcBef>
            </a:pPr>
            <a:r>
              <a:rPr sz="1300" spc="40" dirty="0">
                <a:latin typeface="Arial"/>
                <a:cs typeface="Arial"/>
              </a:rPr>
              <a:t>А</a:t>
            </a:r>
            <a:r>
              <a:rPr sz="1300" spc="-5" dirty="0">
                <a:latin typeface="Arial"/>
                <a:cs typeface="Arial"/>
              </a:rPr>
              <a:t>ДМИНИ</a:t>
            </a:r>
            <a:r>
              <a:rPr sz="1300" spc="-40" dirty="0">
                <a:latin typeface="Arial"/>
                <a:cs typeface="Arial"/>
              </a:rPr>
              <a:t>С</a:t>
            </a:r>
            <a:r>
              <a:rPr sz="1300" dirty="0">
                <a:latin typeface="Arial"/>
                <a:cs typeface="Arial"/>
              </a:rPr>
              <a:t>Т</a:t>
            </a:r>
            <a:r>
              <a:rPr sz="1300" spc="-95" dirty="0">
                <a:latin typeface="Arial"/>
                <a:cs typeface="Arial"/>
              </a:rPr>
              <a:t>Р</a:t>
            </a:r>
            <a:r>
              <a:rPr sz="1300" spc="-5" dirty="0">
                <a:latin typeface="Arial"/>
                <a:cs typeface="Arial"/>
              </a:rPr>
              <a:t>А</a:t>
            </a:r>
            <a:r>
              <a:rPr sz="1300" dirty="0">
                <a:latin typeface="Arial"/>
                <a:cs typeface="Arial"/>
              </a:rPr>
              <a:t>-  ТИВНЫЕ</a:t>
            </a:r>
            <a:endParaRPr sz="1300">
              <a:latin typeface="Arial"/>
              <a:cs typeface="Arial"/>
            </a:endParaRPr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430212" y="2541651"/>
          <a:ext cx="8272145" cy="4081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4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811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45"/>
                        </a:spcBef>
                        <a:buSzPct val="90909"/>
                        <a:buFont typeface="Wingdings"/>
                        <a:buChar char=""/>
                        <a:tabLst>
                          <a:tab pos="222885" algn="l"/>
                        </a:tabLst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Буровой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участок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7790" marR="112395">
                        <a:lnSpc>
                          <a:spcPct val="120000"/>
                        </a:lnSpc>
                        <a:buSzPct val="90909"/>
                        <a:buFont typeface="Wingdings"/>
                        <a:buChar char=""/>
                        <a:tabLst>
                          <a:tab pos="222885" algn="l"/>
                        </a:tabLst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Участок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взрывных  работ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7790" marR="549910">
                        <a:lnSpc>
                          <a:spcPts val="1580"/>
                        </a:lnSpc>
                        <a:spcBef>
                          <a:spcPts val="105"/>
                        </a:spcBef>
                        <a:buSzPct val="90909"/>
                        <a:buFont typeface="Wingdings"/>
                        <a:buChar char=""/>
                        <a:tabLst>
                          <a:tab pos="222885" algn="l"/>
                        </a:tabLst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Участок 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ль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дозерн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й 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техники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175"/>
                        </a:spcBef>
                        <a:buSzPct val="90909"/>
                        <a:buFont typeface="Wingdings"/>
                        <a:buChar char=""/>
                        <a:tabLst>
                          <a:tab pos="222885" algn="l"/>
                        </a:tabLst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Участок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погрузки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7790" marR="335915">
                        <a:lnSpc>
                          <a:spcPct val="120000"/>
                        </a:lnSpc>
                        <a:buSzPct val="90909"/>
                        <a:buFont typeface="Wingdings"/>
                        <a:buChar char=""/>
                        <a:tabLst>
                          <a:tab pos="222885" algn="l"/>
                        </a:tabLst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Участок 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ран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ир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вки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7790" marR="387350">
                        <a:lnSpc>
                          <a:spcPct val="120000"/>
                        </a:lnSpc>
                        <a:buSzPct val="90909"/>
                        <a:buFont typeface="Wingdings"/>
                        <a:buChar char=""/>
                        <a:tabLst>
                          <a:tab pos="222885" algn="l"/>
                        </a:tabLst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Гео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лог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ческий 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отдел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7790" marR="224790">
                        <a:lnSpc>
                          <a:spcPct val="120000"/>
                        </a:lnSpc>
                        <a:buSzPct val="90909"/>
                        <a:buFont typeface="Wingdings"/>
                        <a:buChar char=""/>
                        <a:tabLst>
                          <a:tab pos="222885" algn="l"/>
                        </a:tabLst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Марк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ш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ейдерс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кий 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отдел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7790" marR="622300">
                        <a:lnSpc>
                          <a:spcPct val="120000"/>
                        </a:lnSpc>
                        <a:buSzPct val="90909"/>
                        <a:buFont typeface="Wingdings"/>
                        <a:buChar char=""/>
                        <a:tabLst>
                          <a:tab pos="222885" algn="l"/>
                        </a:tabLst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Отдел 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ех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ни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ес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кого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контроля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7790" marR="590550">
                        <a:lnSpc>
                          <a:spcPct val="120000"/>
                        </a:lnSpc>
                        <a:buSzPct val="90909"/>
                        <a:buFont typeface="Wingdings"/>
                        <a:buChar char=""/>
                        <a:tabLst>
                          <a:tab pos="222885" algn="l"/>
                        </a:tabLst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правление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карьером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90909"/>
                        <a:buFont typeface="Wingdings"/>
                        <a:buChar char=""/>
                        <a:tabLst>
                          <a:tab pos="222885" algn="l"/>
                        </a:tabLst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т.д.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1AC00">
                        <a:alpha val="7215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300990">
                        <a:lnSpc>
                          <a:spcPct val="130000"/>
                        </a:lnSpc>
                        <a:spcBef>
                          <a:spcPts val="155"/>
                        </a:spcBef>
                        <a:buSzPct val="90909"/>
                        <a:buFont typeface="Wingdings"/>
                        <a:buChar char=""/>
                        <a:tabLst>
                          <a:tab pos="223520" algn="l"/>
                        </a:tabLst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Произ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од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вен-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ный участок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ЗИФ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7790" marR="593090">
                        <a:lnSpc>
                          <a:spcPct val="130000"/>
                        </a:lnSpc>
                        <a:buSzPct val="90909"/>
                        <a:buFont typeface="Wingdings"/>
                        <a:buChar char=""/>
                        <a:tabLst>
                          <a:tab pos="223520" algn="l"/>
                        </a:tabLst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ческ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ая 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лаборатория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05D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210185">
                        <a:lnSpc>
                          <a:spcPct val="120000"/>
                        </a:lnSpc>
                        <a:spcBef>
                          <a:spcPts val="185"/>
                        </a:spcBef>
                        <a:buSzPct val="90909"/>
                        <a:buFont typeface="Wingdings"/>
                        <a:buChar char=""/>
                        <a:tabLst>
                          <a:tab pos="223520" algn="l"/>
                        </a:tabLst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Цех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транспорта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спецтехники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" marR="572135">
                        <a:lnSpc>
                          <a:spcPts val="1590"/>
                        </a:lnSpc>
                        <a:spcBef>
                          <a:spcPts val="90"/>
                        </a:spcBef>
                        <a:buSzPct val="90909"/>
                        <a:buFont typeface="Wingdings"/>
                        <a:buChar char=""/>
                        <a:tabLst>
                          <a:tab pos="223520" algn="l"/>
                        </a:tabLst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Ремонтно- 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механи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ес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кие 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мастерские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155"/>
                        </a:spcBef>
                        <a:buSzPct val="90909"/>
                        <a:buFont typeface="Wingdings"/>
                        <a:buChar char=""/>
                        <a:tabLst>
                          <a:tab pos="223520" algn="l"/>
                        </a:tabLst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Участок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энерго-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обеспечения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" marR="309880">
                        <a:lnSpc>
                          <a:spcPct val="120000"/>
                        </a:lnSpc>
                        <a:buSzPct val="90909"/>
                        <a:buFont typeface="Wingdings"/>
                        <a:buChar char=""/>
                        <a:tabLst>
                          <a:tab pos="223520" algn="l"/>
                        </a:tabLst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Участок тепло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и  водоснабжения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90909"/>
                        <a:buFont typeface="Wingdings"/>
                        <a:buChar char=""/>
                        <a:tabLst>
                          <a:tab pos="223520" algn="l"/>
                        </a:tabLst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Стройучасток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" marR="584835">
                        <a:lnSpc>
                          <a:spcPct val="120000"/>
                        </a:lnSpc>
                        <a:buSzPct val="90909"/>
                        <a:buFont typeface="Wingdings"/>
                        <a:buChar char=""/>
                        <a:tabLst>
                          <a:tab pos="223520" algn="l"/>
                        </a:tabLst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Отдел 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ма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ериаль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- 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технического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снабжения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90909"/>
                        <a:buFont typeface="Wingdings"/>
                        <a:buChar char=""/>
                        <a:tabLst>
                          <a:tab pos="223520" algn="l"/>
                        </a:tabLst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Поселок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90909"/>
                        <a:buFont typeface="Wingdings"/>
                        <a:buChar char=""/>
                        <a:tabLst>
                          <a:tab pos="223520" algn="l"/>
                        </a:tabLst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Столовая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260"/>
                        </a:spcBef>
                        <a:buSzPct val="90909"/>
                        <a:buFont typeface="Wingdings"/>
                        <a:buChar char=""/>
                        <a:tabLst>
                          <a:tab pos="223520" algn="l"/>
                        </a:tabLst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Медпункт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90909"/>
                        <a:buFont typeface="Wingdings"/>
                        <a:buChar char=""/>
                        <a:tabLst>
                          <a:tab pos="223520" algn="l"/>
                        </a:tabLst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База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Икабья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90909"/>
                        <a:buFont typeface="Wingdings"/>
                        <a:buChar char=""/>
                        <a:tabLst>
                          <a:tab pos="223520" algn="l"/>
                        </a:tabLst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т.д.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1AC00">
                        <a:alpha val="7215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445"/>
                        </a:spcBef>
                        <a:buSzPct val="90909"/>
                        <a:buFont typeface="Wingdings"/>
                        <a:buChar char=""/>
                        <a:tabLst>
                          <a:tab pos="223520" algn="l"/>
                        </a:tabLst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Управление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90909"/>
                        <a:buFont typeface="Wingdings"/>
                        <a:buChar char=""/>
                        <a:tabLst>
                          <a:tab pos="223520" algn="l"/>
                        </a:tabLst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Финансы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" marR="457200">
                        <a:lnSpc>
                          <a:spcPct val="120000"/>
                        </a:lnSpc>
                        <a:buSzPct val="90909"/>
                        <a:buFont typeface="Wingdings"/>
                        <a:buChar char=""/>
                        <a:tabLst>
                          <a:tab pos="223520" algn="l"/>
                        </a:tabLst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Юриди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ческий 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отдел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" marR="610235">
                        <a:lnSpc>
                          <a:spcPct val="120000"/>
                        </a:lnSpc>
                        <a:spcBef>
                          <a:spcPts val="5"/>
                        </a:spcBef>
                        <a:buSzPct val="90909"/>
                        <a:buFont typeface="Wingdings"/>
                        <a:buChar char=""/>
                        <a:tabLst>
                          <a:tab pos="223520" algn="l"/>
                        </a:tabLst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Отдел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по 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обеспечению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бизнеса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" marR="187960">
                        <a:lnSpc>
                          <a:spcPct val="120000"/>
                        </a:lnSpc>
                        <a:buSzPct val="90909"/>
                        <a:buFont typeface="Wingdings"/>
                        <a:buChar char=""/>
                        <a:tabLst>
                          <a:tab pos="223520" algn="l"/>
                        </a:tabLst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Отдел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информационных  технологий и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связи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260"/>
                        </a:spcBef>
                        <a:buSzPct val="90909"/>
                        <a:buFont typeface="Wingdings"/>
                        <a:buChar char=""/>
                        <a:tabLst>
                          <a:tab pos="223520" algn="l"/>
                        </a:tabLst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Служба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 персонала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" marR="232410">
                        <a:lnSpc>
                          <a:spcPct val="120000"/>
                        </a:lnSpc>
                        <a:buSzPct val="90909"/>
                        <a:buFont typeface="Wingdings"/>
                        <a:buChar char=""/>
                        <a:tabLst>
                          <a:tab pos="223520" algn="l"/>
                        </a:tabLst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Обсл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жи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ающ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й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персонал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офиса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90909"/>
                        <a:buFont typeface="Wingdings"/>
                        <a:buChar char=""/>
                        <a:tabLst>
                          <a:tab pos="223520" algn="l"/>
                        </a:tabLst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т.д.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0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Номер слайда 33">
            <a:extLst>
              <a:ext uri="{FF2B5EF4-FFF2-40B4-BE49-F238E27FC236}">
                <a16:creationId xmlns:a16="http://schemas.microsoft.com/office/drawing/2014/main" id="{BB93CFD0-00FE-FC4A-B14E-B1574F9B692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55505" y="6533028"/>
            <a:ext cx="220345" cy="179536"/>
          </a:xfrm>
        </p:spPr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32</a:t>
            </a:fld>
            <a:endParaRPr lang="ru-RU"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9468" y="292607"/>
            <a:ext cx="8004809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35785" marR="5080" indent="-155257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Структура </a:t>
            </a:r>
            <a:r>
              <a:rPr spc="-20" dirty="0"/>
              <a:t>полных </a:t>
            </a:r>
            <a:r>
              <a:rPr spc="-10" dirty="0" err="1"/>
              <a:t>денежных</a:t>
            </a:r>
            <a:r>
              <a:rPr spc="-10" dirty="0"/>
              <a:t> </a:t>
            </a:r>
            <a:r>
              <a:rPr spc="-15" dirty="0" err="1"/>
              <a:t>затрат</a:t>
            </a:r>
            <a:r>
              <a:rPr spc="-5" dirty="0"/>
              <a:t> по  видам </a:t>
            </a:r>
            <a:r>
              <a:rPr spc="-15" dirty="0"/>
              <a:t>затрат </a:t>
            </a:r>
            <a:r>
              <a:rPr spc="-5" dirty="0"/>
              <a:t>и</a:t>
            </a:r>
            <a:r>
              <a:rPr spc="35" dirty="0"/>
              <a:t> </a:t>
            </a:r>
            <a:r>
              <a:rPr spc="-10" dirty="0"/>
              <a:t>процессов</a:t>
            </a:r>
          </a:p>
        </p:txBody>
      </p:sp>
      <p:sp>
        <p:nvSpPr>
          <p:cNvPr id="3" name="object 3"/>
          <p:cNvSpPr/>
          <p:nvPr/>
        </p:nvSpPr>
        <p:spPr>
          <a:xfrm>
            <a:off x="3589782" y="1462341"/>
            <a:ext cx="2563367" cy="658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02558" y="1411224"/>
            <a:ext cx="2399538" cy="8298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7407" y="1487042"/>
            <a:ext cx="2475230" cy="570230"/>
          </a:xfrm>
          <a:custGeom>
            <a:avLst/>
            <a:gdLst/>
            <a:ahLst/>
            <a:cxnLst/>
            <a:rect l="l" t="t" r="r" b="b"/>
            <a:pathLst>
              <a:path w="2475229" h="570230">
                <a:moveTo>
                  <a:pt x="2379979" y="0"/>
                </a:moveTo>
                <a:lnTo>
                  <a:pt x="94995" y="0"/>
                </a:lnTo>
                <a:lnTo>
                  <a:pt x="58025" y="7467"/>
                </a:lnTo>
                <a:lnTo>
                  <a:pt x="27828" y="27828"/>
                </a:lnTo>
                <a:lnTo>
                  <a:pt x="7467" y="58025"/>
                </a:lnTo>
                <a:lnTo>
                  <a:pt x="0" y="94996"/>
                </a:lnTo>
                <a:lnTo>
                  <a:pt x="0" y="474980"/>
                </a:lnTo>
                <a:lnTo>
                  <a:pt x="7467" y="511950"/>
                </a:lnTo>
                <a:lnTo>
                  <a:pt x="27828" y="542147"/>
                </a:lnTo>
                <a:lnTo>
                  <a:pt x="58025" y="562508"/>
                </a:lnTo>
                <a:lnTo>
                  <a:pt x="94995" y="569976"/>
                </a:lnTo>
                <a:lnTo>
                  <a:pt x="2379979" y="569976"/>
                </a:lnTo>
                <a:lnTo>
                  <a:pt x="2416950" y="562508"/>
                </a:lnTo>
                <a:lnTo>
                  <a:pt x="2447147" y="542147"/>
                </a:lnTo>
                <a:lnTo>
                  <a:pt x="2467508" y="511950"/>
                </a:lnTo>
                <a:lnTo>
                  <a:pt x="2474976" y="474980"/>
                </a:lnTo>
                <a:lnTo>
                  <a:pt x="2474976" y="94996"/>
                </a:lnTo>
                <a:lnTo>
                  <a:pt x="2467508" y="58025"/>
                </a:lnTo>
                <a:lnTo>
                  <a:pt x="2447147" y="27828"/>
                </a:lnTo>
                <a:lnTo>
                  <a:pt x="2416950" y="7467"/>
                </a:lnTo>
                <a:lnTo>
                  <a:pt x="2379979" y="0"/>
                </a:lnTo>
                <a:close/>
              </a:path>
            </a:pathLst>
          </a:custGeom>
          <a:solidFill>
            <a:srgbClr val="79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37407" y="1487042"/>
            <a:ext cx="2475230" cy="570230"/>
          </a:xfrm>
          <a:custGeom>
            <a:avLst/>
            <a:gdLst/>
            <a:ahLst/>
            <a:cxnLst/>
            <a:rect l="l" t="t" r="r" b="b"/>
            <a:pathLst>
              <a:path w="2475229" h="570230">
                <a:moveTo>
                  <a:pt x="0" y="94996"/>
                </a:moveTo>
                <a:lnTo>
                  <a:pt x="7467" y="58025"/>
                </a:lnTo>
                <a:lnTo>
                  <a:pt x="27828" y="27828"/>
                </a:lnTo>
                <a:lnTo>
                  <a:pt x="58025" y="7467"/>
                </a:lnTo>
                <a:lnTo>
                  <a:pt x="94995" y="0"/>
                </a:lnTo>
                <a:lnTo>
                  <a:pt x="2379979" y="0"/>
                </a:lnTo>
                <a:lnTo>
                  <a:pt x="2416950" y="7467"/>
                </a:lnTo>
                <a:lnTo>
                  <a:pt x="2447147" y="27828"/>
                </a:lnTo>
                <a:lnTo>
                  <a:pt x="2467508" y="58025"/>
                </a:lnTo>
                <a:lnTo>
                  <a:pt x="2474976" y="94996"/>
                </a:lnTo>
                <a:lnTo>
                  <a:pt x="2474976" y="474980"/>
                </a:lnTo>
                <a:lnTo>
                  <a:pt x="2467508" y="511950"/>
                </a:lnTo>
                <a:lnTo>
                  <a:pt x="2447147" y="542147"/>
                </a:lnTo>
                <a:lnTo>
                  <a:pt x="2416950" y="562508"/>
                </a:lnTo>
                <a:lnTo>
                  <a:pt x="2379979" y="569976"/>
                </a:lnTo>
                <a:lnTo>
                  <a:pt x="94995" y="569976"/>
                </a:lnTo>
                <a:lnTo>
                  <a:pt x="58025" y="562508"/>
                </a:lnTo>
                <a:lnTo>
                  <a:pt x="27828" y="542147"/>
                </a:lnTo>
                <a:lnTo>
                  <a:pt x="7467" y="511950"/>
                </a:lnTo>
                <a:lnTo>
                  <a:pt x="0" y="474980"/>
                </a:lnTo>
                <a:lnTo>
                  <a:pt x="0" y="94996"/>
                </a:lnTo>
                <a:close/>
              </a:path>
            </a:pathLst>
          </a:custGeom>
          <a:ln w="12954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68673" y="1478788"/>
            <a:ext cx="2011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marR="5080" indent="-22987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Полные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денежные  </a:t>
            </a:r>
            <a:r>
              <a:rPr sz="1800" spc="-15" dirty="0" err="1">
                <a:solidFill>
                  <a:srgbClr val="FFFFFF"/>
                </a:solidFill>
                <a:latin typeface="Arial"/>
                <a:cs typeface="Arial"/>
              </a:rPr>
              <a:t>затраты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1480" y="2097023"/>
            <a:ext cx="2183892" cy="6789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7690" y="2132050"/>
            <a:ext cx="1921002" cy="6622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580" y="2120264"/>
            <a:ext cx="2098548" cy="5935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580" y="2120264"/>
            <a:ext cx="2098675" cy="593725"/>
          </a:xfrm>
          <a:custGeom>
            <a:avLst/>
            <a:gdLst/>
            <a:ahLst/>
            <a:cxnLst/>
            <a:rect l="l" t="t" r="r" b="b"/>
            <a:pathLst>
              <a:path w="2098675" h="593725">
                <a:moveTo>
                  <a:pt x="0" y="98933"/>
                </a:moveTo>
                <a:lnTo>
                  <a:pt x="7775" y="60436"/>
                </a:lnTo>
                <a:lnTo>
                  <a:pt x="28978" y="28987"/>
                </a:lnTo>
                <a:lnTo>
                  <a:pt x="60425" y="7778"/>
                </a:lnTo>
                <a:lnTo>
                  <a:pt x="98932" y="0"/>
                </a:lnTo>
                <a:lnTo>
                  <a:pt x="1999614" y="0"/>
                </a:lnTo>
                <a:lnTo>
                  <a:pt x="2038111" y="7778"/>
                </a:lnTo>
                <a:lnTo>
                  <a:pt x="2069560" y="28987"/>
                </a:lnTo>
                <a:lnTo>
                  <a:pt x="2090769" y="60436"/>
                </a:lnTo>
                <a:lnTo>
                  <a:pt x="2098548" y="98933"/>
                </a:lnTo>
                <a:lnTo>
                  <a:pt x="2098548" y="494664"/>
                </a:lnTo>
                <a:lnTo>
                  <a:pt x="2090769" y="533161"/>
                </a:lnTo>
                <a:lnTo>
                  <a:pt x="2069560" y="564610"/>
                </a:lnTo>
                <a:lnTo>
                  <a:pt x="2038111" y="585819"/>
                </a:lnTo>
                <a:lnTo>
                  <a:pt x="1999614" y="593598"/>
                </a:lnTo>
                <a:lnTo>
                  <a:pt x="98932" y="593598"/>
                </a:lnTo>
                <a:lnTo>
                  <a:pt x="60425" y="585819"/>
                </a:lnTo>
                <a:lnTo>
                  <a:pt x="28978" y="564610"/>
                </a:lnTo>
                <a:lnTo>
                  <a:pt x="7775" y="533161"/>
                </a:lnTo>
                <a:lnTo>
                  <a:pt x="0" y="494664"/>
                </a:lnTo>
                <a:lnTo>
                  <a:pt x="0" y="98933"/>
                </a:lnTo>
                <a:close/>
              </a:path>
            </a:pathLst>
          </a:custGeom>
          <a:ln w="9906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3072" y="2186432"/>
            <a:ext cx="1607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 marR="5080" indent="-186055" algn="ctr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Произ</a:t>
            </a:r>
            <a:r>
              <a:rPr sz="1400" spc="-20" dirty="0">
                <a:latin typeface="Arial"/>
                <a:cs typeface="Arial"/>
              </a:rPr>
              <a:t>в</a:t>
            </a:r>
            <a:r>
              <a:rPr sz="1400" spc="-35" dirty="0">
                <a:latin typeface="Arial"/>
                <a:cs typeface="Arial"/>
              </a:rPr>
              <a:t>о</a:t>
            </a:r>
            <a:r>
              <a:rPr sz="1400" spc="-10" dirty="0">
                <a:latin typeface="Arial"/>
                <a:cs typeface="Arial"/>
              </a:rPr>
              <a:t>дс</a:t>
            </a:r>
            <a:r>
              <a:rPr sz="1400" spc="-5" dirty="0">
                <a:latin typeface="Arial"/>
                <a:cs typeface="Arial"/>
              </a:rPr>
              <a:t>т</a:t>
            </a:r>
            <a:r>
              <a:rPr sz="1400" spc="-25" dirty="0">
                <a:latin typeface="Arial"/>
                <a:cs typeface="Arial"/>
              </a:rPr>
              <a:t>в</a:t>
            </a:r>
            <a:r>
              <a:rPr sz="1400" spc="-1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н</a:t>
            </a:r>
            <a:r>
              <a:rPr sz="1400" spc="-10" dirty="0">
                <a:latin typeface="Arial"/>
                <a:cs typeface="Arial"/>
              </a:rPr>
              <a:t>ные  </a:t>
            </a:r>
            <a:r>
              <a:rPr sz="1400" spc="-15" dirty="0" err="1">
                <a:latin typeface="Arial"/>
                <a:cs typeface="Arial"/>
              </a:rPr>
              <a:t>затраты</a:t>
            </a:r>
            <a:r>
              <a:rPr sz="1400" spc="-30" dirty="0"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27376" y="2097023"/>
            <a:ext cx="2192274" cy="6789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76727" y="2116848"/>
            <a:ext cx="1945386" cy="7078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73476" y="2120264"/>
            <a:ext cx="2106930" cy="5935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73476" y="2120264"/>
            <a:ext cx="2106930" cy="593725"/>
          </a:xfrm>
          <a:custGeom>
            <a:avLst/>
            <a:gdLst/>
            <a:ahLst/>
            <a:cxnLst/>
            <a:rect l="l" t="t" r="r" b="b"/>
            <a:pathLst>
              <a:path w="2106929" h="593725">
                <a:moveTo>
                  <a:pt x="0" y="98933"/>
                </a:moveTo>
                <a:lnTo>
                  <a:pt x="7778" y="60436"/>
                </a:lnTo>
                <a:lnTo>
                  <a:pt x="28987" y="28987"/>
                </a:lnTo>
                <a:lnTo>
                  <a:pt x="60436" y="7778"/>
                </a:lnTo>
                <a:lnTo>
                  <a:pt x="98933" y="0"/>
                </a:lnTo>
                <a:lnTo>
                  <a:pt x="2007997" y="0"/>
                </a:lnTo>
                <a:lnTo>
                  <a:pt x="2046493" y="7778"/>
                </a:lnTo>
                <a:lnTo>
                  <a:pt x="2077942" y="28987"/>
                </a:lnTo>
                <a:lnTo>
                  <a:pt x="2099151" y="60436"/>
                </a:lnTo>
                <a:lnTo>
                  <a:pt x="2106930" y="98933"/>
                </a:lnTo>
                <a:lnTo>
                  <a:pt x="2106930" y="494664"/>
                </a:lnTo>
                <a:lnTo>
                  <a:pt x="2099151" y="533161"/>
                </a:lnTo>
                <a:lnTo>
                  <a:pt x="2077942" y="564610"/>
                </a:lnTo>
                <a:lnTo>
                  <a:pt x="2046493" y="585819"/>
                </a:lnTo>
                <a:lnTo>
                  <a:pt x="2007997" y="593598"/>
                </a:lnTo>
                <a:lnTo>
                  <a:pt x="98933" y="593598"/>
                </a:lnTo>
                <a:lnTo>
                  <a:pt x="60436" y="585819"/>
                </a:lnTo>
                <a:lnTo>
                  <a:pt x="28987" y="564610"/>
                </a:lnTo>
                <a:lnTo>
                  <a:pt x="7778" y="533161"/>
                </a:lnTo>
                <a:lnTo>
                  <a:pt x="0" y="494664"/>
                </a:lnTo>
                <a:lnTo>
                  <a:pt x="0" y="98933"/>
                </a:lnTo>
                <a:close/>
              </a:path>
            </a:pathLst>
          </a:custGeom>
          <a:ln w="9906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911855" y="2171192"/>
            <a:ext cx="163004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550" marR="5080" indent="-197485" algn="ctr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Адм</a:t>
            </a:r>
            <a:r>
              <a:rPr sz="1400" spc="-10" dirty="0">
                <a:latin typeface="Arial"/>
                <a:cs typeface="Arial"/>
              </a:rPr>
              <a:t>инис</a:t>
            </a:r>
            <a:r>
              <a:rPr sz="1400" spc="-5" dirty="0">
                <a:latin typeface="Arial"/>
                <a:cs typeface="Arial"/>
              </a:rPr>
              <a:t>т</a:t>
            </a:r>
            <a:r>
              <a:rPr sz="1400" spc="-10" dirty="0">
                <a:latin typeface="Arial"/>
                <a:cs typeface="Arial"/>
              </a:rPr>
              <a:t>р</a:t>
            </a:r>
            <a:r>
              <a:rPr sz="1400" spc="-35" dirty="0">
                <a:latin typeface="Arial"/>
                <a:cs typeface="Arial"/>
              </a:rPr>
              <a:t>а</a:t>
            </a:r>
            <a:r>
              <a:rPr sz="1400" spc="-5" dirty="0">
                <a:latin typeface="Arial"/>
                <a:cs typeface="Arial"/>
              </a:rPr>
              <a:t>тивные  </a:t>
            </a:r>
            <a:r>
              <a:rPr sz="1400" spc="-15" dirty="0" err="1">
                <a:latin typeface="Arial"/>
                <a:cs typeface="Arial"/>
              </a:rPr>
              <a:t>затраты</a:t>
            </a:r>
            <a:r>
              <a:rPr sz="1400" spc="-30" dirty="0">
                <a:latin typeface="Arial"/>
                <a:cs typeface="Arial"/>
              </a:rPr>
              <a:t>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89753" y="2097023"/>
            <a:ext cx="1808226" cy="6789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35854" y="2120264"/>
            <a:ext cx="1722881" cy="5935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35854" y="2120264"/>
            <a:ext cx="1723389" cy="593725"/>
          </a:xfrm>
          <a:custGeom>
            <a:avLst/>
            <a:gdLst/>
            <a:ahLst/>
            <a:cxnLst/>
            <a:rect l="l" t="t" r="r" b="b"/>
            <a:pathLst>
              <a:path w="1723390" h="593725">
                <a:moveTo>
                  <a:pt x="0" y="98933"/>
                </a:moveTo>
                <a:lnTo>
                  <a:pt x="7778" y="60436"/>
                </a:lnTo>
                <a:lnTo>
                  <a:pt x="28987" y="28987"/>
                </a:lnTo>
                <a:lnTo>
                  <a:pt x="60436" y="7778"/>
                </a:lnTo>
                <a:lnTo>
                  <a:pt x="98933" y="0"/>
                </a:lnTo>
                <a:lnTo>
                  <a:pt x="1623949" y="0"/>
                </a:lnTo>
                <a:lnTo>
                  <a:pt x="1662445" y="7778"/>
                </a:lnTo>
                <a:lnTo>
                  <a:pt x="1693894" y="28987"/>
                </a:lnTo>
                <a:lnTo>
                  <a:pt x="1715103" y="60436"/>
                </a:lnTo>
                <a:lnTo>
                  <a:pt x="1722881" y="98933"/>
                </a:lnTo>
                <a:lnTo>
                  <a:pt x="1722881" y="494664"/>
                </a:lnTo>
                <a:lnTo>
                  <a:pt x="1715103" y="533161"/>
                </a:lnTo>
                <a:lnTo>
                  <a:pt x="1693894" y="564610"/>
                </a:lnTo>
                <a:lnTo>
                  <a:pt x="1662445" y="585819"/>
                </a:lnTo>
                <a:lnTo>
                  <a:pt x="1623949" y="593598"/>
                </a:lnTo>
                <a:lnTo>
                  <a:pt x="98933" y="593598"/>
                </a:lnTo>
                <a:lnTo>
                  <a:pt x="60436" y="585819"/>
                </a:lnTo>
                <a:lnTo>
                  <a:pt x="28987" y="564610"/>
                </a:lnTo>
                <a:lnTo>
                  <a:pt x="7778" y="533161"/>
                </a:lnTo>
                <a:lnTo>
                  <a:pt x="0" y="494664"/>
                </a:lnTo>
                <a:lnTo>
                  <a:pt x="0" y="98933"/>
                </a:lnTo>
                <a:close/>
              </a:path>
            </a:pathLst>
          </a:custGeom>
          <a:ln w="9906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486653" y="2293366"/>
            <a:ext cx="6210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На</a:t>
            </a:r>
            <a:r>
              <a:rPr sz="1400" spc="10" dirty="0">
                <a:latin typeface="Arial"/>
                <a:cs typeface="Arial"/>
              </a:rPr>
              <a:t>л</a:t>
            </a:r>
            <a:r>
              <a:rPr sz="1400" spc="-10" dirty="0">
                <a:latin typeface="Arial"/>
                <a:cs typeface="Arial"/>
              </a:rPr>
              <a:t>оги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28459" y="2084844"/>
            <a:ext cx="2040636" cy="68045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14971" y="2013242"/>
            <a:ext cx="1516379" cy="8754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74560" y="2108073"/>
            <a:ext cx="1955292" cy="5951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74560" y="2108073"/>
            <a:ext cx="1955800" cy="595630"/>
          </a:xfrm>
          <a:custGeom>
            <a:avLst/>
            <a:gdLst/>
            <a:ahLst/>
            <a:cxnLst/>
            <a:rect l="l" t="t" r="r" b="b"/>
            <a:pathLst>
              <a:path w="1955800" h="595630">
                <a:moveTo>
                  <a:pt x="0" y="99187"/>
                </a:moveTo>
                <a:lnTo>
                  <a:pt x="7800" y="60596"/>
                </a:lnTo>
                <a:lnTo>
                  <a:pt x="29067" y="29067"/>
                </a:lnTo>
                <a:lnTo>
                  <a:pt x="60596" y="7800"/>
                </a:lnTo>
                <a:lnTo>
                  <a:pt x="99187" y="0"/>
                </a:lnTo>
                <a:lnTo>
                  <a:pt x="1856105" y="0"/>
                </a:lnTo>
                <a:lnTo>
                  <a:pt x="1894695" y="7800"/>
                </a:lnTo>
                <a:lnTo>
                  <a:pt x="1926224" y="29067"/>
                </a:lnTo>
                <a:lnTo>
                  <a:pt x="1947491" y="60596"/>
                </a:lnTo>
                <a:lnTo>
                  <a:pt x="1955292" y="99187"/>
                </a:lnTo>
                <a:lnTo>
                  <a:pt x="1955292" y="495935"/>
                </a:lnTo>
                <a:lnTo>
                  <a:pt x="1947491" y="534525"/>
                </a:lnTo>
                <a:lnTo>
                  <a:pt x="1926224" y="566054"/>
                </a:lnTo>
                <a:lnTo>
                  <a:pt x="1894695" y="587321"/>
                </a:lnTo>
                <a:lnTo>
                  <a:pt x="1856105" y="595122"/>
                </a:lnTo>
                <a:lnTo>
                  <a:pt x="99187" y="595122"/>
                </a:lnTo>
                <a:lnTo>
                  <a:pt x="60596" y="587321"/>
                </a:lnTo>
                <a:lnTo>
                  <a:pt x="29067" y="566054"/>
                </a:lnTo>
                <a:lnTo>
                  <a:pt x="7800" y="534525"/>
                </a:lnTo>
                <a:lnTo>
                  <a:pt x="0" y="495935"/>
                </a:lnTo>
                <a:lnTo>
                  <a:pt x="0" y="99187"/>
                </a:lnTo>
                <a:close/>
              </a:path>
            </a:pathLst>
          </a:custGeom>
          <a:ln w="9906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150607" y="2068068"/>
            <a:ext cx="120332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400" spc="-35" dirty="0">
                <a:latin typeface="Arial"/>
                <a:cs typeface="Arial"/>
              </a:rPr>
              <a:t>Результаты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  </a:t>
            </a:r>
            <a:r>
              <a:rPr sz="1400" spc="-10" dirty="0">
                <a:latin typeface="Arial"/>
                <a:cs typeface="Arial"/>
              </a:rPr>
              <a:t>прочей  деятельности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6908" y="2769057"/>
            <a:ext cx="2193036" cy="42283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2794317"/>
            <a:ext cx="870965" cy="4220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580" y="2796920"/>
            <a:ext cx="2098675" cy="328930"/>
          </a:xfrm>
          <a:custGeom>
            <a:avLst/>
            <a:gdLst/>
            <a:ahLst/>
            <a:cxnLst/>
            <a:rect l="l" t="t" r="r" b="b"/>
            <a:pathLst>
              <a:path w="2098675" h="328930">
                <a:moveTo>
                  <a:pt x="0" y="54737"/>
                </a:moveTo>
                <a:lnTo>
                  <a:pt x="4302" y="33432"/>
                </a:lnTo>
                <a:lnTo>
                  <a:pt x="16033" y="16033"/>
                </a:lnTo>
                <a:lnTo>
                  <a:pt x="33432" y="4302"/>
                </a:lnTo>
                <a:lnTo>
                  <a:pt x="54737" y="0"/>
                </a:lnTo>
                <a:lnTo>
                  <a:pt x="2043811" y="0"/>
                </a:lnTo>
                <a:lnTo>
                  <a:pt x="2065115" y="4302"/>
                </a:lnTo>
                <a:lnTo>
                  <a:pt x="2082514" y="16033"/>
                </a:lnTo>
                <a:lnTo>
                  <a:pt x="2094245" y="33432"/>
                </a:lnTo>
                <a:lnTo>
                  <a:pt x="2098548" y="54737"/>
                </a:lnTo>
                <a:lnTo>
                  <a:pt x="2098548" y="273684"/>
                </a:lnTo>
                <a:lnTo>
                  <a:pt x="2094245" y="294989"/>
                </a:lnTo>
                <a:lnTo>
                  <a:pt x="2082514" y="312388"/>
                </a:lnTo>
                <a:lnTo>
                  <a:pt x="2065115" y="324119"/>
                </a:lnTo>
                <a:lnTo>
                  <a:pt x="2043811" y="328421"/>
                </a:lnTo>
                <a:lnTo>
                  <a:pt x="54737" y="328421"/>
                </a:lnTo>
                <a:lnTo>
                  <a:pt x="33432" y="324119"/>
                </a:lnTo>
                <a:lnTo>
                  <a:pt x="16033" y="312388"/>
                </a:lnTo>
                <a:lnTo>
                  <a:pt x="4302" y="294989"/>
                </a:lnTo>
                <a:lnTo>
                  <a:pt x="0" y="273684"/>
                </a:lnTo>
                <a:lnTo>
                  <a:pt x="0" y="54737"/>
                </a:lnTo>
                <a:close/>
              </a:path>
            </a:pathLst>
          </a:custGeom>
          <a:ln w="19050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94816" y="2844545"/>
            <a:ext cx="62293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Arial"/>
                <a:cs typeface="Arial"/>
              </a:rPr>
              <a:t>Добыча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6908" y="3179889"/>
            <a:ext cx="2193036" cy="44126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6666" y="3214179"/>
            <a:ext cx="1492758" cy="4220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7580" y="3207639"/>
            <a:ext cx="2098675" cy="346710"/>
          </a:xfrm>
          <a:custGeom>
            <a:avLst/>
            <a:gdLst/>
            <a:ahLst/>
            <a:cxnLst/>
            <a:rect l="l" t="t" r="r" b="b"/>
            <a:pathLst>
              <a:path w="2098675" h="346710">
                <a:moveTo>
                  <a:pt x="0" y="57785"/>
                </a:moveTo>
                <a:lnTo>
                  <a:pt x="4540" y="35307"/>
                </a:lnTo>
                <a:lnTo>
                  <a:pt x="16924" y="16938"/>
                </a:lnTo>
                <a:lnTo>
                  <a:pt x="35291" y="4546"/>
                </a:lnTo>
                <a:lnTo>
                  <a:pt x="57784" y="0"/>
                </a:lnTo>
                <a:lnTo>
                  <a:pt x="2040763" y="0"/>
                </a:lnTo>
                <a:lnTo>
                  <a:pt x="2063240" y="4546"/>
                </a:lnTo>
                <a:lnTo>
                  <a:pt x="2081609" y="16938"/>
                </a:lnTo>
                <a:lnTo>
                  <a:pt x="2094001" y="35307"/>
                </a:lnTo>
                <a:lnTo>
                  <a:pt x="2098548" y="57785"/>
                </a:lnTo>
                <a:lnTo>
                  <a:pt x="2098548" y="288925"/>
                </a:lnTo>
                <a:lnTo>
                  <a:pt x="2094001" y="311402"/>
                </a:lnTo>
                <a:lnTo>
                  <a:pt x="2081609" y="329771"/>
                </a:lnTo>
                <a:lnTo>
                  <a:pt x="2063240" y="342163"/>
                </a:lnTo>
                <a:lnTo>
                  <a:pt x="2040763" y="346710"/>
                </a:lnTo>
                <a:lnTo>
                  <a:pt x="57784" y="346710"/>
                </a:lnTo>
                <a:lnTo>
                  <a:pt x="35291" y="342163"/>
                </a:lnTo>
                <a:lnTo>
                  <a:pt x="16924" y="329771"/>
                </a:lnTo>
                <a:lnTo>
                  <a:pt x="4540" y="311402"/>
                </a:lnTo>
                <a:lnTo>
                  <a:pt x="0" y="288925"/>
                </a:lnTo>
                <a:lnTo>
                  <a:pt x="0" y="57785"/>
                </a:lnTo>
                <a:close/>
              </a:path>
            </a:pathLst>
          </a:custGeom>
          <a:ln w="19050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83919" y="3264661"/>
            <a:ext cx="124396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latin typeface="Arial"/>
                <a:cs typeface="Arial"/>
              </a:rPr>
              <a:t>Рудоподготовка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06908" y="3583711"/>
            <a:ext cx="2193036" cy="43901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9298" y="3616515"/>
            <a:ext cx="2048256" cy="4220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7580" y="3611498"/>
            <a:ext cx="2098675" cy="344805"/>
          </a:xfrm>
          <a:custGeom>
            <a:avLst/>
            <a:gdLst/>
            <a:ahLst/>
            <a:cxnLst/>
            <a:rect l="l" t="t" r="r" b="b"/>
            <a:pathLst>
              <a:path w="2098675" h="344804">
                <a:moveTo>
                  <a:pt x="0" y="57403"/>
                </a:moveTo>
                <a:lnTo>
                  <a:pt x="4511" y="35040"/>
                </a:lnTo>
                <a:lnTo>
                  <a:pt x="16814" y="16795"/>
                </a:lnTo>
                <a:lnTo>
                  <a:pt x="35061" y="4504"/>
                </a:lnTo>
                <a:lnTo>
                  <a:pt x="57403" y="0"/>
                </a:lnTo>
                <a:lnTo>
                  <a:pt x="2041144" y="0"/>
                </a:lnTo>
                <a:lnTo>
                  <a:pt x="2063507" y="4504"/>
                </a:lnTo>
                <a:lnTo>
                  <a:pt x="2081752" y="16795"/>
                </a:lnTo>
                <a:lnTo>
                  <a:pt x="2094043" y="35040"/>
                </a:lnTo>
                <a:lnTo>
                  <a:pt x="2098548" y="57403"/>
                </a:lnTo>
                <a:lnTo>
                  <a:pt x="2098548" y="287019"/>
                </a:lnTo>
                <a:lnTo>
                  <a:pt x="2094043" y="309383"/>
                </a:lnTo>
                <a:lnTo>
                  <a:pt x="2081752" y="327628"/>
                </a:lnTo>
                <a:lnTo>
                  <a:pt x="2063507" y="339919"/>
                </a:lnTo>
                <a:lnTo>
                  <a:pt x="2041144" y="344424"/>
                </a:lnTo>
                <a:lnTo>
                  <a:pt x="57403" y="344424"/>
                </a:lnTo>
                <a:lnTo>
                  <a:pt x="35061" y="339919"/>
                </a:lnTo>
                <a:lnTo>
                  <a:pt x="16814" y="327628"/>
                </a:lnTo>
                <a:lnTo>
                  <a:pt x="4511" y="309383"/>
                </a:lnTo>
                <a:lnTo>
                  <a:pt x="0" y="287019"/>
                </a:lnTo>
                <a:lnTo>
                  <a:pt x="0" y="57403"/>
                </a:lnTo>
                <a:close/>
              </a:path>
            </a:pathLst>
          </a:custGeom>
          <a:ln w="19050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6908" y="4430979"/>
            <a:ext cx="2193036" cy="42283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137" y="4357077"/>
            <a:ext cx="1604010" cy="62030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7580" y="4458842"/>
            <a:ext cx="2098675" cy="328930"/>
          </a:xfrm>
          <a:custGeom>
            <a:avLst/>
            <a:gdLst/>
            <a:ahLst/>
            <a:cxnLst/>
            <a:rect l="l" t="t" r="r" b="b"/>
            <a:pathLst>
              <a:path w="2098675" h="328929">
                <a:moveTo>
                  <a:pt x="0" y="54736"/>
                </a:moveTo>
                <a:lnTo>
                  <a:pt x="4302" y="33432"/>
                </a:lnTo>
                <a:lnTo>
                  <a:pt x="16033" y="16033"/>
                </a:lnTo>
                <a:lnTo>
                  <a:pt x="33432" y="4302"/>
                </a:lnTo>
                <a:lnTo>
                  <a:pt x="54737" y="0"/>
                </a:lnTo>
                <a:lnTo>
                  <a:pt x="2043811" y="0"/>
                </a:lnTo>
                <a:lnTo>
                  <a:pt x="2065115" y="4302"/>
                </a:lnTo>
                <a:lnTo>
                  <a:pt x="2082514" y="16033"/>
                </a:lnTo>
                <a:lnTo>
                  <a:pt x="2094245" y="33432"/>
                </a:lnTo>
                <a:lnTo>
                  <a:pt x="2098548" y="54736"/>
                </a:lnTo>
                <a:lnTo>
                  <a:pt x="2098548" y="273684"/>
                </a:lnTo>
                <a:lnTo>
                  <a:pt x="2094245" y="294989"/>
                </a:lnTo>
                <a:lnTo>
                  <a:pt x="2082514" y="312388"/>
                </a:lnTo>
                <a:lnTo>
                  <a:pt x="2065115" y="324119"/>
                </a:lnTo>
                <a:lnTo>
                  <a:pt x="2043811" y="328421"/>
                </a:lnTo>
                <a:lnTo>
                  <a:pt x="54737" y="328421"/>
                </a:lnTo>
                <a:lnTo>
                  <a:pt x="33432" y="324119"/>
                </a:lnTo>
                <a:lnTo>
                  <a:pt x="16033" y="312388"/>
                </a:lnTo>
                <a:lnTo>
                  <a:pt x="4302" y="294989"/>
                </a:lnTo>
                <a:lnTo>
                  <a:pt x="0" y="273684"/>
                </a:lnTo>
                <a:lnTo>
                  <a:pt x="0" y="54736"/>
                </a:lnTo>
                <a:close/>
              </a:path>
            </a:pathLst>
          </a:custGeom>
          <a:ln w="19049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6908" y="4930863"/>
            <a:ext cx="2193036" cy="4235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6759" y="4956111"/>
            <a:ext cx="1513331" cy="4220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7580" y="4958715"/>
            <a:ext cx="2098675" cy="329565"/>
          </a:xfrm>
          <a:custGeom>
            <a:avLst/>
            <a:gdLst/>
            <a:ahLst/>
            <a:cxnLst/>
            <a:rect l="l" t="t" r="r" b="b"/>
            <a:pathLst>
              <a:path w="2098675" h="329564">
                <a:moveTo>
                  <a:pt x="0" y="54864"/>
                </a:moveTo>
                <a:lnTo>
                  <a:pt x="4311" y="33486"/>
                </a:lnTo>
                <a:lnTo>
                  <a:pt x="16068" y="16049"/>
                </a:lnTo>
                <a:lnTo>
                  <a:pt x="33507" y="4304"/>
                </a:lnTo>
                <a:lnTo>
                  <a:pt x="54864" y="0"/>
                </a:lnTo>
                <a:lnTo>
                  <a:pt x="2043683" y="0"/>
                </a:lnTo>
                <a:lnTo>
                  <a:pt x="2065061" y="4304"/>
                </a:lnTo>
                <a:lnTo>
                  <a:pt x="2082498" y="16049"/>
                </a:lnTo>
                <a:lnTo>
                  <a:pt x="2094243" y="33486"/>
                </a:lnTo>
                <a:lnTo>
                  <a:pt x="2098548" y="54864"/>
                </a:lnTo>
                <a:lnTo>
                  <a:pt x="2098548" y="274320"/>
                </a:lnTo>
                <a:lnTo>
                  <a:pt x="2094243" y="295697"/>
                </a:lnTo>
                <a:lnTo>
                  <a:pt x="2082498" y="313134"/>
                </a:lnTo>
                <a:lnTo>
                  <a:pt x="2065061" y="324879"/>
                </a:lnTo>
                <a:lnTo>
                  <a:pt x="2043683" y="329184"/>
                </a:lnTo>
                <a:lnTo>
                  <a:pt x="54864" y="329184"/>
                </a:lnTo>
                <a:lnTo>
                  <a:pt x="33507" y="324879"/>
                </a:lnTo>
                <a:lnTo>
                  <a:pt x="16068" y="313134"/>
                </a:lnTo>
                <a:lnTo>
                  <a:pt x="4311" y="295697"/>
                </a:lnTo>
                <a:lnTo>
                  <a:pt x="0" y="274320"/>
                </a:lnTo>
                <a:lnTo>
                  <a:pt x="0" y="54864"/>
                </a:lnTo>
                <a:close/>
              </a:path>
            </a:pathLst>
          </a:custGeom>
          <a:ln w="19050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6908" y="5353050"/>
            <a:ext cx="2193036" cy="4235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2440" y="5279135"/>
            <a:ext cx="2106168" cy="62030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7580" y="5380863"/>
            <a:ext cx="2098675" cy="329565"/>
          </a:xfrm>
          <a:custGeom>
            <a:avLst/>
            <a:gdLst/>
            <a:ahLst/>
            <a:cxnLst/>
            <a:rect l="l" t="t" r="r" b="b"/>
            <a:pathLst>
              <a:path w="2098675" h="329564">
                <a:moveTo>
                  <a:pt x="0" y="54864"/>
                </a:moveTo>
                <a:lnTo>
                  <a:pt x="4311" y="33486"/>
                </a:lnTo>
                <a:lnTo>
                  <a:pt x="16068" y="16049"/>
                </a:lnTo>
                <a:lnTo>
                  <a:pt x="33507" y="4304"/>
                </a:lnTo>
                <a:lnTo>
                  <a:pt x="54864" y="0"/>
                </a:lnTo>
                <a:lnTo>
                  <a:pt x="2043683" y="0"/>
                </a:lnTo>
                <a:lnTo>
                  <a:pt x="2065061" y="4304"/>
                </a:lnTo>
                <a:lnTo>
                  <a:pt x="2082498" y="16049"/>
                </a:lnTo>
                <a:lnTo>
                  <a:pt x="2094243" y="33486"/>
                </a:lnTo>
                <a:lnTo>
                  <a:pt x="2098548" y="54864"/>
                </a:lnTo>
                <a:lnTo>
                  <a:pt x="2098548" y="274320"/>
                </a:lnTo>
                <a:lnTo>
                  <a:pt x="2094243" y="295676"/>
                </a:lnTo>
                <a:lnTo>
                  <a:pt x="2082498" y="313115"/>
                </a:lnTo>
                <a:lnTo>
                  <a:pt x="2065061" y="324872"/>
                </a:lnTo>
                <a:lnTo>
                  <a:pt x="2043683" y="329184"/>
                </a:lnTo>
                <a:lnTo>
                  <a:pt x="54864" y="329184"/>
                </a:lnTo>
                <a:lnTo>
                  <a:pt x="33507" y="324872"/>
                </a:lnTo>
                <a:lnTo>
                  <a:pt x="16068" y="313115"/>
                </a:lnTo>
                <a:lnTo>
                  <a:pt x="4311" y="295676"/>
                </a:lnTo>
                <a:lnTo>
                  <a:pt x="0" y="274320"/>
                </a:lnTo>
                <a:lnTo>
                  <a:pt x="0" y="54864"/>
                </a:lnTo>
                <a:close/>
              </a:path>
            </a:pathLst>
          </a:custGeom>
          <a:ln w="19050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99694" y="5007102"/>
            <a:ext cx="1812925" cy="745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Arial"/>
                <a:cs typeface="Arial"/>
              </a:rPr>
              <a:t>Изменения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НЗП</a:t>
            </a:r>
            <a:endParaRPr sz="13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985"/>
              </a:spcBef>
            </a:pPr>
            <a:r>
              <a:rPr sz="1300" spc="-5" dirty="0">
                <a:latin typeface="Arial"/>
                <a:cs typeface="Arial"/>
              </a:rPr>
              <a:t>(-) </a:t>
            </a:r>
            <a:r>
              <a:rPr sz="1300" dirty="0">
                <a:latin typeface="Arial"/>
                <a:cs typeface="Arial"/>
              </a:rPr>
              <a:t>Выручка </a:t>
            </a:r>
            <a:r>
              <a:rPr sz="1300" spc="-15" dirty="0">
                <a:latin typeface="Arial"/>
                <a:cs typeface="Arial"/>
              </a:rPr>
              <a:t>от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продажи  серебра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06908" y="4011955"/>
            <a:ext cx="2193036" cy="43901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6948" y="3945597"/>
            <a:ext cx="1596389" cy="62030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7580" y="4039742"/>
            <a:ext cx="2098675" cy="344805"/>
          </a:xfrm>
          <a:custGeom>
            <a:avLst/>
            <a:gdLst/>
            <a:ahLst/>
            <a:cxnLst/>
            <a:rect l="l" t="t" r="r" b="b"/>
            <a:pathLst>
              <a:path w="2098675" h="344804">
                <a:moveTo>
                  <a:pt x="0" y="57403"/>
                </a:moveTo>
                <a:lnTo>
                  <a:pt x="4511" y="35040"/>
                </a:lnTo>
                <a:lnTo>
                  <a:pt x="16814" y="16795"/>
                </a:lnTo>
                <a:lnTo>
                  <a:pt x="35061" y="4504"/>
                </a:lnTo>
                <a:lnTo>
                  <a:pt x="57403" y="0"/>
                </a:lnTo>
                <a:lnTo>
                  <a:pt x="2041144" y="0"/>
                </a:lnTo>
                <a:lnTo>
                  <a:pt x="2063507" y="4504"/>
                </a:lnTo>
                <a:lnTo>
                  <a:pt x="2081752" y="16795"/>
                </a:lnTo>
                <a:lnTo>
                  <a:pt x="2094043" y="35040"/>
                </a:lnTo>
                <a:lnTo>
                  <a:pt x="2098548" y="57403"/>
                </a:lnTo>
                <a:lnTo>
                  <a:pt x="2098548" y="287019"/>
                </a:lnTo>
                <a:lnTo>
                  <a:pt x="2094043" y="309383"/>
                </a:lnTo>
                <a:lnTo>
                  <a:pt x="2081752" y="327628"/>
                </a:lnTo>
                <a:lnTo>
                  <a:pt x="2063507" y="339919"/>
                </a:lnTo>
                <a:lnTo>
                  <a:pt x="2041144" y="344423"/>
                </a:lnTo>
                <a:lnTo>
                  <a:pt x="57403" y="344423"/>
                </a:lnTo>
                <a:lnTo>
                  <a:pt x="35061" y="339919"/>
                </a:lnTo>
                <a:lnTo>
                  <a:pt x="16814" y="327628"/>
                </a:lnTo>
                <a:lnTo>
                  <a:pt x="4511" y="309383"/>
                </a:lnTo>
                <a:lnTo>
                  <a:pt x="0" y="287019"/>
                </a:lnTo>
                <a:lnTo>
                  <a:pt x="0" y="57403"/>
                </a:lnTo>
                <a:close/>
              </a:path>
            </a:pathLst>
          </a:custGeom>
          <a:ln w="19050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06551" y="3666997"/>
            <a:ext cx="1799589" cy="116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Arial"/>
                <a:cs typeface="Arial"/>
              </a:rPr>
              <a:t>Основная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металлургия</a:t>
            </a:r>
            <a:endParaRPr sz="1300">
              <a:latin typeface="Arial"/>
              <a:cs typeface="Arial"/>
            </a:endParaRPr>
          </a:p>
          <a:p>
            <a:pPr marL="255904" marR="248285" indent="-635" algn="ctr">
              <a:lnSpc>
                <a:spcPct val="102499"/>
              </a:lnSpc>
              <a:spcBef>
                <a:spcPts val="1000"/>
              </a:spcBef>
            </a:pPr>
            <a:r>
              <a:rPr sz="1300" spc="10" dirty="0">
                <a:latin typeface="Arial"/>
                <a:cs typeface="Arial"/>
              </a:rPr>
              <a:t>Д</a:t>
            </a:r>
            <a:r>
              <a:rPr sz="1300" spc="-5" dirty="0">
                <a:latin typeface="Arial"/>
                <a:cs typeface="Arial"/>
              </a:rPr>
              <a:t>о</a:t>
            </a:r>
            <a:r>
              <a:rPr sz="1300" dirty="0">
                <a:latin typeface="Arial"/>
                <a:cs typeface="Arial"/>
              </a:rPr>
              <a:t>п</a:t>
            </a:r>
            <a:r>
              <a:rPr sz="1300" spc="-30" dirty="0">
                <a:latin typeface="Arial"/>
                <a:cs typeface="Arial"/>
              </a:rPr>
              <a:t>о</a:t>
            </a:r>
            <a:r>
              <a:rPr sz="1300" spc="-5" dirty="0">
                <a:latin typeface="Arial"/>
                <a:cs typeface="Arial"/>
              </a:rPr>
              <a:t>л</a:t>
            </a:r>
            <a:r>
              <a:rPr sz="1300" dirty="0">
                <a:latin typeface="Arial"/>
                <a:cs typeface="Arial"/>
              </a:rPr>
              <a:t>ни</a:t>
            </a:r>
            <a:r>
              <a:rPr sz="1300" spc="-20" dirty="0">
                <a:latin typeface="Arial"/>
                <a:cs typeface="Arial"/>
              </a:rPr>
              <a:t>т</a:t>
            </a:r>
            <a:r>
              <a:rPr sz="1300" spc="-45" dirty="0">
                <a:latin typeface="Arial"/>
                <a:cs typeface="Arial"/>
              </a:rPr>
              <a:t>е</a:t>
            </a:r>
            <a:r>
              <a:rPr sz="1300" spc="-5" dirty="0">
                <a:latin typeface="Arial"/>
                <a:cs typeface="Arial"/>
              </a:rPr>
              <a:t>ль</a:t>
            </a:r>
            <a:r>
              <a:rPr sz="1300" spc="-10" dirty="0">
                <a:latin typeface="Arial"/>
                <a:cs typeface="Arial"/>
              </a:rPr>
              <a:t>н</a:t>
            </a:r>
            <a:r>
              <a:rPr sz="1300" spc="-5" dirty="0">
                <a:latin typeface="Arial"/>
                <a:cs typeface="Arial"/>
              </a:rPr>
              <a:t>ая  </a:t>
            </a:r>
            <a:r>
              <a:rPr sz="1300" spc="-10" dirty="0">
                <a:latin typeface="Arial"/>
                <a:cs typeface="Arial"/>
              </a:rPr>
              <a:t>металлургия  </a:t>
            </a:r>
            <a:r>
              <a:rPr sz="1300" dirty="0">
                <a:latin typeface="Arial"/>
                <a:cs typeface="Arial"/>
              </a:rPr>
              <a:t>Об</a:t>
            </a:r>
            <a:r>
              <a:rPr sz="1300" spc="-15" dirty="0">
                <a:latin typeface="Arial"/>
                <a:cs typeface="Arial"/>
              </a:rPr>
              <a:t>щ</a:t>
            </a:r>
            <a:r>
              <a:rPr sz="1300" spc="-5" dirty="0">
                <a:latin typeface="Arial"/>
                <a:cs typeface="Arial"/>
              </a:rPr>
              <a:t>е</a:t>
            </a:r>
            <a:r>
              <a:rPr sz="1300" spc="-10" dirty="0">
                <a:latin typeface="Arial"/>
                <a:cs typeface="Arial"/>
              </a:rPr>
              <a:t>р</a:t>
            </a:r>
            <a:r>
              <a:rPr sz="1300" spc="-40" dirty="0">
                <a:latin typeface="Arial"/>
                <a:cs typeface="Arial"/>
              </a:rPr>
              <a:t>у</a:t>
            </a:r>
            <a:r>
              <a:rPr sz="1300" spc="-5" dirty="0">
                <a:latin typeface="Arial"/>
                <a:cs typeface="Arial"/>
              </a:rPr>
              <a:t>д</a:t>
            </a:r>
            <a:r>
              <a:rPr sz="1300" dirty="0">
                <a:latin typeface="Arial"/>
                <a:cs typeface="Arial"/>
              </a:rPr>
              <a:t>нич</a:t>
            </a:r>
            <a:r>
              <a:rPr sz="1300" spc="-10" dirty="0">
                <a:latin typeface="Arial"/>
                <a:cs typeface="Arial"/>
              </a:rPr>
              <a:t>н</a:t>
            </a:r>
            <a:r>
              <a:rPr sz="1300" dirty="0">
                <a:latin typeface="Arial"/>
                <a:cs typeface="Arial"/>
              </a:rPr>
              <a:t>ые  </a:t>
            </a:r>
            <a:r>
              <a:rPr sz="1300" spc="-10" dirty="0">
                <a:latin typeface="Arial"/>
                <a:cs typeface="Arial"/>
              </a:rPr>
              <a:t>затраты</a:t>
            </a:r>
            <a:endParaRPr sz="13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16051" y="4839446"/>
            <a:ext cx="2186940" cy="10072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7580" y="4873371"/>
            <a:ext cx="2098675" cy="0"/>
          </a:xfrm>
          <a:custGeom>
            <a:avLst/>
            <a:gdLst/>
            <a:ahLst/>
            <a:cxnLst/>
            <a:rect l="l" t="t" r="r" b="b"/>
            <a:pathLst>
              <a:path w="2098675">
                <a:moveTo>
                  <a:pt x="0" y="0"/>
                </a:moveTo>
                <a:lnTo>
                  <a:pt x="2098675" y="0"/>
                </a:lnTo>
              </a:path>
            </a:pathLst>
          </a:custGeom>
          <a:ln w="25146">
            <a:solidFill>
              <a:srgbClr val="EFAB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85182" y="2804134"/>
            <a:ext cx="1817369" cy="47170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21629" y="2853753"/>
            <a:ext cx="742988" cy="42208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35854" y="2831973"/>
            <a:ext cx="1723389" cy="377190"/>
          </a:xfrm>
          <a:custGeom>
            <a:avLst/>
            <a:gdLst/>
            <a:ahLst/>
            <a:cxnLst/>
            <a:rect l="l" t="t" r="r" b="b"/>
            <a:pathLst>
              <a:path w="1723390" h="377189">
                <a:moveTo>
                  <a:pt x="0" y="62864"/>
                </a:moveTo>
                <a:lnTo>
                  <a:pt x="4947" y="38415"/>
                </a:lnTo>
                <a:lnTo>
                  <a:pt x="18430" y="18430"/>
                </a:lnTo>
                <a:lnTo>
                  <a:pt x="38415" y="4947"/>
                </a:lnTo>
                <a:lnTo>
                  <a:pt x="62865" y="0"/>
                </a:lnTo>
                <a:lnTo>
                  <a:pt x="1660017" y="0"/>
                </a:lnTo>
                <a:lnTo>
                  <a:pt x="1684466" y="4947"/>
                </a:lnTo>
                <a:lnTo>
                  <a:pt x="1704451" y="18430"/>
                </a:lnTo>
                <a:lnTo>
                  <a:pt x="1717934" y="38415"/>
                </a:lnTo>
                <a:lnTo>
                  <a:pt x="1722881" y="62864"/>
                </a:lnTo>
                <a:lnTo>
                  <a:pt x="1722881" y="314325"/>
                </a:lnTo>
                <a:lnTo>
                  <a:pt x="1717934" y="338774"/>
                </a:lnTo>
                <a:lnTo>
                  <a:pt x="1704451" y="358759"/>
                </a:lnTo>
                <a:lnTo>
                  <a:pt x="1684466" y="372242"/>
                </a:lnTo>
                <a:lnTo>
                  <a:pt x="1660017" y="377189"/>
                </a:lnTo>
                <a:lnTo>
                  <a:pt x="62865" y="377189"/>
                </a:lnTo>
                <a:lnTo>
                  <a:pt x="38415" y="372242"/>
                </a:lnTo>
                <a:lnTo>
                  <a:pt x="18430" y="358759"/>
                </a:lnTo>
                <a:lnTo>
                  <a:pt x="4947" y="338774"/>
                </a:lnTo>
                <a:lnTo>
                  <a:pt x="0" y="314325"/>
                </a:lnTo>
                <a:lnTo>
                  <a:pt x="0" y="62864"/>
                </a:lnTo>
                <a:close/>
              </a:path>
            </a:pathLst>
          </a:custGeom>
          <a:ln w="19050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945379" y="2904236"/>
            <a:ext cx="1704339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Arial"/>
                <a:cs typeface="Arial"/>
              </a:rPr>
              <a:t>НДПИ</a:t>
            </a:r>
            <a:endParaRPr sz="13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885182" y="3292551"/>
            <a:ext cx="1817369" cy="47845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29605" y="3246843"/>
            <a:ext cx="1127785" cy="62030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35854" y="3320415"/>
            <a:ext cx="1723389" cy="384175"/>
          </a:xfrm>
          <a:custGeom>
            <a:avLst/>
            <a:gdLst/>
            <a:ahLst/>
            <a:cxnLst/>
            <a:rect l="l" t="t" r="r" b="b"/>
            <a:pathLst>
              <a:path w="1723390" h="384175">
                <a:moveTo>
                  <a:pt x="0" y="64008"/>
                </a:moveTo>
                <a:lnTo>
                  <a:pt x="5036" y="39112"/>
                </a:lnTo>
                <a:lnTo>
                  <a:pt x="18764" y="18764"/>
                </a:lnTo>
                <a:lnTo>
                  <a:pt x="39112" y="5036"/>
                </a:lnTo>
                <a:lnTo>
                  <a:pt x="64008" y="0"/>
                </a:lnTo>
                <a:lnTo>
                  <a:pt x="1658874" y="0"/>
                </a:lnTo>
                <a:lnTo>
                  <a:pt x="1683769" y="5036"/>
                </a:lnTo>
                <a:lnTo>
                  <a:pt x="1704117" y="18764"/>
                </a:lnTo>
                <a:lnTo>
                  <a:pt x="1717845" y="39112"/>
                </a:lnTo>
                <a:lnTo>
                  <a:pt x="1722881" y="64008"/>
                </a:lnTo>
                <a:lnTo>
                  <a:pt x="1722881" y="320040"/>
                </a:lnTo>
                <a:lnTo>
                  <a:pt x="1717845" y="344935"/>
                </a:lnTo>
                <a:lnTo>
                  <a:pt x="1704117" y="365283"/>
                </a:lnTo>
                <a:lnTo>
                  <a:pt x="1683769" y="379011"/>
                </a:lnTo>
                <a:lnTo>
                  <a:pt x="1658874" y="384048"/>
                </a:lnTo>
                <a:lnTo>
                  <a:pt x="64008" y="384048"/>
                </a:lnTo>
                <a:lnTo>
                  <a:pt x="39112" y="379011"/>
                </a:lnTo>
                <a:lnTo>
                  <a:pt x="18764" y="365283"/>
                </a:lnTo>
                <a:lnTo>
                  <a:pt x="5036" y="344935"/>
                </a:lnTo>
                <a:lnTo>
                  <a:pt x="0" y="320040"/>
                </a:lnTo>
                <a:lnTo>
                  <a:pt x="0" y="64008"/>
                </a:lnTo>
                <a:close/>
              </a:path>
            </a:pathLst>
          </a:custGeom>
          <a:ln w="19050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945379" y="3297174"/>
            <a:ext cx="1704339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marR="417830" indent="80645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Налог </a:t>
            </a:r>
            <a:r>
              <a:rPr sz="1300" spc="-5" dirty="0">
                <a:latin typeface="Arial"/>
                <a:cs typeface="Arial"/>
              </a:rPr>
              <a:t>на  </a:t>
            </a:r>
            <a:r>
              <a:rPr sz="1300" dirty="0">
                <a:latin typeface="Arial"/>
                <a:cs typeface="Arial"/>
              </a:rPr>
              <a:t>и</a:t>
            </a:r>
            <a:r>
              <a:rPr sz="1300" spc="5" dirty="0">
                <a:latin typeface="Arial"/>
                <a:cs typeface="Arial"/>
              </a:rPr>
              <a:t>м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spc="-10" dirty="0">
                <a:latin typeface="Arial"/>
                <a:cs typeface="Arial"/>
              </a:rPr>
              <a:t>щ</a:t>
            </a:r>
            <a:r>
              <a:rPr sz="1300" spc="-5" dirty="0">
                <a:latin typeface="Arial"/>
                <a:cs typeface="Arial"/>
              </a:rPr>
              <a:t>е</a:t>
            </a:r>
            <a:r>
              <a:rPr sz="1300" dirty="0">
                <a:latin typeface="Arial"/>
                <a:cs typeface="Arial"/>
              </a:rPr>
              <a:t>ст</a:t>
            </a:r>
            <a:r>
              <a:rPr sz="1300" spc="-20" dirty="0">
                <a:latin typeface="Arial"/>
                <a:cs typeface="Arial"/>
              </a:rPr>
              <a:t>в</a:t>
            </a:r>
            <a:r>
              <a:rPr sz="1300" dirty="0">
                <a:latin typeface="Arial"/>
                <a:cs typeface="Arial"/>
              </a:rPr>
              <a:t>о</a:t>
            </a:r>
            <a:endParaRPr sz="13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885182" y="3765867"/>
            <a:ext cx="1817369" cy="4358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85588" y="3797109"/>
            <a:ext cx="1415796" cy="42208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935854" y="3793616"/>
            <a:ext cx="1723389" cy="341630"/>
          </a:xfrm>
          <a:custGeom>
            <a:avLst/>
            <a:gdLst/>
            <a:ahLst/>
            <a:cxnLst/>
            <a:rect l="l" t="t" r="r" b="b"/>
            <a:pathLst>
              <a:path w="1723390" h="341629">
                <a:moveTo>
                  <a:pt x="0" y="56895"/>
                </a:moveTo>
                <a:lnTo>
                  <a:pt x="4478" y="34772"/>
                </a:lnTo>
                <a:lnTo>
                  <a:pt x="16684" y="16684"/>
                </a:lnTo>
                <a:lnTo>
                  <a:pt x="34772" y="4478"/>
                </a:lnTo>
                <a:lnTo>
                  <a:pt x="56896" y="0"/>
                </a:lnTo>
                <a:lnTo>
                  <a:pt x="1665986" y="0"/>
                </a:lnTo>
                <a:lnTo>
                  <a:pt x="1688109" y="4478"/>
                </a:lnTo>
                <a:lnTo>
                  <a:pt x="1706197" y="16684"/>
                </a:lnTo>
                <a:lnTo>
                  <a:pt x="1718403" y="34772"/>
                </a:lnTo>
                <a:lnTo>
                  <a:pt x="1722881" y="56895"/>
                </a:lnTo>
                <a:lnTo>
                  <a:pt x="1722881" y="284479"/>
                </a:lnTo>
                <a:lnTo>
                  <a:pt x="1718403" y="306603"/>
                </a:lnTo>
                <a:lnTo>
                  <a:pt x="1706197" y="324691"/>
                </a:lnTo>
                <a:lnTo>
                  <a:pt x="1688109" y="336897"/>
                </a:lnTo>
                <a:lnTo>
                  <a:pt x="1665986" y="341375"/>
                </a:lnTo>
                <a:lnTo>
                  <a:pt x="56896" y="341375"/>
                </a:lnTo>
                <a:lnTo>
                  <a:pt x="34772" y="336897"/>
                </a:lnTo>
                <a:lnTo>
                  <a:pt x="16684" y="324691"/>
                </a:lnTo>
                <a:lnTo>
                  <a:pt x="4478" y="306603"/>
                </a:lnTo>
                <a:lnTo>
                  <a:pt x="0" y="284479"/>
                </a:lnTo>
                <a:lnTo>
                  <a:pt x="0" y="56895"/>
                </a:lnTo>
                <a:close/>
              </a:path>
            </a:pathLst>
          </a:custGeom>
          <a:ln w="19050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213350" y="3848100"/>
            <a:ext cx="116776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Arial"/>
                <a:cs typeface="Arial"/>
              </a:rPr>
              <a:t>Прочие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налоги</a:t>
            </a:r>
            <a:endParaRPr sz="1300">
              <a:latin typeface="Arial"/>
              <a:cs typeface="Arial"/>
            </a:endParaRPr>
          </a:p>
        </p:txBody>
      </p:sp>
      <p:sp>
        <p:nvSpPr>
          <p:cNvPr id="66" name="Номер слайда 65">
            <a:extLst>
              <a:ext uri="{FF2B5EF4-FFF2-40B4-BE49-F238E27FC236}">
                <a16:creationId xmlns:a16="http://schemas.microsoft.com/office/drawing/2014/main" id="{F17961AA-133C-5346-9822-72D6F25F7EE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33</a:t>
            </a:fld>
            <a:endParaRPr lang="ru-RU" spc="-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772405" y="1728977"/>
            <a:ext cx="4371593" cy="5129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198" y="4995671"/>
            <a:ext cx="1911858" cy="1009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8751" y="2238756"/>
            <a:ext cx="6477000" cy="20076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A1AC00"/>
                </a:solidFill>
                <a:latin typeface="Arial"/>
                <a:cs typeface="Arial"/>
              </a:rPr>
              <a:t>Экономическая эффективность  компании </a:t>
            </a:r>
            <a:r>
              <a:rPr sz="3200" b="1" spc="-5" dirty="0" err="1">
                <a:solidFill>
                  <a:srgbClr val="A1AC00"/>
                </a:solidFill>
                <a:latin typeface="Arial"/>
                <a:cs typeface="Arial"/>
              </a:rPr>
              <a:t>и</a:t>
            </a:r>
            <a:r>
              <a:rPr sz="3200" b="1" spc="-5" dirty="0">
                <a:solidFill>
                  <a:srgbClr val="A1AC00"/>
                </a:solidFill>
                <a:latin typeface="Arial"/>
                <a:cs typeface="Arial"/>
              </a:rPr>
              <a:t> </a:t>
            </a:r>
            <a:r>
              <a:rPr sz="3200" b="1" spc="-5" dirty="0" err="1">
                <a:solidFill>
                  <a:srgbClr val="A1AC00"/>
                </a:solidFill>
                <a:latin typeface="Arial"/>
                <a:cs typeface="Arial"/>
              </a:rPr>
              <a:t>предприятия</a:t>
            </a:r>
            <a:endParaRPr lang="ru-RU" sz="3200" b="1" spc="-5" dirty="0">
              <a:solidFill>
                <a:srgbClr val="A1AC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ru-RU" sz="3200" b="1" spc="-5" dirty="0">
              <a:solidFill>
                <a:srgbClr val="A1AC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3200" b="1" spc="-5" dirty="0">
                <a:solidFill>
                  <a:srgbClr val="A1AC00"/>
                </a:solidFill>
                <a:latin typeface="Arial"/>
                <a:cs typeface="Arial"/>
              </a:rPr>
              <a:t>Показатели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A3AD81-1A62-7743-AC23-C661EDD64FD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34</a:t>
            </a:fld>
            <a:endParaRPr lang="ru-RU"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8927" y="98551"/>
            <a:ext cx="597598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4045" marR="5080" indent="-60198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Система </a:t>
            </a:r>
            <a:r>
              <a:rPr spc="-10" dirty="0"/>
              <a:t>финансово-экономических  показателей</a:t>
            </a:r>
            <a:r>
              <a:rPr spc="25" dirty="0"/>
              <a:t> </a:t>
            </a:r>
            <a:r>
              <a:rPr spc="-15" dirty="0"/>
              <a:t>эффективности</a:t>
            </a:r>
          </a:p>
        </p:txBody>
      </p:sp>
      <p:sp>
        <p:nvSpPr>
          <p:cNvPr id="3" name="object 3"/>
          <p:cNvSpPr/>
          <p:nvPr/>
        </p:nvSpPr>
        <p:spPr>
          <a:xfrm>
            <a:off x="6976236" y="2345689"/>
            <a:ext cx="1821814" cy="0"/>
          </a:xfrm>
          <a:custGeom>
            <a:avLst/>
            <a:gdLst/>
            <a:ahLst/>
            <a:cxnLst/>
            <a:rect l="l" t="t" r="r" b="b"/>
            <a:pathLst>
              <a:path w="1821815">
                <a:moveTo>
                  <a:pt x="0" y="0"/>
                </a:moveTo>
                <a:lnTo>
                  <a:pt x="1821815" y="0"/>
                </a:lnTo>
              </a:path>
            </a:pathLst>
          </a:custGeom>
          <a:ln w="5587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59761" y="202183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7658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71156" y="2016886"/>
            <a:ext cx="1831975" cy="361950"/>
          </a:xfrm>
          <a:custGeom>
            <a:avLst/>
            <a:gdLst/>
            <a:ahLst/>
            <a:cxnLst/>
            <a:rect l="l" t="t" r="r" b="b"/>
            <a:pathLst>
              <a:path w="1831975" h="361950">
                <a:moveTo>
                  <a:pt x="10160" y="300736"/>
                </a:moveTo>
                <a:lnTo>
                  <a:pt x="0" y="300736"/>
                </a:lnTo>
                <a:lnTo>
                  <a:pt x="0" y="359155"/>
                </a:lnTo>
                <a:lnTo>
                  <a:pt x="2286" y="361441"/>
                </a:lnTo>
                <a:lnTo>
                  <a:pt x="1829689" y="361441"/>
                </a:lnTo>
                <a:lnTo>
                  <a:pt x="1831975" y="359155"/>
                </a:lnTo>
                <a:lnTo>
                  <a:pt x="1831975" y="351282"/>
                </a:lnTo>
                <a:lnTo>
                  <a:pt x="10160" y="351282"/>
                </a:lnTo>
                <a:lnTo>
                  <a:pt x="10160" y="300736"/>
                </a:lnTo>
                <a:close/>
              </a:path>
              <a:path w="1831975" h="361950">
                <a:moveTo>
                  <a:pt x="1829689" y="0"/>
                </a:moveTo>
                <a:lnTo>
                  <a:pt x="1750314" y="0"/>
                </a:lnTo>
                <a:lnTo>
                  <a:pt x="1750314" y="10160"/>
                </a:lnTo>
                <a:lnTo>
                  <a:pt x="1821942" y="10160"/>
                </a:lnTo>
                <a:lnTo>
                  <a:pt x="1821942" y="351282"/>
                </a:lnTo>
                <a:lnTo>
                  <a:pt x="1831975" y="351282"/>
                </a:lnTo>
                <a:lnTo>
                  <a:pt x="1831975" y="2286"/>
                </a:lnTo>
                <a:lnTo>
                  <a:pt x="182968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5343" y="1973198"/>
            <a:ext cx="1786255" cy="344805"/>
          </a:xfrm>
          <a:custGeom>
            <a:avLst/>
            <a:gdLst/>
            <a:ahLst/>
            <a:cxnLst/>
            <a:rect l="l" t="t" r="r" b="b"/>
            <a:pathLst>
              <a:path w="1786254" h="344805">
                <a:moveTo>
                  <a:pt x="0" y="344424"/>
                </a:moveTo>
                <a:lnTo>
                  <a:pt x="1786127" y="344424"/>
                </a:lnTo>
                <a:lnTo>
                  <a:pt x="1786127" y="0"/>
                </a:lnTo>
                <a:lnTo>
                  <a:pt x="0" y="0"/>
                </a:lnTo>
                <a:lnTo>
                  <a:pt x="0" y="344424"/>
                </a:lnTo>
                <a:close/>
              </a:path>
            </a:pathLst>
          </a:custGeom>
          <a:solidFill>
            <a:srgbClr val="EFA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35343" y="1973198"/>
            <a:ext cx="1786255" cy="344805"/>
          </a:xfrm>
          <a:custGeom>
            <a:avLst/>
            <a:gdLst/>
            <a:ahLst/>
            <a:cxnLst/>
            <a:rect l="l" t="t" r="r" b="b"/>
            <a:pathLst>
              <a:path w="1786254" h="344805">
                <a:moveTo>
                  <a:pt x="0" y="344424"/>
                </a:moveTo>
                <a:lnTo>
                  <a:pt x="1786127" y="344424"/>
                </a:lnTo>
                <a:lnTo>
                  <a:pt x="1786127" y="0"/>
                </a:lnTo>
                <a:lnTo>
                  <a:pt x="0" y="0"/>
                </a:lnTo>
                <a:lnTo>
                  <a:pt x="0" y="344424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40295" y="2014220"/>
            <a:ext cx="1776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100"/>
              </a:spcBef>
            </a:pPr>
            <a:r>
              <a:rPr sz="1500" b="1" spc="-165" dirty="0">
                <a:solidFill>
                  <a:srgbClr val="08090F"/>
                </a:solidFill>
                <a:latin typeface="Arial"/>
                <a:cs typeface="Arial"/>
              </a:rPr>
              <a:t>Производительность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41148" y="2514852"/>
            <a:ext cx="2985135" cy="1025525"/>
          </a:xfrm>
          <a:custGeom>
            <a:avLst/>
            <a:gdLst/>
            <a:ahLst/>
            <a:cxnLst/>
            <a:rect l="l" t="t" r="r" b="b"/>
            <a:pathLst>
              <a:path w="2985134" h="1025525">
                <a:moveTo>
                  <a:pt x="0" y="874199"/>
                </a:moveTo>
                <a:lnTo>
                  <a:pt x="20636" y="940164"/>
                </a:lnTo>
                <a:lnTo>
                  <a:pt x="47425" y="974838"/>
                </a:lnTo>
                <a:lnTo>
                  <a:pt x="82099" y="1001627"/>
                </a:lnTo>
                <a:lnTo>
                  <a:pt x="123024" y="1018898"/>
                </a:lnTo>
                <a:lnTo>
                  <a:pt x="168567" y="1025018"/>
                </a:lnTo>
                <a:lnTo>
                  <a:pt x="2813596" y="1025018"/>
                </a:lnTo>
                <a:lnTo>
                  <a:pt x="2859139" y="1018898"/>
                </a:lnTo>
                <a:lnTo>
                  <a:pt x="2900064" y="1001627"/>
                </a:lnTo>
                <a:lnTo>
                  <a:pt x="2925019" y="982346"/>
                </a:lnTo>
                <a:lnTo>
                  <a:pt x="155613" y="982346"/>
                </a:lnTo>
                <a:lnTo>
                  <a:pt x="110932" y="976347"/>
                </a:lnTo>
                <a:lnTo>
                  <a:pt x="70791" y="959416"/>
                </a:lnTo>
                <a:lnTo>
                  <a:pt x="36789" y="933150"/>
                </a:lnTo>
                <a:lnTo>
                  <a:pt x="10523" y="899147"/>
                </a:lnTo>
                <a:lnTo>
                  <a:pt x="0" y="874199"/>
                </a:lnTo>
                <a:close/>
              </a:path>
              <a:path w="2985134" h="1025525">
                <a:moveTo>
                  <a:pt x="2837209" y="0"/>
                </a:moveTo>
                <a:lnTo>
                  <a:pt x="2867524" y="23417"/>
                </a:lnTo>
                <a:lnTo>
                  <a:pt x="2893790" y="57420"/>
                </a:lnTo>
                <a:lnTo>
                  <a:pt x="2910721" y="97560"/>
                </a:lnTo>
                <a:lnTo>
                  <a:pt x="2916720" y="142241"/>
                </a:lnTo>
                <a:lnTo>
                  <a:pt x="2916720" y="814325"/>
                </a:lnTo>
                <a:lnTo>
                  <a:pt x="2910721" y="859007"/>
                </a:lnTo>
                <a:lnTo>
                  <a:pt x="2893790" y="899147"/>
                </a:lnTo>
                <a:lnTo>
                  <a:pt x="2867524" y="933150"/>
                </a:lnTo>
                <a:lnTo>
                  <a:pt x="2833521" y="959416"/>
                </a:lnTo>
                <a:lnTo>
                  <a:pt x="2793380" y="976347"/>
                </a:lnTo>
                <a:lnTo>
                  <a:pt x="2748699" y="982346"/>
                </a:lnTo>
                <a:lnTo>
                  <a:pt x="2925019" y="982346"/>
                </a:lnTo>
                <a:lnTo>
                  <a:pt x="2934738" y="974838"/>
                </a:lnTo>
                <a:lnTo>
                  <a:pt x="2961528" y="940164"/>
                </a:lnTo>
                <a:lnTo>
                  <a:pt x="2978799" y="899238"/>
                </a:lnTo>
                <a:lnTo>
                  <a:pt x="2984919" y="853695"/>
                </a:lnTo>
                <a:lnTo>
                  <a:pt x="2984919" y="168149"/>
                </a:lnTo>
                <a:lnTo>
                  <a:pt x="2978799" y="122606"/>
                </a:lnTo>
                <a:lnTo>
                  <a:pt x="2961528" y="81681"/>
                </a:lnTo>
                <a:lnTo>
                  <a:pt x="2934738" y="47007"/>
                </a:lnTo>
                <a:lnTo>
                  <a:pt x="2900064" y="20218"/>
                </a:lnTo>
                <a:lnTo>
                  <a:pt x="2859139" y="2947"/>
                </a:lnTo>
                <a:lnTo>
                  <a:pt x="283720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33313" y="2506816"/>
            <a:ext cx="2997835" cy="1038860"/>
          </a:xfrm>
          <a:custGeom>
            <a:avLst/>
            <a:gdLst/>
            <a:ahLst/>
            <a:cxnLst/>
            <a:rect l="l" t="t" r="r" b="b"/>
            <a:pathLst>
              <a:path w="2997834" h="1038860">
                <a:moveTo>
                  <a:pt x="0" y="856413"/>
                </a:moveTo>
                <a:lnTo>
                  <a:pt x="0" y="861858"/>
                </a:lnTo>
                <a:lnTo>
                  <a:pt x="253" y="871002"/>
                </a:lnTo>
                <a:lnTo>
                  <a:pt x="8000" y="914309"/>
                </a:lnTo>
                <a:lnTo>
                  <a:pt x="25653" y="953298"/>
                </a:lnTo>
                <a:lnTo>
                  <a:pt x="51815" y="986572"/>
                </a:lnTo>
                <a:lnTo>
                  <a:pt x="85089" y="1012734"/>
                </a:lnTo>
                <a:lnTo>
                  <a:pt x="124078" y="1030260"/>
                </a:lnTo>
                <a:lnTo>
                  <a:pt x="167512" y="1038007"/>
                </a:lnTo>
                <a:lnTo>
                  <a:pt x="176402" y="1038261"/>
                </a:lnTo>
                <a:lnTo>
                  <a:pt x="2821559" y="1038134"/>
                </a:lnTo>
                <a:lnTo>
                  <a:pt x="2865628" y="1032673"/>
                </a:lnTo>
                <a:lnTo>
                  <a:pt x="2880290" y="1028101"/>
                </a:lnTo>
                <a:lnTo>
                  <a:pt x="176402" y="1028101"/>
                </a:lnTo>
                <a:lnTo>
                  <a:pt x="167766" y="1027847"/>
                </a:lnTo>
                <a:lnTo>
                  <a:pt x="126873" y="1020608"/>
                </a:lnTo>
                <a:lnTo>
                  <a:pt x="90170" y="1003971"/>
                </a:lnTo>
                <a:lnTo>
                  <a:pt x="58674" y="979333"/>
                </a:lnTo>
                <a:lnTo>
                  <a:pt x="34162" y="947837"/>
                </a:lnTo>
                <a:lnTo>
                  <a:pt x="17525" y="911134"/>
                </a:lnTo>
                <a:lnTo>
                  <a:pt x="13662" y="896050"/>
                </a:lnTo>
                <a:lnTo>
                  <a:pt x="1426" y="867042"/>
                </a:lnTo>
                <a:lnTo>
                  <a:pt x="0" y="856413"/>
                </a:lnTo>
                <a:close/>
              </a:path>
              <a:path w="2997834" h="1038860">
                <a:moveTo>
                  <a:pt x="2829060" y="0"/>
                </a:moveTo>
                <a:lnTo>
                  <a:pt x="2841356" y="5186"/>
                </a:lnTo>
                <a:lnTo>
                  <a:pt x="2850861" y="12529"/>
                </a:lnTo>
                <a:lnTo>
                  <a:pt x="2855087" y="13244"/>
                </a:lnTo>
                <a:lnTo>
                  <a:pt x="2893567" y="26325"/>
                </a:lnTo>
                <a:lnTo>
                  <a:pt x="2927350" y="47915"/>
                </a:lnTo>
                <a:lnTo>
                  <a:pt x="2954782" y="76871"/>
                </a:lnTo>
                <a:lnTo>
                  <a:pt x="2974720" y="111542"/>
                </a:lnTo>
                <a:lnTo>
                  <a:pt x="2985769" y="151039"/>
                </a:lnTo>
                <a:lnTo>
                  <a:pt x="2987798" y="861858"/>
                </a:lnTo>
                <a:lnTo>
                  <a:pt x="2987547" y="870367"/>
                </a:lnTo>
                <a:lnTo>
                  <a:pt x="2980182" y="911261"/>
                </a:lnTo>
                <a:lnTo>
                  <a:pt x="2963671" y="948091"/>
                </a:lnTo>
                <a:lnTo>
                  <a:pt x="2938907" y="979460"/>
                </a:lnTo>
                <a:lnTo>
                  <a:pt x="2907538" y="1004098"/>
                </a:lnTo>
                <a:lnTo>
                  <a:pt x="2870708" y="1020608"/>
                </a:lnTo>
                <a:lnTo>
                  <a:pt x="2829814" y="1027847"/>
                </a:lnTo>
                <a:lnTo>
                  <a:pt x="2821305" y="1028101"/>
                </a:lnTo>
                <a:lnTo>
                  <a:pt x="2880290" y="1028101"/>
                </a:lnTo>
                <a:lnTo>
                  <a:pt x="2920111" y="1008035"/>
                </a:lnTo>
                <a:lnTo>
                  <a:pt x="2952115" y="980349"/>
                </a:lnTo>
                <a:lnTo>
                  <a:pt x="2976626" y="945805"/>
                </a:lnTo>
                <a:lnTo>
                  <a:pt x="2992373" y="905673"/>
                </a:lnTo>
                <a:lnTo>
                  <a:pt x="2997831" y="861858"/>
                </a:lnTo>
                <a:lnTo>
                  <a:pt x="2997835" y="176058"/>
                </a:lnTo>
                <a:lnTo>
                  <a:pt x="2997581" y="167041"/>
                </a:lnTo>
                <a:lnTo>
                  <a:pt x="2989834" y="123607"/>
                </a:lnTo>
                <a:lnTo>
                  <a:pt x="2972181" y="84618"/>
                </a:lnTo>
                <a:lnTo>
                  <a:pt x="2946145" y="51344"/>
                </a:lnTo>
                <a:lnTo>
                  <a:pt x="2912744" y="25309"/>
                </a:lnTo>
                <a:lnTo>
                  <a:pt x="2873756" y="7656"/>
                </a:lnTo>
                <a:lnTo>
                  <a:pt x="2830321" y="36"/>
                </a:lnTo>
                <a:lnTo>
                  <a:pt x="282906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28740" y="2489073"/>
            <a:ext cx="2929255" cy="1008380"/>
          </a:xfrm>
          <a:custGeom>
            <a:avLst/>
            <a:gdLst/>
            <a:ahLst/>
            <a:cxnLst/>
            <a:rect l="l" t="t" r="r" b="b"/>
            <a:pathLst>
              <a:path w="2929254" h="1008379">
                <a:moveTo>
                  <a:pt x="2761107" y="0"/>
                </a:moveTo>
                <a:lnTo>
                  <a:pt x="168021" y="0"/>
                </a:lnTo>
                <a:lnTo>
                  <a:pt x="123339" y="5998"/>
                </a:lnTo>
                <a:lnTo>
                  <a:pt x="83199" y="22930"/>
                </a:lnTo>
                <a:lnTo>
                  <a:pt x="49196" y="49196"/>
                </a:lnTo>
                <a:lnTo>
                  <a:pt x="22930" y="83199"/>
                </a:lnTo>
                <a:lnTo>
                  <a:pt x="5998" y="123339"/>
                </a:lnTo>
                <a:lnTo>
                  <a:pt x="0" y="168021"/>
                </a:lnTo>
                <a:lnTo>
                  <a:pt x="0" y="840104"/>
                </a:lnTo>
                <a:lnTo>
                  <a:pt x="5998" y="884786"/>
                </a:lnTo>
                <a:lnTo>
                  <a:pt x="22930" y="924926"/>
                </a:lnTo>
                <a:lnTo>
                  <a:pt x="49196" y="958929"/>
                </a:lnTo>
                <a:lnTo>
                  <a:pt x="83199" y="985195"/>
                </a:lnTo>
                <a:lnTo>
                  <a:pt x="123339" y="1002127"/>
                </a:lnTo>
                <a:lnTo>
                  <a:pt x="168021" y="1008126"/>
                </a:lnTo>
                <a:lnTo>
                  <a:pt x="2761107" y="1008126"/>
                </a:lnTo>
                <a:lnTo>
                  <a:pt x="2805788" y="1002127"/>
                </a:lnTo>
                <a:lnTo>
                  <a:pt x="2845928" y="985195"/>
                </a:lnTo>
                <a:lnTo>
                  <a:pt x="2879931" y="958929"/>
                </a:lnTo>
                <a:lnTo>
                  <a:pt x="2906197" y="924926"/>
                </a:lnTo>
                <a:lnTo>
                  <a:pt x="2923129" y="884786"/>
                </a:lnTo>
                <a:lnTo>
                  <a:pt x="2929128" y="840104"/>
                </a:lnTo>
                <a:lnTo>
                  <a:pt x="2929128" y="168021"/>
                </a:lnTo>
                <a:lnTo>
                  <a:pt x="2923129" y="123339"/>
                </a:lnTo>
                <a:lnTo>
                  <a:pt x="2906197" y="83199"/>
                </a:lnTo>
                <a:lnTo>
                  <a:pt x="2879931" y="49196"/>
                </a:lnTo>
                <a:lnTo>
                  <a:pt x="2845928" y="22930"/>
                </a:lnTo>
                <a:lnTo>
                  <a:pt x="2805788" y="5998"/>
                </a:lnTo>
                <a:lnTo>
                  <a:pt x="2761107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28740" y="2489073"/>
            <a:ext cx="2929255" cy="1008380"/>
          </a:xfrm>
          <a:custGeom>
            <a:avLst/>
            <a:gdLst/>
            <a:ahLst/>
            <a:cxnLst/>
            <a:rect l="l" t="t" r="r" b="b"/>
            <a:pathLst>
              <a:path w="2929254" h="1008379">
                <a:moveTo>
                  <a:pt x="0" y="168021"/>
                </a:moveTo>
                <a:lnTo>
                  <a:pt x="5998" y="123339"/>
                </a:lnTo>
                <a:lnTo>
                  <a:pt x="22930" y="83199"/>
                </a:lnTo>
                <a:lnTo>
                  <a:pt x="49196" y="49196"/>
                </a:lnTo>
                <a:lnTo>
                  <a:pt x="83199" y="22930"/>
                </a:lnTo>
                <a:lnTo>
                  <a:pt x="123339" y="5998"/>
                </a:lnTo>
                <a:lnTo>
                  <a:pt x="168021" y="0"/>
                </a:lnTo>
                <a:lnTo>
                  <a:pt x="2761107" y="0"/>
                </a:lnTo>
                <a:lnTo>
                  <a:pt x="2805788" y="5998"/>
                </a:lnTo>
                <a:lnTo>
                  <a:pt x="2845928" y="22930"/>
                </a:lnTo>
                <a:lnTo>
                  <a:pt x="2879931" y="49196"/>
                </a:lnTo>
                <a:lnTo>
                  <a:pt x="2906197" y="83199"/>
                </a:lnTo>
                <a:lnTo>
                  <a:pt x="2923129" y="123339"/>
                </a:lnTo>
                <a:lnTo>
                  <a:pt x="2929128" y="168021"/>
                </a:lnTo>
                <a:lnTo>
                  <a:pt x="2929128" y="840104"/>
                </a:lnTo>
                <a:lnTo>
                  <a:pt x="2923129" y="884786"/>
                </a:lnTo>
                <a:lnTo>
                  <a:pt x="2906197" y="924926"/>
                </a:lnTo>
                <a:lnTo>
                  <a:pt x="2879931" y="958929"/>
                </a:lnTo>
                <a:lnTo>
                  <a:pt x="2845928" y="985195"/>
                </a:lnTo>
                <a:lnTo>
                  <a:pt x="2805788" y="1002127"/>
                </a:lnTo>
                <a:lnTo>
                  <a:pt x="2761107" y="1008126"/>
                </a:lnTo>
                <a:lnTo>
                  <a:pt x="168021" y="1008126"/>
                </a:lnTo>
                <a:lnTo>
                  <a:pt x="123339" y="1002127"/>
                </a:lnTo>
                <a:lnTo>
                  <a:pt x="83199" y="985195"/>
                </a:lnTo>
                <a:lnTo>
                  <a:pt x="49196" y="958929"/>
                </a:lnTo>
                <a:lnTo>
                  <a:pt x="22930" y="924926"/>
                </a:lnTo>
                <a:lnTo>
                  <a:pt x="5998" y="884786"/>
                </a:lnTo>
                <a:lnTo>
                  <a:pt x="0" y="840104"/>
                </a:lnTo>
                <a:lnTo>
                  <a:pt x="0" y="168021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056883" y="2520187"/>
            <a:ext cx="280111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 indent="-8445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97790" algn="l"/>
              </a:tabLst>
            </a:pPr>
            <a:r>
              <a:rPr sz="10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Выручка </a:t>
            </a:r>
            <a:r>
              <a:rPr sz="1000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на 1</a:t>
            </a:r>
            <a:r>
              <a:rPr sz="1000" spc="-3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 </a:t>
            </a:r>
            <a:r>
              <a:rPr sz="10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занятого</a:t>
            </a:r>
            <a:endParaRPr sz="1000" dirty="0">
              <a:latin typeface="Liberation Sans Narrow"/>
              <a:cs typeface="Liberation Sans Narrow"/>
            </a:endParaRPr>
          </a:p>
          <a:p>
            <a:pPr marL="97155" indent="-84455">
              <a:lnSpc>
                <a:spcPct val="100000"/>
              </a:lnSpc>
              <a:buFont typeface="Arial"/>
              <a:buChar char="•"/>
              <a:tabLst>
                <a:tab pos="97790" algn="l"/>
              </a:tabLst>
            </a:pPr>
            <a:r>
              <a:rPr sz="10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Выход продукции </a:t>
            </a:r>
            <a:r>
              <a:rPr sz="1000" dirty="0">
                <a:solidFill>
                  <a:srgbClr val="08090F"/>
                </a:solidFill>
                <a:latin typeface="Liberation Sans Narrow"/>
                <a:cs typeface="Liberation Sans Narrow"/>
              </a:rPr>
              <a:t>с </a:t>
            </a:r>
            <a:r>
              <a:rPr sz="10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ед.</a:t>
            </a:r>
            <a:r>
              <a:rPr sz="1000" spc="-30" dirty="0">
                <a:solidFill>
                  <a:srgbClr val="08090F"/>
                </a:solidFill>
                <a:latin typeface="Liberation Sans Narrow"/>
                <a:cs typeface="Liberation Sans Narrow"/>
              </a:rPr>
              <a:t> </a:t>
            </a:r>
            <a:r>
              <a:rPr sz="10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сырья</a:t>
            </a:r>
            <a:endParaRPr sz="1000" dirty="0">
              <a:latin typeface="Liberation Sans Narrow"/>
              <a:cs typeface="Liberation Sans Narrow"/>
            </a:endParaRPr>
          </a:p>
          <a:p>
            <a:pPr marL="97155" marR="5080" indent="-84455">
              <a:lnSpc>
                <a:spcPct val="100000"/>
              </a:lnSpc>
              <a:buFont typeface="Arial"/>
              <a:buChar char="•"/>
              <a:tabLst>
                <a:tab pos="97790" algn="l"/>
              </a:tabLst>
            </a:pPr>
            <a:r>
              <a:rPr sz="10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Объем производства (физический) </a:t>
            </a:r>
            <a:r>
              <a:rPr sz="1000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на 1 </a:t>
            </a:r>
            <a:r>
              <a:rPr sz="10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занятого  </a:t>
            </a:r>
            <a:r>
              <a:rPr sz="1000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или 1</a:t>
            </a:r>
            <a:r>
              <a:rPr sz="1000" spc="-2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 </a:t>
            </a:r>
            <a:r>
              <a:rPr sz="10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человеко-час</a:t>
            </a:r>
            <a:endParaRPr sz="1000" dirty="0">
              <a:latin typeface="Liberation Sans Narrow"/>
              <a:cs typeface="Liberation Sans Narrow"/>
            </a:endParaRPr>
          </a:p>
          <a:p>
            <a:pPr marL="97155" indent="-84455">
              <a:lnSpc>
                <a:spcPct val="100000"/>
              </a:lnSpc>
              <a:buFont typeface="Arial"/>
              <a:buChar char="•"/>
              <a:tabLst>
                <a:tab pos="97790" algn="l"/>
              </a:tabLst>
            </a:pPr>
            <a:r>
              <a:rPr sz="10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Затраты </a:t>
            </a:r>
            <a:r>
              <a:rPr sz="1000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на </a:t>
            </a:r>
            <a:r>
              <a:rPr sz="10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единицу</a:t>
            </a:r>
            <a:r>
              <a:rPr sz="1000" spc="-5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 </a:t>
            </a:r>
            <a:r>
              <a:rPr sz="10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продукции</a:t>
            </a:r>
            <a:endParaRPr sz="1000" dirty="0">
              <a:latin typeface="Liberation Sans Narrow"/>
              <a:cs typeface="Liberation Sans Narrow"/>
            </a:endParaRPr>
          </a:p>
          <a:p>
            <a:pPr marL="97155" indent="-84455">
              <a:lnSpc>
                <a:spcPct val="100000"/>
              </a:lnSpc>
              <a:buFont typeface="Arial"/>
              <a:buChar char="•"/>
              <a:tabLst>
                <a:tab pos="97790" algn="l"/>
              </a:tabLst>
            </a:pPr>
            <a:r>
              <a:rPr sz="10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AISC </a:t>
            </a:r>
            <a:r>
              <a:rPr sz="1000" dirty="0">
                <a:solidFill>
                  <a:srgbClr val="08090F"/>
                </a:solidFill>
                <a:latin typeface="Liberation Sans Narrow"/>
                <a:cs typeface="Liberation Sans Narrow"/>
              </a:rPr>
              <a:t>– </a:t>
            </a:r>
            <a:r>
              <a:rPr sz="10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TCC+CAPEX/ объем</a:t>
            </a:r>
            <a:r>
              <a:rPr sz="1000" spc="-40" dirty="0">
                <a:solidFill>
                  <a:srgbClr val="08090F"/>
                </a:solidFill>
                <a:latin typeface="Liberation Sans Narrow"/>
                <a:cs typeface="Liberation Sans Narrow"/>
              </a:rPr>
              <a:t> </a:t>
            </a:r>
            <a:r>
              <a:rPr sz="10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производства</a:t>
            </a:r>
            <a:endParaRPr sz="1000" dirty="0">
              <a:latin typeface="Liberation Sans Narrow"/>
              <a:cs typeface="Liberation Sans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87365" y="2144648"/>
            <a:ext cx="1348105" cy="360045"/>
          </a:xfrm>
          <a:custGeom>
            <a:avLst/>
            <a:gdLst/>
            <a:ahLst/>
            <a:cxnLst/>
            <a:rect l="l" t="t" r="r" b="b"/>
            <a:pathLst>
              <a:path w="1348104" h="360044">
                <a:moveTo>
                  <a:pt x="1347851" y="0"/>
                </a:moveTo>
                <a:lnTo>
                  <a:pt x="0" y="359663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32072" y="1838325"/>
            <a:ext cx="1955291" cy="1282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32072" y="1838325"/>
            <a:ext cx="1955800" cy="1282700"/>
          </a:xfrm>
          <a:custGeom>
            <a:avLst/>
            <a:gdLst/>
            <a:ahLst/>
            <a:cxnLst/>
            <a:rect l="l" t="t" r="r" b="b"/>
            <a:pathLst>
              <a:path w="1955800" h="1282700">
                <a:moveTo>
                  <a:pt x="0" y="641223"/>
                </a:moveTo>
                <a:lnTo>
                  <a:pt x="6578" y="566454"/>
                </a:lnTo>
                <a:lnTo>
                  <a:pt x="25823" y="494215"/>
                </a:lnTo>
                <a:lnTo>
                  <a:pt x="57002" y="424989"/>
                </a:lnTo>
                <a:lnTo>
                  <a:pt x="76836" y="391656"/>
                </a:lnTo>
                <a:lnTo>
                  <a:pt x="99379" y="359256"/>
                </a:lnTo>
                <a:lnTo>
                  <a:pt x="124539" y="327850"/>
                </a:lnTo>
                <a:lnTo>
                  <a:pt x="152222" y="297498"/>
                </a:lnTo>
                <a:lnTo>
                  <a:pt x="182339" y="268260"/>
                </a:lnTo>
                <a:lnTo>
                  <a:pt x="214797" y="240196"/>
                </a:lnTo>
                <a:lnTo>
                  <a:pt x="249504" y="213367"/>
                </a:lnTo>
                <a:lnTo>
                  <a:pt x="286369" y="187833"/>
                </a:lnTo>
                <a:lnTo>
                  <a:pt x="325299" y="163653"/>
                </a:lnTo>
                <a:lnTo>
                  <a:pt x="366204" y="140888"/>
                </a:lnTo>
                <a:lnTo>
                  <a:pt x="408991" y="119599"/>
                </a:lnTo>
                <a:lnTo>
                  <a:pt x="453568" y="99845"/>
                </a:lnTo>
                <a:lnTo>
                  <a:pt x="499845" y="81687"/>
                </a:lnTo>
                <a:lnTo>
                  <a:pt x="547729" y="65185"/>
                </a:lnTo>
                <a:lnTo>
                  <a:pt x="597128" y="50399"/>
                </a:lnTo>
                <a:lnTo>
                  <a:pt x="647950" y="37389"/>
                </a:lnTo>
                <a:lnTo>
                  <a:pt x="700105" y="26215"/>
                </a:lnTo>
                <a:lnTo>
                  <a:pt x="753500" y="16938"/>
                </a:lnTo>
                <a:lnTo>
                  <a:pt x="808043" y="9618"/>
                </a:lnTo>
                <a:lnTo>
                  <a:pt x="863643" y="4314"/>
                </a:lnTo>
                <a:lnTo>
                  <a:pt x="920208" y="1088"/>
                </a:lnTo>
                <a:lnTo>
                  <a:pt x="977646" y="0"/>
                </a:lnTo>
                <a:lnTo>
                  <a:pt x="1035083" y="1088"/>
                </a:lnTo>
                <a:lnTo>
                  <a:pt x="1091648" y="4314"/>
                </a:lnTo>
                <a:lnTo>
                  <a:pt x="1147248" y="9618"/>
                </a:lnTo>
                <a:lnTo>
                  <a:pt x="1201791" y="16938"/>
                </a:lnTo>
                <a:lnTo>
                  <a:pt x="1255186" y="26215"/>
                </a:lnTo>
                <a:lnTo>
                  <a:pt x="1307341" y="37389"/>
                </a:lnTo>
                <a:lnTo>
                  <a:pt x="1358163" y="50399"/>
                </a:lnTo>
                <a:lnTo>
                  <a:pt x="1407562" y="65185"/>
                </a:lnTo>
                <a:lnTo>
                  <a:pt x="1455446" y="81687"/>
                </a:lnTo>
                <a:lnTo>
                  <a:pt x="1501723" y="99845"/>
                </a:lnTo>
                <a:lnTo>
                  <a:pt x="1546300" y="119599"/>
                </a:lnTo>
                <a:lnTo>
                  <a:pt x="1589087" y="140888"/>
                </a:lnTo>
                <a:lnTo>
                  <a:pt x="1629992" y="163653"/>
                </a:lnTo>
                <a:lnTo>
                  <a:pt x="1668922" y="187832"/>
                </a:lnTo>
                <a:lnTo>
                  <a:pt x="1705787" y="213367"/>
                </a:lnTo>
                <a:lnTo>
                  <a:pt x="1740494" y="240196"/>
                </a:lnTo>
                <a:lnTo>
                  <a:pt x="1772952" y="268260"/>
                </a:lnTo>
                <a:lnTo>
                  <a:pt x="1803069" y="297498"/>
                </a:lnTo>
                <a:lnTo>
                  <a:pt x="1830752" y="327850"/>
                </a:lnTo>
                <a:lnTo>
                  <a:pt x="1855912" y="359256"/>
                </a:lnTo>
                <a:lnTo>
                  <a:pt x="1878455" y="391656"/>
                </a:lnTo>
                <a:lnTo>
                  <a:pt x="1898289" y="424989"/>
                </a:lnTo>
                <a:lnTo>
                  <a:pt x="1915324" y="459196"/>
                </a:lnTo>
                <a:lnTo>
                  <a:pt x="1940628" y="529988"/>
                </a:lnTo>
                <a:lnTo>
                  <a:pt x="1953632" y="603552"/>
                </a:lnTo>
                <a:lnTo>
                  <a:pt x="1955291" y="641223"/>
                </a:lnTo>
                <a:lnTo>
                  <a:pt x="1953632" y="678893"/>
                </a:lnTo>
                <a:lnTo>
                  <a:pt x="1940628" y="752457"/>
                </a:lnTo>
                <a:lnTo>
                  <a:pt x="1915324" y="823249"/>
                </a:lnTo>
                <a:lnTo>
                  <a:pt x="1898289" y="857456"/>
                </a:lnTo>
                <a:lnTo>
                  <a:pt x="1878455" y="890789"/>
                </a:lnTo>
                <a:lnTo>
                  <a:pt x="1855912" y="923189"/>
                </a:lnTo>
                <a:lnTo>
                  <a:pt x="1830752" y="954595"/>
                </a:lnTo>
                <a:lnTo>
                  <a:pt x="1803069" y="984947"/>
                </a:lnTo>
                <a:lnTo>
                  <a:pt x="1772952" y="1014185"/>
                </a:lnTo>
                <a:lnTo>
                  <a:pt x="1740494" y="1042249"/>
                </a:lnTo>
                <a:lnTo>
                  <a:pt x="1705787" y="1069078"/>
                </a:lnTo>
                <a:lnTo>
                  <a:pt x="1668922" y="1094613"/>
                </a:lnTo>
                <a:lnTo>
                  <a:pt x="1629992" y="1118792"/>
                </a:lnTo>
                <a:lnTo>
                  <a:pt x="1589087" y="1141557"/>
                </a:lnTo>
                <a:lnTo>
                  <a:pt x="1546300" y="1162846"/>
                </a:lnTo>
                <a:lnTo>
                  <a:pt x="1501723" y="1182600"/>
                </a:lnTo>
                <a:lnTo>
                  <a:pt x="1455446" y="1200758"/>
                </a:lnTo>
                <a:lnTo>
                  <a:pt x="1407562" y="1217260"/>
                </a:lnTo>
                <a:lnTo>
                  <a:pt x="1358163" y="1232046"/>
                </a:lnTo>
                <a:lnTo>
                  <a:pt x="1307341" y="1245056"/>
                </a:lnTo>
                <a:lnTo>
                  <a:pt x="1255186" y="1256230"/>
                </a:lnTo>
                <a:lnTo>
                  <a:pt x="1201791" y="1265507"/>
                </a:lnTo>
                <a:lnTo>
                  <a:pt x="1147248" y="1272827"/>
                </a:lnTo>
                <a:lnTo>
                  <a:pt x="1091648" y="1278131"/>
                </a:lnTo>
                <a:lnTo>
                  <a:pt x="1035083" y="1281357"/>
                </a:lnTo>
                <a:lnTo>
                  <a:pt x="977646" y="1282446"/>
                </a:lnTo>
                <a:lnTo>
                  <a:pt x="920208" y="1281357"/>
                </a:lnTo>
                <a:lnTo>
                  <a:pt x="863643" y="1278131"/>
                </a:lnTo>
                <a:lnTo>
                  <a:pt x="808043" y="1272827"/>
                </a:lnTo>
                <a:lnTo>
                  <a:pt x="753500" y="1265507"/>
                </a:lnTo>
                <a:lnTo>
                  <a:pt x="700105" y="1256230"/>
                </a:lnTo>
                <a:lnTo>
                  <a:pt x="647950" y="1245056"/>
                </a:lnTo>
                <a:lnTo>
                  <a:pt x="597128" y="1232046"/>
                </a:lnTo>
                <a:lnTo>
                  <a:pt x="547729" y="1217260"/>
                </a:lnTo>
                <a:lnTo>
                  <a:pt x="499845" y="1200758"/>
                </a:lnTo>
                <a:lnTo>
                  <a:pt x="453568" y="1182600"/>
                </a:lnTo>
                <a:lnTo>
                  <a:pt x="408991" y="1162846"/>
                </a:lnTo>
                <a:lnTo>
                  <a:pt x="366204" y="1141557"/>
                </a:lnTo>
                <a:lnTo>
                  <a:pt x="325299" y="1118792"/>
                </a:lnTo>
                <a:lnTo>
                  <a:pt x="286369" y="1094613"/>
                </a:lnTo>
                <a:lnTo>
                  <a:pt x="249504" y="1069078"/>
                </a:lnTo>
                <a:lnTo>
                  <a:pt x="214797" y="1042249"/>
                </a:lnTo>
                <a:lnTo>
                  <a:pt x="182339" y="1014185"/>
                </a:lnTo>
                <a:lnTo>
                  <a:pt x="152222" y="984947"/>
                </a:lnTo>
                <a:lnTo>
                  <a:pt x="124539" y="954595"/>
                </a:lnTo>
                <a:lnTo>
                  <a:pt x="99379" y="923189"/>
                </a:lnTo>
                <a:lnTo>
                  <a:pt x="76836" y="890789"/>
                </a:lnTo>
                <a:lnTo>
                  <a:pt x="57002" y="857456"/>
                </a:lnTo>
                <a:lnTo>
                  <a:pt x="39967" y="823249"/>
                </a:lnTo>
                <a:lnTo>
                  <a:pt x="14663" y="752457"/>
                </a:lnTo>
                <a:lnTo>
                  <a:pt x="1659" y="678893"/>
                </a:lnTo>
                <a:lnTo>
                  <a:pt x="0" y="641223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24376" y="2119629"/>
            <a:ext cx="117094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500" b="1" spc="-155" dirty="0">
                <a:solidFill>
                  <a:schemeClr val="bg1"/>
                </a:solidFill>
                <a:latin typeface="Arial"/>
                <a:cs typeface="Arial"/>
              </a:rPr>
              <a:t>Показатели  э</a:t>
            </a:r>
            <a:r>
              <a:rPr sz="1500" b="1" spc="-250" dirty="0">
                <a:solidFill>
                  <a:schemeClr val="bg1"/>
                </a:solidFill>
                <a:latin typeface="Arial"/>
                <a:cs typeface="Arial"/>
              </a:rPr>
              <a:t>ф</a:t>
            </a:r>
            <a:r>
              <a:rPr sz="1500" b="1" spc="-175" dirty="0">
                <a:solidFill>
                  <a:schemeClr val="bg1"/>
                </a:solidFill>
                <a:latin typeface="Arial"/>
                <a:cs typeface="Arial"/>
              </a:rPr>
              <a:t>фек</a:t>
            </a:r>
            <a:r>
              <a:rPr sz="1500" b="1" spc="-145" dirty="0">
                <a:solidFill>
                  <a:schemeClr val="bg1"/>
                </a:solidFill>
                <a:latin typeface="Arial"/>
                <a:cs typeface="Arial"/>
              </a:rPr>
              <a:t>т</a:t>
            </a:r>
            <a:r>
              <a:rPr sz="1500" b="1" spc="-170" dirty="0">
                <a:solidFill>
                  <a:schemeClr val="bg1"/>
                </a:solidFill>
                <a:latin typeface="Arial"/>
                <a:cs typeface="Arial"/>
              </a:rPr>
              <a:t>ив</a:t>
            </a:r>
            <a:r>
              <a:rPr sz="1500" b="1" spc="-175" dirty="0">
                <a:solidFill>
                  <a:schemeClr val="bg1"/>
                </a:solidFill>
                <a:latin typeface="Arial"/>
                <a:cs typeface="Arial"/>
              </a:rPr>
              <a:t>н</a:t>
            </a:r>
            <a:r>
              <a:rPr sz="1500" b="1" spc="-120" dirty="0">
                <a:solidFill>
                  <a:schemeClr val="bg1"/>
                </a:solidFill>
                <a:latin typeface="Arial"/>
                <a:cs typeface="Arial"/>
              </a:rPr>
              <a:t>ост  </a:t>
            </a:r>
            <a:r>
              <a:rPr sz="1500" b="1" spc="-170" dirty="0">
                <a:solidFill>
                  <a:schemeClr val="bg1"/>
                </a:solidFill>
                <a:latin typeface="Arial"/>
                <a:cs typeface="Arial"/>
              </a:rPr>
              <a:t>и</a:t>
            </a:r>
            <a:r>
              <a:rPr sz="1500" b="1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500" b="1" spc="-155" dirty="0">
                <a:solidFill>
                  <a:schemeClr val="bg1"/>
                </a:solidFill>
                <a:latin typeface="Arial"/>
                <a:cs typeface="Arial"/>
              </a:rPr>
              <a:t>бизнеса</a:t>
            </a:r>
            <a:endParaRPr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23536" y="4427854"/>
            <a:ext cx="1577340" cy="0"/>
          </a:xfrm>
          <a:custGeom>
            <a:avLst/>
            <a:gdLst/>
            <a:ahLst/>
            <a:cxnLst/>
            <a:rect l="l" t="t" r="r" b="b"/>
            <a:pathLst>
              <a:path w="1577339">
                <a:moveTo>
                  <a:pt x="0" y="0"/>
                </a:moveTo>
                <a:lnTo>
                  <a:pt x="1576959" y="0"/>
                </a:lnTo>
              </a:path>
            </a:pathLst>
          </a:custGeom>
          <a:ln w="6223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64618" y="377190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7175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18457" y="3767201"/>
            <a:ext cx="1587500" cy="697230"/>
          </a:xfrm>
          <a:custGeom>
            <a:avLst/>
            <a:gdLst/>
            <a:ahLst/>
            <a:cxnLst/>
            <a:rect l="l" t="t" r="r" b="b"/>
            <a:pathLst>
              <a:path w="1587500" h="697229">
                <a:moveTo>
                  <a:pt x="10159" y="629919"/>
                </a:moveTo>
                <a:lnTo>
                  <a:pt x="0" y="629919"/>
                </a:lnTo>
                <a:lnTo>
                  <a:pt x="0" y="694944"/>
                </a:lnTo>
                <a:lnTo>
                  <a:pt x="2285" y="697230"/>
                </a:lnTo>
                <a:lnTo>
                  <a:pt x="1584959" y="697230"/>
                </a:lnTo>
                <a:lnTo>
                  <a:pt x="1587118" y="694944"/>
                </a:lnTo>
                <a:lnTo>
                  <a:pt x="1587118" y="687069"/>
                </a:lnTo>
                <a:lnTo>
                  <a:pt x="10159" y="687069"/>
                </a:lnTo>
                <a:lnTo>
                  <a:pt x="10159" y="629919"/>
                </a:lnTo>
                <a:close/>
              </a:path>
              <a:path w="1587500" h="697229">
                <a:moveTo>
                  <a:pt x="1584959" y="0"/>
                </a:moveTo>
                <a:lnTo>
                  <a:pt x="1510283" y="0"/>
                </a:lnTo>
                <a:lnTo>
                  <a:pt x="1510283" y="10160"/>
                </a:lnTo>
                <a:lnTo>
                  <a:pt x="1577085" y="10160"/>
                </a:lnTo>
                <a:lnTo>
                  <a:pt x="1577085" y="687069"/>
                </a:lnTo>
                <a:lnTo>
                  <a:pt x="1587118" y="687069"/>
                </a:lnTo>
                <a:lnTo>
                  <a:pt x="1587118" y="2286"/>
                </a:lnTo>
                <a:lnTo>
                  <a:pt x="158495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82642" y="3723513"/>
            <a:ext cx="1546225" cy="673735"/>
          </a:xfrm>
          <a:custGeom>
            <a:avLst/>
            <a:gdLst/>
            <a:ahLst/>
            <a:cxnLst/>
            <a:rect l="l" t="t" r="r" b="b"/>
            <a:pathLst>
              <a:path w="1546225" h="673735">
                <a:moveTo>
                  <a:pt x="0" y="673607"/>
                </a:moveTo>
                <a:lnTo>
                  <a:pt x="1546098" y="673607"/>
                </a:lnTo>
                <a:lnTo>
                  <a:pt x="1546098" y="0"/>
                </a:lnTo>
                <a:lnTo>
                  <a:pt x="0" y="0"/>
                </a:lnTo>
                <a:lnTo>
                  <a:pt x="0" y="673607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82642" y="3723513"/>
            <a:ext cx="1546225" cy="673735"/>
          </a:xfrm>
          <a:custGeom>
            <a:avLst/>
            <a:gdLst/>
            <a:ahLst/>
            <a:cxnLst/>
            <a:rect l="l" t="t" r="r" b="b"/>
            <a:pathLst>
              <a:path w="1546225" h="673735">
                <a:moveTo>
                  <a:pt x="0" y="673607"/>
                </a:moveTo>
                <a:lnTo>
                  <a:pt x="1546098" y="673607"/>
                </a:lnTo>
                <a:lnTo>
                  <a:pt x="1546098" y="0"/>
                </a:lnTo>
                <a:lnTo>
                  <a:pt x="0" y="0"/>
                </a:lnTo>
                <a:lnTo>
                  <a:pt x="0" y="673607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387596" y="3929633"/>
            <a:ext cx="15367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00"/>
              </a:spcBef>
            </a:pPr>
            <a:r>
              <a:rPr sz="1500" b="1" spc="-165" dirty="0">
                <a:solidFill>
                  <a:srgbClr val="08090F"/>
                </a:solidFill>
                <a:latin typeface="Arial"/>
                <a:cs typeface="Arial"/>
              </a:rPr>
              <a:t>Оборачиваемость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66478" y="4584903"/>
            <a:ext cx="2576830" cy="1977389"/>
          </a:xfrm>
          <a:custGeom>
            <a:avLst/>
            <a:gdLst/>
            <a:ahLst/>
            <a:cxnLst/>
            <a:rect l="l" t="t" r="r" b="b"/>
            <a:pathLst>
              <a:path w="2576829" h="1977390">
                <a:moveTo>
                  <a:pt x="0" y="1715759"/>
                </a:moveTo>
                <a:lnTo>
                  <a:pt x="22695" y="1786391"/>
                </a:lnTo>
                <a:lnTo>
                  <a:pt x="45199" y="1826969"/>
                </a:lnTo>
                <a:lnTo>
                  <a:pt x="72987" y="1863793"/>
                </a:lnTo>
                <a:lnTo>
                  <a:pt x="105550" y="1896352"/>
                </a:lnTo>
                <a:lnTo>
                  <a:pt x="142376" y="1924137"/>
                </a:lnTo>
                <a:lnTo>
                  <a:pt x="182953" y="1946635"/>
                </a:lnTo>
                <a:lnTo>
                  <a:pt x="226771" y="1963338"/>
                </a:lnTo>
                <a:lnTo>
                  <a:pt x="273318" y="1973734"/>
                </a:lnTo>
                <a:lnTo>
                  <a:pt x="322082" y="1977313"/>
                </a:lnTo>
                <a:lnTo>
                  <a:pt x="2246259" y="1977313"/>
                </a:lnTo>
                <a:lnTo>
                  <a:pt x="2295024" y="1973734"/>
                </a:lnTo>
                <a:lnTo>
                  <a:pt x="2341571" y="1963338"/>
                </a:lnTo>
                <a:lnTo>
                  <a:pt x="2385389" y="1946635"/>
                </a:lnTo>
                <a:lnTo>
                  <a:pt x="2423970" y="1925243"/>
                </a:lnTo>
                <a:lnTo>
                  <a:pt x="302016" y="1925243"/>
                </a:lnTo>
                <a:lnTo>
                  <a:pt x="254204" y="1921734"/>
                </a:lnTo>
                <a:lnTo>
                  <a:pt x="208568" y="1911542"/>
                </a:lnTo>
                <a:lnTo>
                  <a:pt x="165609" y="1895166"/>
                </a:lnTo>
                <a:lnTo>
                  <a:pt x="125827" y="1873108"/>
                </a:lnTo>
                <a:lnTo>
                  <a:pt x="89725" y="1845868"/>
                </a:lnTo>
                <a:lnTo>
                  <a:pt x="57803" y="1813947"/>
                </a:lnTo>
                <a:lnTo>
                  <a:pt x="30561" y="1777844"/>
                </a:lnTo>
                <a:lnTo>
                  <a:pt x="8501" y="1738061"/>
                </a:lnTo>
                <a:lnTo>
                  <a:pt x="0" y="1715759"/>
                </a:lnTo>
                <a:close/>
              </a:path>
              <a:path w="2576829" h="1977390">
                <a:moveTo>
                  <a:pt x="2288820" y="0"/>
                </a:moveTo>
                <a:lnTo>
                  <a:pt x="2324882" y="13747"/>
                </a:lnTo>
                <a:lnTo>
                  <a:pt x="2364663" y="35807"/>
                </a:lnTo>
                <a:lnTo>
                  <a:pt x="2400766" y="63049"/>
                </a:lnTo>
                <a:lnTo>
                  <a:pt x="2432688" y="94972"/>
                </a:lnTo>
                <a:lnTo>
                  <a:pt x="2459930" y="131074"/>
                </a:lnTo>
                <a:lnTo>
                  <a:pt x="2481990" y="170855"/>
                </a:lnTo>
                <a:lnTo>
                  <a:pt x="2498367" y="213814"/>
                </a:lnTo>
                <a:lnTo>
                  <a:pt x="2508561" y="259451"/>
                </a:lnTo>
                <a:lnTo>
                  <a:pt x="2512070" y="307263"/>
                </a:lnTo>
                <a:lnTo>
                  <a:pt x="2512070" y="1601634"/>
                </a:lnTo>
                <a:lnTo>
                  <a:pt x="2508561" y="1649455"/>
                </a:lnTo>
                <a:lnTo>
                  <a:pt x="2498367" y="1695098"/>
                </a:lnTo>
                <a:lnTo>
                  <a:pt x="2481990" y="1738061"/>
                </a:lnTo>
                <a:lnTo>
                  <a:pt x="2459930" y="1777844"/>
                </a:lnTo>
                <a:lnTo>
                  <a:pt x="2432688" y="1813947"/>
                </a:lnTo>
                <a:lnTo>
                  <a:pt x="2400766" y="1845868"/>
                </a:lnTo>
                <a:lnTo>
                  <a:pt x="2364663" y="1873108"/>
                </a:lnTo>
                <a:lnTo>
                  <a:pt x="2324882" y="1895166"/>
                </a:lnTo>
                <a:lnTo>
                  <a:pt x="2281923" y="1911542"/>
                </a:lnTo>
                <a:lnTo>
                  <a:pt x="2236287" y="1921734"/>
                </a:lnTo>
                <a:lnTo>
                  <a:pt x="2188474" y="1925243"/>
                </a:lnTo>
                <a:lnTo>
                  <a:pt x="2423970" y="1925243"/>
                </a:lnTo>
                <a:lnTo>
                  <a:pt x="2462792" y="1896352"/>
                </a:lnTo>
                <a:lnTo>
                  <a:pt x="2495354" y="1863793"/>
                </a:lnTo>
                <a:lnTo>
                  <a:pt x="2523143" y="1826969"/>
                </a:lnTo>
                <a:lnTo>
                  <a:pt x="2545647" y="1786391"/>
                </a:lnTo>
                <a:lnTo>
                  <a:pt x="2562353" y="1742570"/>
                </a:lnTo>
                <a:lnTo>
                  <a:pt x="2572752" y="1696016"/>
                </a:lnTo>
                <a:lnTo>
                  <a:pt x="2576332" y="1647240"/>
                </a:lnTo>
                <a:lnTo>
                  <a:pt x="2576332" y="326948"/>
                </a:lnTo>
                <a:lnTo>
                  <a:pt x="2572752" y="278183"/>
                </a:lnTo>
                <a:lnTo>
                  <a:pt x="2562353" y="231637"/>
                </a:lnTo>
                <a:lnTo>
                  <a:pt x="2545647" y="187819"/>
                </a:lnTo>
                <a:lnTo>
                  <a:pt x="2523143" y="147242"/>
                </a:lnTo>
                <a:lnTo>
                  <a:pt x="2495354" y="110416"/>
                </a:lnTo>
                <a:lnTo>
                  <a:pt x="2462792" y="77853"/>
                </a:lnTo>
                <a:lnTo>
                  <a:pt x="2425966" y="50064"/>
                </a:lnTo>
                <a:lnTo>
                  <a:pt x="2385389" y="27561"/>
                </a:lnTo>
                <a:lnTo>
                  <a:pt x="2341571" y="10854"/>
                </a:lnTo>
                <a:lnTo>
                  <a:pt x="2295024" y="455"/>
                </a:lnTo>
                <a:lnTo>
                  <a:pt x="228882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54978" y="4586096"/>
            <a:ext cx="2593340" cy="1981200"/>
          </a:xfrm>
          <a:custGeom>
            <a:avLst/>
            <a:gdLst/>
            <a:ahLst/>
            <a:cxnLst/>
            <a:rect l="l" t="t" r="r" b="b"/>
            <a:pathLst>
              <a:path w="2593340" h="1981200">
                <a:moveTo>
                  <a:pt x="283925" y="1968500"/>
                </a:moveTo>
                <a:lnTo>
                  <a:pt x="234014" y="1968500"/>
                </a:lnTo>
                <a:lnTo>
                  <a:pt x="250016" y="1981200"/>
                </a:lnTo>
                <a:lnTo>
                  <a:pt x="300181" y="1981200"/>
                </a:lnTo>
                <a:lnTo>
                  <a:pt x="283925" y="1968500"/>
                </a:lnTo>
                <a:close/>
              </a:path>
              <a:path w="2593340" h="1981200">
                <a:moveTo>
                  <a:pt x="2357454" y="1968500"/>
                </a:moveTo>
                <a:lnTo>
                  <a:pt x="2307162" y="1968500"/>
                </a:lnTo>
                <a:lnTo>
                  <a:pt x="2290906" y="1981200"/>
                </a:lnTo>
                <a:lnTo>
                  <a:pt x="2341706" y="1981200"/>
                </a:lnTo>
                <a:lnTo>
                  <a:pt x="2357454" y="1968500"/>
                </a:lnTo>
                <a:close/>
              </a:path>
              <a:path w="2593340" h="1981200">
                <a:moveTo>
                  <a:pt x="221695" y="1955800"/>
                </a:moveTo>
                <a:lnTo>
                  <a:pt x="203280" y="1955800"/>
                </a:lnTo>
                <a:lnTo>
                  <a:pt x="218520" y="1968500"/>
                </a:lnTo>
                <a:lnTo>
                  <a:pt x="236808" y="1968500"/>
                </a:lnTo>
                <a:lnTo>
                  <a:pt x="221695" y="1955800"/>
                </a:lnTo>
                <a:close/>
              </a:path>
              <a:path w="2593340" h="1981200">
                <a:moveTo>
                  <a:pt x="2388315" y="1955800"/>
                </a:moveTo>
                <a:lnTo>
                  <a:pt x="2369392" y="1955800"/>
                </a:lnTo>
                <a:lnTo>
                  <a:pt x="2354279" y="1968500"/>
                </a:lnTo>
                <a:lnTo>
                  <a:pt x="2373075" y="1968500"/>
                </a:lnTo>
                <a:lnTo>
                  <a:pt x="2388315" y="1955800"/>
                </a:lnTo>
                <a:close/>
              </a:path>
              <a:path w="2593340" h="1981200">
                <a:moveTo>
                  <a:pt x="192485" y="1943100"/>
                </a:moveTo>
                <a:lnTo>
                  <a:pt x="173943" y="1943100"/>
                </a:lnTo>
                <a:lnTo>
                  <a:pt x="188421" y="1955800"/>
                </a:lnTo>
                <a:lnTo>
                  <a:pt x="206963" y="1955800"/>
                </a:lnTo>
                <a:lnTo>
                  <a:pt x="192485" y="1943100"/>
                </a:lnTo>
                <a:close/>
              </a:path>
              <a:path w="2593340" h="1981200">
                <a:moveTo>
                  <a:pt x="2417652" y="1943100"/>
                </a:moveTo>
                <a:lnTo>
                  <a:pt x="2398475" y="1943100"/>
                </a:lnTo>
                <a:lnTo>
                  <a:pt x="2384124" y="1955800"/>
                </a:lnTo>
                <a:lnTo>
                  <a:pt x="2403174" y="1955800"/>
                </a:lnTo>
                <a:lnTo>
                  <a:pt x="2417652" y="1943100"/>
                </a:lnTo>
                <a:close/>
              </a:path>
              <a:path w="2593340" h="1981200">
                <a:moveTo>
                  <a:pt x="514" y="1690901"/>
                </a:moveTo>
                <a:lnTo>
                  <a:pt x="2366" y="1701800"/>
                </a:lnTo>
                <a:lnTo>
                  <a:pt x="5287" y="1714500"/>
                </a:lnTo>
                <a:lnTo>
                  <a:pt x="8970" y="1739900"/>
                </a:lnTo>
                <a:lnTo>
                  <a:pt x="13542" y="1752600"/>
                </a:lnTo>
                <a:lnTo>
                  <a:pt x="18876" y="1765300"/>
                </a:lnTo>
                <a:lnTo>
                  <a:pt x="24845" y="1778000"/>
                </a:lnTo>
                <a:lnTo>
                  <a:pt x="31576" y="1803400"/>
                </a:lnTo>
                <a:lnTo>
                  <a:pt x="55706" y="1841500"/>
                </a:lnTo>
                <a:lnTo>
                  <a:pt x="85551" y="1879600"/>
                </a:lnTo>
                <a:lnTo>
                  <a:pt x="108284" y="1905000"/>
                </a:lnTo>
                <a:lnTo>
                  <a:pt x="120476" y="1905000"/>
                </a:lnTo>
                <a:lnTo>
                  <a:pt x="133176" y="1917700"/>
                </a:lnTo>
                <a:lnTo>
                  <a:pt x="146257" y="1930400"/>
                </a:lnTo>
                <a:lnTo>
                  <a:pt x="159973" y="1943100"/>
                </a:lnTo>
                <a:lnTo>
                  <a:pt x="178515" y="1943100"/>
                </a:lnTo>
                <a:lnTo>
                  <a:pt x="164926" y="1930400"/>
                </a:lnTo>
                <a:lnTo>
                  <a:pt x="151718" y="1917700"/>
                </a:lnTo>
                <a:lnTo>
                  <a:pt x="139018" y="1917700"/>
                </a:lnTo>
                <a:lnTo>
                  <a:pt x="126699" y="1905000"/>
                </a:lnTo>
                <a:lnTo>
                  <a:pt x="92917" y="1866900"/>
                </a:lnTo>
                <a:lnTo>
                  <a:pt x="63961" y="1828800"/>
                </a:lnTo>
                <a:lnTo>
                  <a:pt x="40466" y="1790700"/>
                </a:lnTo>
                <a:lnTo>
                  <a:pt x="23224" y="1752600"/>
                </a:lnTo>
                <a:lnTo>
                  <a:pt x="27354" y="1752600"/>
                </a:lnTo>
                <a:lnTo>
                  <a:pt x="20001" y="1739900"/>
                </a:lnTo>
                <a:lnTo>
                  <a:pt x="3623" y="1701800"/>
                </a:lnTo>
                <a:lnTo>
                  <a:pt x="514" y="1690901"/>
                </a:lnTo>
                <a:close/>
              </a:path>
              <a:path w="2593340" h="1981200">
                <a:moveTo>
                  <a:pt x="2444957" y="50800"/>
                </a:moveTo>
                <a:lnTo>
                  <a:pt x="2426415" y="50800"/>
                </a:lnTo>
                <a:lnTo>
                  <a:pt x="2439496" y="63500"/>
                </a:lnTo>
                <a:lnTo>
                  <a:pt x="2452323" y="76200"/>
                </a:lnTo>
                <a:lnTo>
                  <a:pt x="2464642" y="76200"/>
                </a:lnTo>
                <a:lnTo>
                  <a:pt x="2476326" y="88900"/>
                </a:lnTo>
                <a:lnTo>
                  <a:pt x="2508584" y="127000"/>
                </a:lnTo>
                <a:lnTo>
                  <a:pt x="2535762" y="165100"/>
                </a:lnTo>
                <a:lnTo>
                  <a:pt x="2557225" y="203200"/>
                </a:lnTo>
                <a:lnTo>
                  <a:pt x="2568147" y="241300"/>
                </a:lnTo>
                <a:lnTo>
                  <a:pt x="2572592" y="254000"/>
                </a:lnTo>
                <a:lnTo>
                  <a:pt x="2576148" y="266700"/>
                </a:lnTo>
                <a:lnTo>
                  <a:pt x="2579069" y="279400"/>
                </a:lnTo>
                <a:lnTo>
                  <a:pt x="2581101" y="304800"/>
                </a:lnTo>
                <a:lnTo>
                  <a:pt x="2582371" y="317500"/>
                </a:lnTo>
                <a:lnTo>
                  <a:pt x="2582752" y="330200"/>
                </a:lnTo>
                <a:lnTo>
                  <a:pt x="2582752" y="1651000"/>
                </a:lnTo>
                <a:lnTo>
                  <a:pt x="2582371" y="1663700"/>
                </a:lnTo>
                <a:lnTo>
                  <a:pt x="2581101" y="1689100"/>
                </a:lnTo>
                <a:lnTo>
                  <a:pt x="2578942" y="1701800"/>
                </a:lnTo>
                <a:lnTo>
                  <a:pt x="2576148" y="1714500"/>
                </a:lnTo>
                <a:lnTo>
                  <a:pt x="2572465" y="1739900"/>
                </a:lnTo>
                <a:lnTo>
                  <a:pt x="2557225" y="1778000"/>
                </a:lnTo>
                <a:lnTo>
                  <a:pt x="2535635" y="1816100"/>
                </a:lnTo>
                <a:lnTo>
                  <a:pt x="2508457" y="1854200"/>
                </a:lnTo>
                <a:lnTo>
                  <a:pt x="2476199" y="1892300"/>
                </a:lnTo>
                <a:lnTo>
                  <a:pt x="2452069" y="1917700"/>
                </a:lnTo>
                <a:lnTo>
                  <a:pt x="2439369" y="1917700"/>
                </a:lnTo>
                <a:lnTo>
                  <a:pt x="2426300" y="1930400"/>
                </a:lnTo>
                <a:lnTo>
                  <a:pt x="2412572" y="1943100"/>
                </a:lnTo>
                <a:lnTo>
                  <a:pt x="2431622" y="1943100"/>
                </a:lnTo>
                <a:lnTo>
                  <a:pt x="2444955" y="1930400"/>
                </a:lnTo>
                <a:lnTo>
                  <a:pt x="2445211" y="1930400"/>
                </a:lnTo>
                <a:lnTo>
                  <a:pt x="2458292" y="1917700"/>
                </a:lnTo>
                <a:lnTo>
                  <a:pt x="2470992" y="1905000"/>
                </a:lnTo>
                <a:lnTo>
                  <a:pt x="2483184" y="1905000"/>
                </a:lnTo>
                <a:lnTo>
                  <a:pt x="2516458" y="1866900"/>
                </a:lnTo>
                <a:lnTo>
                  <a:pt x="2544398" y="1828800"/>
                </a:lnTo>
                <a:lnTo>
                  <a:pt x="2566623" y="1778000"/>
                </a:lnTo>
                <a:lnTo>
                  <a:pt x="2572592" y="1765300"/>
                </a:lnTo>
                <a:lnTo>
                  <a:pt x="2577799" y="1752600"/>
                </a:lnTo>
                <a:lnTo>
                  <a:pt x="2582371" y="1739900"/>
                </a:lnTo>
                <a:lnTo>
                  <a:pt x="2586054" y="1714500"/>
                </a:lnTo>
                <a:lnTo>
                  <a:pt x="2588975" y="1701800"/>
                </a:lnTo>
                <a:lnTo>
                  <a:pt x="2591134" y="1689100"/>
                </a:lnTo>
                <a:lnTo>
                  <a:pt x="2592404" y="1663700"/>
                </a:lnTo>
                <a:lnTo>
                  <a:pt x="2592912" y="1651000"/>
                </a:lnTo>
                <a:lnTo>
                  <a:pt x="2592912" y="330200"/>
                </a:lnTo>
                <a:lnTo>
                  <a:pt x="2591134" y="292100"/>
                </a:lnTo>
                <a:lnTo>
                  <a:pt x="2582244" y="254000"/>
                </a:lnTo>
                <a:lnTo>
                  <a:pt x="2577799" y="228600"/>
                </a:lnTo>
                <a:lnTo>
                  <a:pt x="2572465" y="215900"/>
                </a:lnTo>
                <a:lnTo>
                  <a:pt x="2566496" y="203200"/>
                </a:lnTo>
                <a:lnTo>
                  <a:pt x="2559765" y="190500"/>
                </a:lnTo>
                <a:lnTo>
                  <a:pt x="2552399" y="177800"/>
                </a:lnTo>
                <a:lnTo>
                  <a:pt x="2544271" y="152400"/>
                </a:lnTo>
                <a:lnTo>
                  <a:pt x="2516204" y="114300"/>
                </a:lnTo>
                <a:lnTo>
                  <a:pt x="2494614" y="88900"/>
                </a:lnTo>
                <a:lnTo>
                  <a:pt x="2482930" y="88900"/>
                </a:lnTo>
                <a:lnTo>
                  <a:pt x="2470865" y="76200"/>
                </a:lnTo>
                <a:lnTo>
                  <a:pt x="2458165" y="63500"/>
                </a:lnTo>
                <a:lnTo>
                  <a:pt x="2444957" y="50800"/>
                </a:lnTo>
                <a:close/>
              </a:path>
              <a:path w="2593340" h="1981200">
                <a:moveTo>
                  <a:pt x="27354" y="1752600"/>
                </a:moveTo>
                <a:lnTo>
                  <a:pt x="23224" y="1752600"/>
                </a:lnTo>
                <a:lnTo>
                  <a:pt x="42061" y="1778000"/>
                </a:lnTo>
                <a:lnTo>
                  <a:pt x="27354" y="1752600"/>
                </a:lnTo>
                <a:close/>
              </a:path>
              <a:path w="2593340" h="1981200">
                <a:moveTo>
                  <a:pt x="207" y="1689100"/>
                </a:moveTo>
                <a:lnTo>
                  <a:pt x="0" y="1689100"/>
                </a:lnTo>
                <a:lnTo>
                  <a:pt x="514" y="1690901"/>
                </a:lnTo>
                <a:lnTo>
                  <a:pt x="207" y="1689100"/>
                </a:lnTo>
                <a:close/>
              </a:path>
              <a:path w="2593340" h="1981200">
                <a:moveTo>
                  <a:pt x="2402920" y="25400"/>
                </a:moveTo>
                <a:lnTo>
                  <a:pt x="2369646" y="25400"/>
                </a:lnTo>
                <a:lnTo>
                  <a:pt x="2384378" y="38100"/>
                </a:lnTo>
                <a:lnTo>
                  <a:pt x="2398729" y="38100"/>
                </a:lnTo>
                <a:lnTo>
                  <a:pt x="2412826" y="50800"/>
                </a:lnTo>
                <a:lnTo>
                  <a:pt x="2431368" y="50800"/>
                </a:lnTo>
                <a:lnTo>
                  <a:pt x="2417398" y="38100"/>
                </a:lnTo>
                <a:lnTo>
                  <a:pt x="2402920" y="25400"/>
                </a:lnTo>
                <a:close/>
              </a:path>
              <a:path w="2593340" h="1981200">
                <a:moveTo>
                  <a:pt x="2348625" y="20516"/>
                </a:moveTo>
                <a:lnTo>
                  <a:pt x="2354533" y="25400"/>
                </a:lnTo>
                <a:lnTo>
                  <a:pt x="2356273" y="25400"/>
                </a:lnTo>
                <a:lnTo>
                  <a:pt x="2348625" y="20516"/>
                </a:lnTo>
                <a:close/>
              </a:path>
              <a:path w="2593340" h="1981200">
                <a:moveTo>
                  <a:pt x="2372948" y="12700"/>
                </a:moveTo>
                <a:lnTo>
                  <a:pt x="2339166" y="12700"/>
                </a:lnTo>
                <a:lnTo>
                  <a:pt x="2348625" y="20516"/>
                </a:lnTo>
                <a:lnTo>
                  <a:pt x="2356273" y="25400"/>
                </a:lnTo>
                <a:lnTo>
                  <a:pt x="2388061" y="25400"/>
                </a:lnTo>
                <a:lnTo>
                  <a:pt x="2372948" y="12700"/>
                </a:lnTo>
                <a:close/>
              </a:path>
              <a:path w="2593340" h="1981200">
                <a:moveTo>
                  <a:pt x="2325196" y="0"/>
                </a:moveTo>
                <a:lnTo>
                  <a:pt x="2293423" y="0"/>
                </a:lnTo>
                <a:lnTo>
                  <a:pt x="2336382" y="12700"/>
                </a:lnTo>
                <a:lnTo>
                  <a:pt x="2341452" y="12700"/>
                </a:lnTo>
                <a:lnTo>
                  <a:pt x="232519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44898" y="4568571"/>
            <a:ext cx="2533650" cy="1941830"/>
          </a:xfrm>
          <a:custGeom>
            <a:avLst/>
            <a:gdLst/>
            <a:ahLst/>
            <a:cxnLst/>
            <a:rect l="l" t="t" r="r" b="b"/>
            <a:pathLst>
              <a:path w="2533650" h="1941829">
                <a:moveTo>
                  <a:pt x="2210054" y="0"/>
                </a:moveTo>
                <a:lnTo>
                  <a:pt x="323596" y="0"/>
                </a:lnTo>
                <a:lnTo>
                  <a:pt x="275783" y="3509"/>
                </a:lnTo>
                <a:lnTo>
                  <a:pt x="230147" y="13703"/>
                </a:lnTo>
                <a:lnTo>
                  <a:pt x="187188" y="30080"/>
                </a:lnTo>
                <a:lnTo>
                  <a:pt x="147407" y="52140"/>
                </a:lnTo>
                <a:lnTo>
                  <a:pt x="111304" y="79382"/>
                </a:lnTo>
                <a:lnTo>
                  <a:pt x="79382" y="111304"/>
                </a:lnTo>
                <a:lnTo>
                  <a:pt x="52140" y="147407"/>
                </a:lnTo>
                <a:lnTo>
                  <a:pt x="30080" y="187188"/>
                </a:lnTo>
                <a:lnTo>
                  <a:pt x="13703" y="230147"/>
                </a:lnTo>
                <a:lnTo>
                  <a:pt x="3509" y="275783"/>
                </a:lnTo>
                <a:lnTo>
                  <a:pt x="0" y="323595"/>
                </a:lnTo>
                <a:lnTo>
                  <a:pt x="0" y="1617967"/>
                </a:lnTo>
                <a:lnTo>
                  <a:pt x="3509" y="1665788"/>
                </a:lnTo>
                <a:lnTo>
                  <a:pt x="13703" y="1711430"/>
                </a:lnTo>
                <a:lnTo>
                  <a:pt x="30080" y="1754393"/>
                </a:lnTo>
                <a:lnTo>
                  <a:pt x="52140" y="1794176"/>
                </a:lnTo>
                <a:lnTo>
                  <a:pt x="79382" y="1830279"/>
                </a:lnTo>
                <a:lnTo>
                  <a:pt x="111304" y="1862201"/>
                </a:lnTo>
                <a:lnTo>
                  <a:pt x="147407" y="1889441"/>
                </a:lnTo>
                <a:lnTo>
                  <a:pt x="187188" y="1911499"/>
                </a:lnTo>
                <a:lnTo>
                  <a:pt x="230147" y="1927874"/>
                </a:lnTo>
                <a:lnTo>
                  <a:pt x="275783" y="1938067"/>
                </a:lnTo>
                <a:lnTo>
                  <a:pt x="323596" y="1941576"/>
                </a:lnTo>
                <a:lnTo>
                  <a:pt x="2210054" y="1941576"/>
                </a:lnTo>
                <a:lnTo>
                  <a:pt x="2257866" y="1938067"/>
                </a:lnTo>
                <a:lnTo>
                  <a:pt x="2303502" y="1927874"/>
                </a:lnTo>
                <a:lnTo>
                  <a:pt x="2346461" y="1911499"/>
                </a:lnTo>
                <a:lnTo>
                  <a:pt x="2386242" y="1889441"/>
                </a:lnTo>
                <a:lnTo>
                  <a:pt x="2422345" y="1862201"/>
                </a:lnTo>
                <a:lnTo>
                  <a:pt x="2454267" y="1830279"/>
                </a:lnTo>
                <a:lnTo>
                  <a:pt x="2481509" y="1794176"/>
                </a:lnTo>
                <a:lnTo>
                  <a:pt x="2503569" y="1754393"/>
                </a:lnTo>
                <a:lnTo>
                  <a:pt x="2519946" y="1711430"/>
                </a:lnTo>
                <a:lnTo>
                  <a:pt x="2530140" y="1665788"/>
                </a:lnTo>
                <a:lnTo>
                  <a:pt x="2533650" y="1617967"/>
                </a:lnTo>
                <a:lnTo>
                  <a:pt x="2533650" y="323595"/>
                </a:lnTo>
                <a:lnTo>
                  <a:pt x="2530140" y="275783"/>
                </a:lnTo>
                <a:lnTo>
                  <a:pt x="2519946" y="230147"/>
                </a:lnTo>
                <a:lnTo>
                  <a:pt x="2503569" y="187188"/>
                </a:lnTo>
                <a:lnTo>
                  <a:pt x="2481509" y="147407"/>
                </a:lnTo>
                <a:lnTo>
                  <a:pt x="2454267" y="111304"/>
                </a:lnTo>
                <a:lnTo>
                  <a:pt x="2422345" y="79382"/>
                </a:lnTo>
                <a:lnTo>
                  <a:pt x="2386242" y="52140"/>
                </a:lnTo>
                <a:lnTo>
                  <a:pt x="2346461" y="30080"/>
                </a:lnTo>
                <a:lnTo>
                  <a:pt x="2303502" y="13703"/>
                </a:lnTo>
                <a:lnTo>
                  <a:pt x="2257866" y="3509"/>
                </a:lnTo>
                <a:lnTo>
                  <a:pt x="2210054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44898" y="4568571"/>
            <a:ext cx="2533650" cy="1941830"/>
          </a:xfrm>
          <a:custGeom>
            <a:avLst/>
            <a:gdLst/>
            <a:ahLst/>
            <a:cxnLst/>
            <a:rect l="l" t="t" r="r" b="b"/>
            <a:pathLst>
              <a:path w="2533650" h="1941829">
                <a:moveTo>
                  <a:pt x="0" y="323595"/>
                </a:moveTo>
                <a:lnTo>
                  <a:pt x="3509" y="275783"/>
                </a:lnTo>
                <a:lnTo>
                  <a:pt x="13703" y="230147"/>
                </a:lnTo>
                <a:lnTo>
                  <a:pt x="30080" y="187188"/>
                </a:lnTo>
                <a:lnTo>
                  <a:pt x="52140" y="147407"/>
                </a:lnTo>
                <a:lnTo>
                  <a:pt x="79382" y="111304"/>
                </a:lnTo>
                <a:lnTo>
                  <a:pt x="111304" y="79382"/>
                </a:lnTo>
                <a:lnTo>
                  <a:pt x="147407" y="52140"/>
                </a:lnTo>
                <a:lnTo>
                  <a:pt x="187188" y="30080"/>
                </a:lnTo>
                <a:lnTo>
                  <a:pt x="230147" y="13703"/>
                </a:lnTo>
                <a:lnTo>
                  <a:pt x="275783" y="3509"/>
                </a:lnTo>
                <a:lnTo>
                  <a:pt x="323596" y="0"/>
                </a:lnTo>
                <a:lnTo>
                  <a:pt x="2210054" y="0"/>
                </a:lnTo>
                <a:lnTo>
                  <a:pt x="2257866" y="3509"/>
                </a:lnTo>
                <a:lnTo>
                  <a:pt x="2303502" y="13703"/>
                </a:lnTo>
                <a:lnTo>
                  <a:pt x="2346461" y="30080"/>
                </a:lnTo>
                <a:lnTo>
                  <a:pt x="2386242" y="52140"/>
                </a:lnTo>
                <a:lnTo>
                  <a:pt x="2422345" y="79382"/>
                </a:lnTo>
                <a:lnTo>
                  <a:pt x="2454267" y="111304"/>
                </a:lnTo>
                <a:lnTo>
                  <a:pt x="2481509" y="147407"/>
                </a:lnTo>
                <a:lnTo>
                  <a:pt x="2503569" y="187188"/>
                </a:lnTo>
                <a:lnTo>
                  <a:pt x="2519946" y="230147"/>
                </a:lnTo>
                <a:lnTo>
                  <a:pt x="2530140" y="275783"/>
                </a:lnTo>
                <a:lnTo>
                  <a:pt x="2533650" y="323595"/>
                </a:lnTo>
                <a:lnTo>
                  <a:pt x="2533650" y="1617967"/>
                </a:lnTo>
                <a:lnTo>
                  <a:pt x="2530140" y="1665788"/>
                </a:lnTo>
                <a:lnTo>
                  <a:pt x="2519946" y="1711430"/>
                </a:lnTo>
                <a:lnTo>
                  <a:pt x="2503569" y="1754393"/>
                </a:lnTo>
                <a:lnTo>
                  <a:pt x="2481509" y="1794176"/>
                </a:lnTo>
                <a:lnTo>
                  <a:pt x="2454267" y="1830279"/>
                </a:lnTo>
                <a:lnTo>
                  <a:pt x="2422345" y="1862201"/>
                </a:lnTo>
                <a:lnTo>
                  <a:pt x="2386242" y="1889441"/>
                </a:lnTo>
                <a:lnTo>
                  <a:pt x="2346461" y="1911499"/>
                </a:lnTo>
                <a:lnTo>
                  <a:pt x="2303502" y="1927874"/>
                </a:lnTo>
                <a:lnTo>
                  <a:pt x="2257866" y="1938067"/>
                </a:lnTo>
                <a:lnTo>
                  <a:pt x="2210054" y="1941576"/>
                </a:lnTo>
                <a:lnTo>
                  <a:pt x="323596" y="1941576"/>
                </a:lnTo>
                <a:lnTo>
                  <a:pt x="275783" y="1938067"/>
                </a:lnTo>
                <a:lnTo>
                  <a:pt x="230147" y="1927874"/>
                </a:lnTo>
                <a:lnTo>
                  <a:pt x="187188" y="1911499"/>
                </a:lnTo>
                <a:lnTo>
                  <a:pt x="147407" y="1889441"/>
                </a:lnTo>
                <a:lnTo>
                  <a:pt x="111304" y="1862201"/>
                </a:lnTo>
                <a:lnTo>
                  <a:pt x="79382" y="1830279"/>
                </a:lnTo>
                <a:lnTo>
                  <a:pt x="52140" y="1794176"/>
                </a:lnTo>
                <a:lnTo>
                  <a:pt x="30080" y="1754393"/>
                </a:lnTo>
                <a:lnTo>
                  <a:pt x="13703" y="1711430"/>
                </a:lnTo>
                <a:lnTo>
                  <a:pt x="3509" y="1665788"/>
                </a:lnTo>
                <a:lnTo>
                  <a:pt x="0" y="1617967"/>
                </a:lnTo>
                <a:lnTo>
                  <a:pt x="0" y="323595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61468" y="4700016"/>
            <a:ext cx="251708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 indent="-8445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97790" algn="l"/>
              </a:tabLst>
            </a:pPr>
            <a:r>
              <a:rPr sz="12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Оборачиваемость</a:t>
            </a:r>
            <a:r>
              <a:rPr sz="1200" spc="-70" dirty="0">
                <a:solidFill>
                  <a:srgbClr val="08090F"/>
                </a:solidFill>
                <a:latin typeface="Liberation Sans Narrow"/>
                <a:cs typeface="Liberation Sans Narrow"/>
              </a:rPr>
              <a:t> </a:t>
            </a:r>
            <a:r>
              <a:rPr sz="12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активов</a:t>
            </a:r>
            <a:endParaRPr sz="1200" dirty="0">
              <a:latin typeface="Liberation Sans Narrow"/>
              <a:cs typeface="Liberation Sans Narrow"/>
            </a:endParaRPr>
          </a:p>
          <a:p>
            <a:pPr marL="97155" marR="203200" indent="-84455">
              <a:lnSpc>
                <a:spcPct val="100000"/>
              </a:lnSpc>
              <a:buFont typeface="Arial"/>
              <a:buChar char="•"/>
              <a:tabLst>
                <a:tab pos="97790" algn="l"/>
              </a:tabLst>
            </a:pPr>
            <a:r>
              <a:rPr sz="12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Оборачиваемость дебиторской  задолженности</a:t>
            </a:r>
            <a:endParaRPr sz="1200" dirty="0">
              <a:latin typeface="Liberation Sans Narrow"/>
              <a:cs typeface="Liberation Sans Narrow"/>
            </a:endParaRPr>
          </a:p>
          <a:p>
            <a:pPr marL="97155" indent="-84455">
              <a:lnSpc>
                <a:spcPct val="100000"/>
              </a:lnSpc>
              <a:buFont typeface="Arial"/>
              <a:buChar char="•"/>
              <a:tabLst>
                <a:tab pos="97790" algn="l"/>
              </a:tabLst>
            </a:pPr>
            <a:r>
              <a:rPr sz="12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Оборачиваемость</a:t>
            </a:r>
            <a:r>
              <a:rPr sz="1200" spc="-90" dirty="0">
                <a:solidFill>
                  <a:srgbClr val="08090F"/>
                </a:solidFill>
                <a:latin typeface="Liberation Sans Narrow"/>
                <a:cs typeface="Liberation Sans Narrow"/>
              </a:rPr>
              <a:t> </a:t>
            </a:r>
            <a:r>
              <a:rPr sz="12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запасов</a:t>
            </a:r>
            <a:endParaRPr sz="1200" dirty="0">
              <a:latin typeface="Liberation Sans Narrow"/>
              <a:cs typeface="Liberation Sans Narrow"/>
            </a:endParaRPr>
          </a:p>
          <a:p>
            <a:pPr marL="97155" marR="150495" indent="-84455">
              <a:lnSpc>
                <a:spcPct val="100000"/>
              </a:lnSpc>
              <a:buFont typeface="Arial"/>
              <a:buChar char="•"/>
              <a:tabLst>
                <a:tab pos="97790" algn="l"/>
              </a:tabLst>
            </a:pPr>
            <a:r>
              <a:rPr sz="12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Оборачиваемость кредиторской  задолженности</a:t>
            </a:r>
            <a:endParaRPr sz="1200" dirty="0">
              <a:latin typeface="Liberation Sans Narrow"/>
              <a:cs typeface="Liberation Sans Narrow"/>
            </a:endParaRPr>
          </a:p>
          <a:p>
            <a:pPr marL="97155" indent="-84455">
              <a:lnSpc>
                <a:spcPct val="100000"/>
              </a:lnSpc>
              <a:buFont typeface="Arial"/>
              <a:buChar char="•"/>
              <a:tabLst>
                <a:tab pos="97790" algn="l"/>
              </a:tabLst>
            </a:pPr>
            <a:r>
              <a:rPr sz="12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Операционный </a:t>
            </a:r>
            <a:r>
              <a:rPr sz="1200" dirty="0">
                <a:solidFill>
                  <a:srgbClr val="08090F"/>
                </a:solidFill>
                <a:latin typeface="Liberation Sans Narrow"/>
                <a:cs typeface="Liberation Sans Narrow"/>
              </a:rPr>
              <a:t>цикл</a:t>
            </a:r>
            <a:endParaRPr sz="1200" dirty="0">
              <a:latin typeface="Liberation Sans Narrow"/>
              <a:cs typeface="Liberation Sans Narrow"/>
            </a:endParaRPr>
          </a:p>
          <a:p>
            <a:pPr marL="97155" indent="-84455">
              <a:lnSpc>
                <a:spcPct val="100000"/>
              </a:lnSpc>
              <a:buFont typeface="Arial"/>
              <a:buChar char="•"/>
              <a:tabLst>
                <a:tab pos="97790" algn="l"/>
              </a:tabLst>
            </a:pPr>
            <a:r>
              <a:rPr sz="1200" dirty="0">
                <a:solidFill>
                  <a:srgbClr val="08090F"/>
                </a:solidFill>
                <a:latin typeface="Liberation Sans Narrow"/>
                <a:cs typeface="Liberation Sans Narrow"/>
              </a:rPr>
              <a:t>Цикл </a:t>
            </a:r>
            <a:r>
              <a:rPr sz="12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оборота </a:t>
            </a:r>
            <a:r>
              <a:rPr sz="1200" dirty="0" err="1">
                <a:solidFill>
                  <a:srgbClr val="08090F"/>
                </a:solidFill>
                <a:latin typeface="Liberation Sans Narrow"/>
                <a:cs typeface="Liberation Sans Narrow"/>
              </a:rPr>
              <a:t>денежных</a:t>
            </a:r>
            <a:r>
              <a:rPr sz="1200" dirty="0">
                <a:solidFill>
                  <a:srgbClr val="08090F"/>
                </a:solidFill>
                <a:latin typeface="Liberation Sans Narrow"/>
                <a:cs typeface="Liberation Sans Narrow"/>
              </a:rPr>
              <a:t> </a:t>
            </a:r>
            <a:r>
              <a:rPr sz="1200" spc="-5" dirty="0" err="1">
                <a:solidFill>
                  <a:srgbClr val="08090F"/>
                </a:solidFill>
                <a:latin typeface="Liberation Sans Narrow"/>
                <a:cs typeface="Liberation Sans Narrow"/>
              </a:rPr>
              <a:t>сред</a:t>
            </a:r>
            <a:r>
              <a:rPr lang="ru-RU" sz="12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с</a:t>
            </a:r>
            <a:r>
              <a:rPr sz="1200" spc="-5" dirty="0" err="1">
                <a:solidFill>
                  <a:srgbClr val="08090F"/>
                </a:solidFill>
                <a:latin typeface="Liberation Sans Narrow"/>
                <a:cs typeface="Liberation Sans Narrow"/>
              </a:rPr>
              <a:t>тв</a:t>
            </a:r>
            <a:r>
              <a:rPr sz="1200" spc="-5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 </a:t>
            </a:r>
            <a:endParaRPr sz="1200" dirty="0">
              <a:latin typeface="Liberation Sans Narrow"/>
              <a:cs typeface="Liberation Sans Narrow"/>
            </a:endParaRPr>
          </a:p>
          <a:p>
            <a:pPr marL="97155">
              <a:lnSpc>
                <a:spcPct val="100000"/>
              </a:lnSpc>
            </a:pPr>
            <a:r>
              <a:rPr sz="1200" dirty="0">
                <a:solidFill>
                  <a:srgbClr val="08090F"/>
                </a:solidFill>
                <a:latin typeface="Liberation Sans Narrow"/>
                <a:cs typeface="Liberation Sans Narrow"/>
              </a:rPr>
              <a:t>Cash</a:t>
            </a:r>
            <a:r>
              <a:rPr sz="12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 Cycle</a:t>
            </a:r>
            <a:endParaRPr sz="1200" dirty="0">
              <a:latin typeface="Liberation Sans Narrow"/>
              <a:cs typeface="Liberation Sans Narrow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609719" y="3120770"/>
            <a:ext cx="546100" cy="603250"/>
          </a:xfrm>
          <a:custGeom>
            <a:avLst/>
            <a:gdLst/>
            <a:ahLst/>
            <a:cxnLst/>
            <a:rect l="l" t="t" r="r" b="b"/>
            <a:pathLst>
              <a:path w="546100" h="603250">
                <a:moveTo>
                  <a:pt x="0" y="0"/>
                </a:moveTo>
                <a:lnTo>
                  <a:pt x="546100" y="603249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8782" y="2004060"/>
            <a:ext cx="1821814" cy="0"/>
          </a:xfrm>
          <a:custGeom>
            <a:avLst/>
            <a:gdLst/>
            <a:ahLst/>
            <a:cxnLst/>
            <a:rect l="l" t="t" r="r" b="b"/>
            <a:pathLst>
              <a:path w="1821814">
                <a:moveTo>
                  <a:pt x="0" y="0"/>
                </a:moveTo>
                <a:lnTo>
                  <a:pt x="1821814" y="0"/>
                </a:lnTo>
              </a:path>
            </a:pathLst>
          </a:custGeom>
          <a:ln w="6096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52294" y="1379219"/>
            <a:ext cx="0" cy="594360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0"/>
                </a:moveTo>
                <a:lnTo>
                  <a:pt x="0" y="594360"/>
                </a:lnTo>
              </a:path>
            </a:pathLst>
          </a:custGeom>
          <a:ln w="7660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3727" y="1373758"/>
            <a:ext cx="1831975" cy="666115"/>
          </a:xfrm>
          <a:custGeom>
            <a:avLst/>
            <a:gdLst/>
            <a:ahLst/>
            <a:cxnLst/>
            <a:rect l="l" t="t" r="r" b="b"/>
            <a:pathLst>
              <a:path w="1831975" h="666114">
                <a:moveTo>
                  <a:pt x="10109" y="599439"/>
                </a:moveTo>
                <a:lnTo>
                  <a:pt x="0" y="599439"/>
                </a:lnTo>
                <a:lnTo>
                  <a:pt x="0" y="663828"/>
                </a:lnTo>
                <a:lnTo>
                  <a:pt x="2260" y="666114"/>
                </a:lnTo>
                <a:lnTo>
                  <a:pt x="1829638" y="666114"/>
                </a:lnTo>
                <a:lnTo>
                  <a:pt x="1831924" y="663828"/>
                </a:lnTo>
                <a:lnTo>
                  <a:pt x="1831924" y="655954"/>
                </a:lnTo>
                <a:lnTo>
                  <a:pt x="10109" y="655954"/>
                </a:lnTo>
                <a:lnTo>
                  <a:pt x="10109" y="599439"/>
                </a:lnTo>
                <a:close/>
              </a:path>
              <a:path w="1831975" h="666114">
                <a:moveTo>
                  <a:pt x="1829638" y="0"/>
                </a:moveTo>
                <a:lnTo>
                  <a:pt x="1750263" y="0"/>
                </a:lnTo>
                <a:lnTo>
                  <a:pt x="1750263" y="10160"/>
                </a:lnTo>
                <a:lnTo>
                  <a:pt x="1821891" y="10160"/>
                </a:lnTo>
                <a:lnTo>
                  <a:pt x="1821891" y="655954"/>
                </a:lnTo>
                <a:lnTo>
                  <a:pt x="1831924" y="655954"/>
                </a:lnTo>
                <a:lnTo>
                  <a:pt x="1831924" y="2286"/>
                </a:lnTo>
                <a:lnTo>
                  <a:pt x="1829638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7862" y="1330071"/>
            <a:ext cx="1786255" cy="643255"/>
          </a:xfrm>
          <a:custGeom>
            <a:avLst/>
            <a:gdLst/>
            <a:ahLst/>
            <a:cxnLst/>
            <a:rect l="l" t="t" r="r" b="b"/>
            <a:pathLst>
              <a:path w="1786255" h="643255">
                <a:moveTo>
                  <a:pt x="0" y="643127"/>
                </a:moveTo>
                <a:lnTo>
                  <a:pt x="1786127" y="643127"/>
                </a:lnTo>
                <a:lnTo>
                  <a:pt x="1786127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solidFill>
            <a:srgbClr val="99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7862" y="1330071"/>
            <a:ext cx="1786255" cy="643255"/>
          </a:xfrm>
          <a:custGeom>
            <a:avLst/>
            <a:gdLst/>
            <a:ahLst/>
            <a:cxnLst/>
            <a:rect l="l" t="t" r="r" b="b"/>
            <a:pathLst>
              <a:path w="1786255" h="643255">
                <a:moveTo>
                  <a:pt x="0" y="643127"/>
                </a:moveTo>
                <a:lnTo>
                  <a:pt x="1786127" y="643127"/>
                </a:lnTo>
                <a:lnTo>
                  <a:pt x="1786127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69544" y="1520444"/>
            <a:ext cx="13030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60" dirty="0">
                <a:solidFill>
                  <a:srgbClr val="08090F"/>
                </a:solidFill>
                <a:latin typeface="Arial"/>
                <a:cs typeface="Arial"/>
              </a:rPr>
              <a:t>Рентабельность</a:t>
            </a:r>
            <a:endParaRPr sz="15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63593" y="2168789"/>
            <a:ext cx="2625090" cy="1309370"/>
          </a:xfrm>
          <a:custGeom>
            <a:avLst/>
            <a:gdLst/>
            <a:ahLst/>
            <a:cxnLst/>
            <a:rect l="l" t="t" r="r" b="b"/>
            <a:pathLst>
              <a:path w="2625090" h="1309370">
                <a:moveTo>
                  <a:pt x="0" y="1132775"/>
                </a:moveTo>
                <a:lnTo>
                  <a:pt x="17358" y="1186564"/>
                </a:lnTo>
                <a:lnTo>
                  <a:pt x="43202" y="1227218"/>
                </a:lnTo>
                <a:lnTo>
                  <a:pt x="77107" y="1261126"/>
                </a:lnTo>
                <a:lnTo>
                  <a:pt x="117757" y="1286975"/>
                </a:lnTo>
                <a:lnTo>
                  <a:pt x="163840" y="1303449"/>
                </a:lnTo>
                <a:lnTo>
                  <a:pt x="214040" y="1309232"/>
                </a:lnTo>
                <a:lnTo>
                  <a:pt x="2405641" y="1309232"/>
                </a:lnTo>
                <a:lnTo>
                  <a:pt x="2455831" y="1303449"/>
                </a:lnTo>
                <a:lnTo>
                  <a:pt x="2501896" y="1286975"/>
                </a:lnTo>
                <a:lnTo>
                  <a:pt x="2538575" y="1263639"/>
                </a:lnTo>
                <a:lnTo>
                  <a:pt x="196603" y="1263639"/>
                </a:lnTo>
                <a:lnTo>
                  <a:pt x="147393" y="1257968"/>
                </a:lnTo>
                <a:lnTo>
                  <a:pt x="102218" y="1241816"/>
                </a:lnTo>
                <a:lnTo>
                  <a:pt x="62366" y="1216473"/>
                </a:lnTo>
                <a:lnTo>
                  <a:pt x="29128" y="1183230"/>
                </a:lnTo>
                <a:lnTo>
                  <a:pt x="3790" y="1143378"/>
                </a:lnTo>
                <a:lnTo>
                  <a:pt x="0" y="1132775"/>
                </a:lnTo>
                <a:close/>
              </a:path>
              <a:path w="2625090" h="1309370">
                <a:moveTo>
                  <a:pt x="2443201" y="0"/>
                </a:moveTo>
                <a:lnTo>
                  <a:pt x="2479410" y="23026"/>
                </a:lnTo>
                <a:lnTo>
                  <a:pt x="2512653" y="56269"/>
                </a:lnTo>
                <a:lnTo>
                  <a:pt x="2537996" y="96121"/>
                </a:lnTo>
                <a:lnTo>
                  <a:pt x="2554148" y="141291"/>
                </a:lnTo>
                <a:lnTo>
                  <a:pt x="2559819" y="190489"/>
                </a:lnTo>
                <a:lnTo>
                  <a:pt x="2559819" y="1049009"/>
                </a:lnTo>
                <a:lnTo>
                  <a:pt x="2554148" y="1098208"/>
                </a:lnTo>
                <a:lnTo>
                  <a:pt x="2537996" y="1143378"/>
                </a:lnTo>
                <a:lnTo>
                  <a:pt x="2512653" y="1183230"/>
                </a:lnTo>
                <a:lnTo>
                  <a:pt x="2479410" y="1216473"/>
                </a:lnTo>
                <a:lnTo>
                  <a:pt x="2439558" y="1241816"/>
                </a:lnTo>
                <a:lnTo>
                  <a:pt x="2394387" y="1257968"/>
                </a:lnTo>
                <a:lnTo>
                  <a:pt x="2345189" y="1263639"/>
                </a:lnTo>
                <a:lnTo>
                  <a:pt x="2538575" y="1263639"/>
                </a:lnTo>
                <a:lnTo>
                  <a:pt x="2576406" y="1227218"/>
                </a:lnTo>
                <a:lnTo>
                  <a:pt x="2602230" y="1186564"/>
                </a:lnTo>
                <a:lnTo>
                  <a:pt x="2618686" y="1140482"/>
                </a:lnTo>
                <a:lnTo>
                  <a:pt x="2624462" y="1090284"/>
                </a:lnTo>
                <a:lnTo>
                  <a:pt x="2624462" y="214619"/>
                </a:lnTo>
                <a:lnTo>
                  <a:pt x="2618686" y="164422"/>
                </a:lnTo>
                <a:lnTo>
                  <a:pt x="2602230" y="118339"/>
                </a:lnTo>
                <a:lnTo>
                  <a:pt x="2576406" y="77686"/>
                </a:lnTo>
                <a:lnTo>
                  <a:pt x="2542525" y="43777"/>
                </a:lnTo>
                <a:lnTo>
                  <a:pt x="2501896" y="17929"/>
                </a:lnTo>
                <a:lnTo>
                  <a:pt x="2455831" y="1455"/>
                </a:lnTo>
                <a:lnTo>
                  <a:pt x="244320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4342" y="2159974"/>
            <a:ext cx="2639060" cy="1323340"/>
          </a:xfrm>
          <a:custGeom>
            <a:avLst/>
            <a:gdLst/>
            <a:ahLst/>
            <a:cxnLst/>
            <a:rect l="l" t="t" r="r" b="b"/>
            <a:pathLst>
              <a:path w="2639060" h="1323339">
                <a:moveTo>
                  <a:pt x="0" y="1115712"/>
                </a:moveTo>
                <a:lnTo>
                  <a:pt x="6413" y="1155106"/>
                </a:lnTo>
                <a:lnTo>
                  <a:pt x="21438" y="1196254"/>
                </a:lnTo>
                <a:lnTo>
                  <a:pt x="43904" y="1233084"/>
                </a:lnTo>
                <a:lnTo>
                  <a:pt x="72784" y="1264961"/>
                </a:lnTo>
                <a:lnTo>
                  <a:pt x="107277" y="1290615"/>
                </a:lnTo>
                <a:lnTo>
                  <a:pt x="146431" y="1309538"/>
                </a:lnTo>
                <a:lnTo>
                  <a:pt x="189319" y="1320460"/>
                </a:lnTo>
                <a:lnTo>
                  <a:pt x="223291" y="1323000"/>
                </a:lnTo>
                <a:lnTo>
                  <a:pt x="2415019" y="1323000"/>
                </a:lnTo>
                <a:lnTo>
                  <a:pt x="2460104" y="1318428"/>
                </a:lnTo>
                <a:lnTo>
                  <a:pt x="2481567" y="1312967"/>
                </a:lnTo>
                <a:lnTo>
                  <a:pt x="223291" y="1312967"/>
                </a:lnTo>
                <a:lnTo>
                  <a:pt x="212179" y="1312713"/>
                </a:lnTo>
                <a:lnTo>
                  <a:pt x="169723" y="1306109"/>
                </a:lnTo>
                <a:lnTo>
                  <a:pt x="130454" y="1291758"/>
                </a:lnTo>
                <a:lnTo>
                  <a:pt x="95250" y="1270422"/>
                </a:lnTo>
                <a:lnTo>
                  <a:pt x="64935" y="1242736"/>
                </a:lnTo>
                <a:lnTo>
                  <a:pt x="40335" y="1209843"/>
                </a:lnTo>
                <a:lnTo>
                  <a:pt x="22352" y="1172505"/>
                </a:lnTo>
                <a:lnTo>
                  <a:pt x="18473" y="1160737"/>
                </a:lnTo>
                <a:lnTo>
                  <a:pt x="13041" y="1152193"/>
                </a:lnTo>
                <a:lnTo>
                  <a:pt x="0" y="1115712"/>
                </a:lnTo>
                <a:close/>
              </a:path>
              <a:path w="2639060" h="1323339">
                <a:moveTo>
                  <a:pt x="2430638" y="0"/>
                </a:moveTo>
                <a:lnTo>
                  <a:pt x="2448809" y="6497"/>
                </a:lnTo>
                <a:lnTo>
                  <a:pt x="2461773" y="14742"/>
                </a:lnTo>
                <a:lnTo>
                  <a:pt x="2468486" y="16297"/>
                </a:lnTo>
                <a:lnTo>
                  <a:pt x="2507729" y="30648"/>
                </a:lnTo>
                <a:lnTo>
                  <a:pt x="2542908" y="52111"/>
                </a:lnTo>
                <a:lnTo>
                  <a:pt x="2573261" y="79670"/>
                </a:lnTo>
                <a:lnTo>
                  <a:pt x="2597772" y="112563"/>
                </a:lnTo>
                <a:lnTo>
                  <a:pt x="2615832" y="150106"/>
                </a:lnTo>
                <a:lnTo>
                  <a:pt x="2626347" y="190922"/>
                </a:lnTo>
                <a:lnTo>
                  <a:pt x="2628760" y="1099099"/>
                </a:lnTo>
                <a:lnTo>
                  <a:pt x="2628485" y="1110529"/>
                </a:lnTo>
                <a:lnTo>
                  <a:pt x="2621902" y="1152693"/>
                </a:lnTo>
                <a:lnTo>
                  <a:pt x="2607495" y="1192045"/>
                </a:lnTo>
                <a:lnTo>
                  <a:pt x="2586215" y="1227115"/>
                </a:lnTo>
                <a:lnTo>
                  <a:pt x="2558529" y="1257468"/>
                </a:lnTo>
                <a:lnTo>
                  <a:pt x="2525636" y="1281979"/>
                </a:lnTo>
                <a:lnTo>
                  <a:pt x="2488298" y="1300013"/>
                </a:lnTo>
                <a:lnTo>
                  <a:pt x="2447277" y="1310554"/>
                </a:lnTo>
                <a:lnTo>
                  <a:pt x="2414765" y="1312967"/>
                </a:lnTo>
                <a:lnTo>
                  <a:pt x="2481567" y="1312967"/>
                </a:lnTo>
                <a:lnTo>
                  <a:pt x="2521699" y="1295949"/>
                </a:lnTo>
                <a:lnTo>
                  <a:pt x="2557386" y="1271819"/>
                </a:lnTo>
                <a:lnTo>
                  <a:pt x="2587739" y="1241466"/>
                </a:lnTo>
                <a:lnTo>
                  <a:pt x="2611869" y="1205779"/>
                </a:lnTo>
                <a:lnTo>
                  <a:pt x="2628760" y="1165520"/>
                </a:lnTo>
                <a:lnTo>
                  <a:pt x="2637619" y="1122086"/>
                </a:lnTo>
                <a:lnTo>
                  <a:pt x="2638793" y="1099099"/>
                </a:lnTo>
                <a:lnTo>
                  <a:pt x="2638793" y="223307"/>
                </a:lnTo>
                <a:lnTo>
                  <a:pt x="2634221" y="178095"/>
                </a:lnTo>
                <a:lnTo>
                  <a:pt x="2621140" y="136058"/>
                </a:lnTo>
                <a:lnTo>
                  <a:pt x="2600566" y="98085"/>
                </a:lnTo>
                <a:lnTo>
                  <a:pt x="2573134" y="64938"/>
                </a:lnTo>
                <a:lnTo>
                  <a:pt x="2539987" y="37633"/>
                </a:lnTo>
                <a:lnTo>
                  <a:pt x="2501887" y="16932"/>
                </a:lnTo>
                <a:lnTo>
                  <a:pt x="2459850" y="3851"/>
                </a:lnTo>
                <a:lnTo>
                  <a:pt x="2437625" y="549"/>
                </a:lnTo>
                <a:lnTo>
                  <a:pt x="2430638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5566" y="2144648"/>
            <a:ext cx="2578100" cy="1287780"/>
          </a:xfrm>
          <a:custGeom>
            <a:avLst/>
            <a:gdLst/>
            <a:ahLst/>
            <a:cxnLst/>
            <a:rect l="l" t="t" r="r" b="b"/>
            <a:pathLst>
              <a:path w="2578100" h="1287779">
                <a:moveTo>
                  <a:pt x="2363216" y="0"/>
                </a:moveTo>
                <a:lnTo>
                  <a:pt x="214629" y="0"/>
                </a:lnTo>
                <a:lnTo>
                  <a:pt x="165419" y="5670"/>
                </a:lnTo>
                <a:lnTo>
                  <a:pt x="120244" y="21823"/>
                </a:lnTo>
                <a:lnTo>
                  <a:pt x="80393" y="47166"/>
                </a:lnTo>
                <a:lnTo>
                  <a:pt x="47154" y="80409"/>
                </a:lnTo>
                <a:lnTo>
                  <a:pt x="21816" y="120261"/>
                </a:lnTo>
                <a:lnTo>
                  <a:pt x="5668" y="165431"/>
                </a:lnTo>
                <a:lnTo>
                  <a:pt x="0" y="214629"/>
                </a:lnTo>
                <a:lnTo>
                  <a:pt x="0" y="1073150"/>
                </a:lnTo>
                <a:lnTo>
                  <a:pt x="5668" y="1122348"/>
                </a:lnTo>
                <a:lnTo>
                  <a:pt x="21816" y="1167518"/>
                </a:lnTo>
                <a:lnTo>
                  <a:pt x="47154" y="1207370"/>
                </a:lnTo>
                <a:lnTo>
                  <a:pt x="80393" y="1240613"/>
                </a:lnTo>
                <a:lnTo>
                  <a:pt x="120244" y="1265956"/>
                </a:lnTo>
                <a:lnTo>
                  <a:pt x="165419" y="1282109"/>
                </a:lnTo>
                <a:lnTo>
                  <a:pt x="214629" y="1287779"/>
                </a:lnTo>
                <a:lnTo>
                  <a:pt x="2363216" y="1287779"/>
                </a:lnTo>
                <a:lnTo>
                  <a:pt x="2412414" y="1282109"/>
                </a:lnTo>
                <a:lnTo>
                  <a:pt x="2457584" y="1265956"/>
                </a:lnTo>
                <a:lnTo>
                  <a:pt x="2497436" y="1240613"/>
                </a:lnTo>
                <a:lnTo>
                  <a:pt x="2530679" y="1207370"/>
                </a:lnTo>
                <a:lnTo>
                  <a:pt x="2556022" y="1167518"/>
                </a:lnTo>
                <a:lnTo>
                  <a:pt x="2572175" y="1122348"/>
                </a:lnTo>
                <a:lnTo>
                  <a:pt x="2577846" y="1073150"/>
                </a:lnTo>
                <a:lnTo>
                  <a:pt x="2577846" y="214629"/>
                </a:lnTo>
                <a:lnTo>
                  <a:pt x="2572175" y="165431"/>
                </a:lnTo>
                <a:lnTo>
                  <a:pt x="2556022" y="120261"/>
                </a:lnTo>
                <a:lnTo>
                  <a:pt x="2530679" y="80409"/>
                </a:lnTo>
                <a:lnTo>
                  <a:pt x="2497436" y="47166"/>
                </a:lnTo>
                <a:lnTo>
                  <a:pt x="2457584" y="21823"/>
                </a:lnTo>
                <a:lnTo>
                  <a:pt x="2412414" y="5670"/>
                </a:lnTo>
                <a:lnTo>
                  <a:pt x="2363216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5566" y="2144648"/>
            <a:ext cx="2578100" cy="1287780"/>
          </a:xfrm>
          <a:custGeom>
            <a:avLst/>
            <a:gdLst/>
            <a:ahLst/>
            <a:cxnLst/>
            <a:rect l="l" t="t" r="r" b="b"/>
            <a:pathLst>
              <a:path w="2578100" h="1287779">
                <a:moveTo>
                  <a:pt x="0" y="214629"/>
                </a:moveTo>
                <a:lnTo>
                  <a:pt x="5668" y="165431"/>
                </a:lnTo>
                <a:lnTo>
                  <a:pt x="21816" y="120261"/>
                </a:lnTo>
                <a:lnTo>
                  <a:pt x="47154" y="80409"/>
                </a:lnTo>
                <a:lnTo>
                  <a:pt x="80393" y="47166"/>
                </a:lnTo>
                <a:lnTo>
                  <a:pt x="120244" y="21823"/>
                </a:lnTo>
                <a:lnTo>
                  <a:pt x="165419" y="5670"/>
                </a:lnTo>
                <a:lnTo>
                  <a:pt x="214629" y="0"/>
                </a:lnTo>
                <a:lnTo>
                  <a:pt x="2363216" y="0"/>
                </a:lnTo>
                <a:lnTo>
                  <a:pt x="2412414" y="5670"/>
                </a:lnTo>
                <a:lnTo>
                  <a:pt x="2457584" y="21823"/>
                </a:lnTo>
                <a:lnTo>
                  <a:pt x="2497436" y="47166"/>
                </a:lnTo>
                <a:lnTo>
                  <a:pt x="2530679" y="80409"/>
                </a:lnTo>
                <a:lnTo>
                  <a:pt x="2556022" y="120261"/>
                </a:lnTo>
                <a:lnTo>
                  <a:pt x="2572175" y="165431"/>
                </a:lnTo>
                <a:lnTo>
                  <a:pt x="2577846" y="214629"/>
                </a:lnTo>
                <a:lnTo>
                  <a:pt x="2577846" y="1073150"/>
                </a:lnTo>
                <a:lnTo>
                  <a:pt x="2572175" y="1122348"/>
                </a:lnTo>
                <a:lnTo>
                  <a:pt x="2556022" y="1167518"/>
                </a:lnTo>
                <a:lnTo>
                  <a:pt x="2530679" y="1207370"/>
                </a:lnTo>
                <a:lnTo>
                  <a:pt x="2497436" y="1240613"/>
                </a:lnTo>
                <a:lnTo>
                  <a:pt x="2457584" y="1265956"/>
                </a:lnTo>
                <a:lnTo>
                  <a:pt x="2412414" y="1282109"/>
                </a:lnTo>
                <a:lnTo>
                  <a:pt x="2363216" y="1287779"/>
                </a:lnTo>
                <a:lnTo>
                  <a:pt x="214629" y="1287779"/>
                </a:lnTo>
                <a:lnTo>
                  <a:pt x="165419" y="1282109"/>
                </a:lnTo>
                <a:lnTo>
                  <a:pt x="120244" y="1265956"/>
                </a:lnTo>
                <a:lnTo>
                  <a:pt x="80393" y="1240613"/>
                </a:lnTo>
                <a:lnTo>
                  <a:pt x="47154" y="1207370"/>
                </a:lnTo>
                <a:lnTo>
                  <a:pt x="21816" y="1167518"/>
                </a:lnTo>
                <a:lnTo>
                  <a:pt x="5668" y="1122348"/>
                </a:lnTo>
                <a:lnTo>
                  <a:pt x="0" y="1073150"/>
                </a:lnTo>
                <a:lnTo>
                  <a:pt x="0" y="214629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29754" y="2372996"/>
            <a:ext cx="2493912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155" indent="-8445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97790" algn="l"/>
              </a:tabLst>
            </a:pPr>
            <a:r>
              <a:rPr sz="1400" spc="-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ROS – Рентабельность</a:t>
            </a:r>
            <a:r>
              <a:rPr sz="1400" spc="10" dirty="0">
                <a:solidFill>
                  <a:srgbClr val="08090F"/>
                </a:solidFill>
                <a:latin typeface="Liberation Sans Narrow"/>
                <a:cs typeface="Liberation Sans Narrow"/>
              </a:rPr>
              <a:t> </a:t>
            </a:r>
            <a:r>
              <a:rPr sz="1400" spc="-10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продаж</a:t>
            </a:r>
            <a:endParaRPr sz="1400" dirty="0">
              <a:latin typeface="Liberation Sans Narrow"/>
              <a:cs typeface="Liberation Sans Narrow"/>
            </a:endParaRPr>
          </a:p>
          <a:p>
            <a:pPr marL="97155" indent="-84455">
              <a:lnSpc>
                <a:spcPct val="100000"/>
              </a:lnSpc>
              <a:buFont typeface="Arial"/>
              <a:buChar char="•"/>
              <a:tabLst>
                <a:tab pos="97790" algn="l"/>
              </a:tabLst>
            </a:pPr>
            <a:r>
              <a:rPr sz="1400" spc="-10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Затратность</a:t>
            </a:r>
            <a:r>
              <a:rPr sz="1400" spc="15" dirty="0">
                <a:solidFill>
                  <a:srgbClr val="08090F"/>
                </a:solidFill>
                <a:latin typeface="Liberation Sans Narrow"/>
                <a:cs typeface="Liberation Sans Narrow"/>
              </a:rPr>
              <a:t> </a:t>
            </a:r>
            <a:r>
              <a:rPr sz="1400" spc="-10" dirty="0">
                <a:solidFill>
                  <a:srgbClr val="08090F"/>
                </a:solidFill>
                <a:latin typeface="Liberation Sans Narrow"/>
                <a:cs typeface="Liberation Sans Narrow"/>
              </a:rPr>
              <a:t>операций</a:t>
            </a:r>
            <a:endParaRPr sz="1400" dirty="0">
              <a:latin typeface="Liberation Sans Narrow"/>
              <a:cs typeface="Liberation Sans Narrow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214752" y="1651635"/>
            <a:ext cx="1417320" cy="675005"/>
          </a:xfrm>
          <a:custGeom>
            <a:avLst/>
            <a:gdLst/>
            <a:ahLst/>
            <a:cxnLst/>
            <a:rect l="l" t="t" r="r" b="b"/>
            <a:pathLst>
              <a:path w="1417320" h="675005">
                <a:moveTo>
                  <a:pt x="1417320" y="675004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Номер слайда 42">
            <a:extLst>
              <a:ext uri="{FF2B5EF4-FFF2-40B4-BE49-F238E27FC236}">
                <a16:creationId xmlns:a16="http://schemas.microsoft.com/office/drawing/2014/main" id="{C0CB086B-FD46-8046-BC3C-DDAC7F0A910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35</a:t>
            </a:fld>
            <a:endParaRPr lang="ru-RU" spc="-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F5A529-E43A-DD4B-AC00-8882A31C1FC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36</a:t>
            </a:fld>
            <a:endParaRPr lang="ru-RU" spc="-5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4D582A-05A1-A243-8AE0-9683B61F72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9020"/>
            <a:ext cx="9144000" cy="485996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940B86E5-D2AC-EE4B-9B01-9285B251D0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248810"/>
            <a:ext cx="5975985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4045" marR="5080" indent="-601980" algn="ctr">
              <a:lnSpc>
                <a:spcPct val="100000"/>
              </a:lnSpc>
              <a:spcBef>
                <a:spcPts val="95"/>
              </a:spcBef>
            </a:pPr>
            <a:r>
              <a:rPr lang="ru-RU" spc="-15" dirty="0"/>
              <a:t>Показатели эффективности</a:t>
            </a:r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3954798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709C0E-0D5E-324C-A1BA-75CF76B8D6F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37</a:t>
            </a:fld>
            <a:endParaRPr lang="ru-RU" spc="-5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7D2BB59-AD29-B34C-84B1-7A7BE191ED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248810"/>
            <a:ext cx="5975985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4045" marR="5080" indent="-601980" algn="ctr">
              <a:lnSpc>
                <a:spcPct val="100000"/>
              </a:lnSpc>
              <a:spcBef>
                <a:spcPts val="95"/>
              </a:spcBef>
            </a:pPr>
            <a:r>
              <a:rPr lang="ru-RU" spc="-15" dirty="0"/>
              <a:t>Показатели эффективности</a:t>
            </a:r>
            <a:endParaRPr spc="-15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8F7398-70F5-ED4C-95EF-BBFC17833A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53171"/>
            <a:ext cx="9144000" cy="355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46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772405" y="1728977"/>
            <a:ext cx="4371593" cy="5129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198" y="4995671"/>
            <a:ext cx="1911858" cy="1009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8751" y="2238756"/>
            <a:ext cx="6477000" cy="20076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A1AC00"/>
                </a:solidFill>
                <a:latin typeface="Arial"/>
                <a:cs typeface="Arial"/>
              </a:rPr>
              <a:t>Экономическая эффективность  компании </a:t>
            </a:r>
            <a:r>
              <a:rPr sz="3200" b="1" spc="-5" dirty="0" err="1">
                <a:solidFill>
                  <a:srgbClr val="A1AC00"/>
                </a:solidFill>
                <a:latin typeface="Arial"/>
                <a:cs typeface="Arial"/>
              </a:rPr>
              <a:t>и</a:t>
            </a:r>
            <a:r>
              <a:rPr sz="3200" b="1" spc="-5" dirty="0">
                <a:solidFill>
                  <a:srgbClr val="A1AC00"/>
                </a:solidFill>
                <a:latin typeface="Arial"/>
                <a:cs typeface="Arial"/>
              </a:rPr>
              <a:t> </a:t>
            </a:r>
            <a:r>
              <a:rPr sz="3200" b="1" spc="-5" dirty="0" err="1">
                <a:solidFill>
                  <a:srgbClr val="A1AC00"/>
                </a:solidFill>
                <a:latin typeface="Arial"/>
                <a:cs typeface="Arial"/>
              </a:rPr>
              <a:t>предприятия</a:t>
            </a:r>
            <a:endParaRPr lang="ru-RU" sz="3200" b="1" spc="-5" dirty="0">
              <a:solidFill>
                <a:srgbClr val="A1AC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ru-RU" sz="3200" b="1" spc="-5" dirty="0">
              <a:solidFill>
                <a:srgbClr val="A1AC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3200" b="1" spc="-5" dirty="0">
                <a:solidFill>
                  <a:srgbClr val="A1AC00"/>
                </a:solidFill>
                <a:latin typeface="Arial"/>
                <a:cs typeface="Arial"/>
              </a:rPr>
              <a:t>Продажи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A3AD81-1A62-7743-AC23-C661EDD64FD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38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354181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Типовые </a:t>
            </a:r>
            <a:r>
              <a:rPr sz="2400" spc="-5" dirty="0"/>
              <a:t>показатели, </a:t>
            </a:r>
            <a:r>
              <a:rPr sz="2400" spc="-10" dirty="0"/>
              <a:t>характеризующие  эффективность </a:t>
            </a:r>
            <a:r>
              <a:rPr sz="2400" spc="-5" dirty="0"/>
              <a:t>продаж: </a:t>
            </a:r>
            <a:r>
              <a:rPr sz="2400" spc="-20" dirty="0"/>
              <a:t>расчет</a:t>
            </a:r>
            <a:r>
              <a:rPr sz="2400" spc="-75" dirty="0"/>
              <a:t> </a:t>
            </a:r>
            <a:r>
              <a:rPr sz="2400" spc="-5" dirty="0"/>
              <a:t>физических  </a:t>
            </a:r>
            <a:r>
              <a:rPr sz="2400" spc="-15" dirty="0"/>
              <a:t>объемов </a:t>
            </a:r>
            <a:r>
              <a:rPr sz="2400" spc="-10" dirty="0"/>
              <a:t>продаж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28600" y="1565656"/>
            <a:ext cx="8915400" cy="38263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1665" algn="l"/>
              </a:tabLst>
            </a:pPr>
            <a:r>
              <a:rPr b="1" spc="-5" dirty="0">
                <a:latin typeface="Arial"/>
                <a:cs typeface="Arial"/>
              </a:rPr>
              <a:t>1.	</a:t>
            </a:r>
            <a:r>
              <a:rPr b="1" spc="-10" dirty="0">
                <a:latin typeface="Arial"/>
                <a:cs typeface="Arial"/>
              </a:rPr>
              <a:t>Физические объемы</a:t>
            </a:r>
            <a:r>
              <a:rPr b="1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продаж.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622300" marR="1089660" indent="-609600">
              <a:lnSpc>
                <a:spcPct val="80000"/>
              </a:lnSpc>
            </a:pPr>
            <a:r>
              <a:rPr b="1" i="1" spc="-5" dirty="0">
                <a:latin typeface="Arial"/>
                <a:cs typeface="Arial"/>
              </a:rPr>
              <a:t>В нашем </a:t>
            </a:r>
            <a:r>
              <a:rPr b="1" i="1" spc="-10" dirty="0">
                <a:latin typeface="Arial"/>
                <a:cs typeface="Arial"/>
              </a:rPr>
              <a:t>случае единица измерения </a:t>
            </a:r>
            <a:r>
              <a:rPr b="1" i="1" spc="-5" dirty="0">
                <a:latin typeface="Arial"/>
                <a:cs typeface="Arial"/>
              </a:rPr>
              <a:t>- </a:t>
            </a:r>
            <a:r>
              <a:rPr b="1" i="1" spc="-10" dirty="0">
                <a:latin typeface="Arial"/>
                <a:cs typeface="Arial"/>
              </a:rPr>
              <a:t>унции </a:t>
            </a:r>
            <a:r>
              <a:rPr b="1" i="1" spc="-15" dirty="0">
                <a:latin typeface="Arial"/>
                <a:cs typeface="Arial"/>
              </a:rPr>
              <a:t>(</a:t>
            </a:r>
            <a:r>
              <a:rPr b="1" i="1" spc="-15" dirty="0" err="1">
                <a:latin typeface="Arial"/>
                <a:cs typeface="Arial"/>
              </a:rPr>
              <a:t>золото</a:t>
            </a:r>
            <a:r>
              <a:rPr b="1" i="1" spc="-15" dirty="0">
                <a:latin typeface="Arial"/>
                <a:cs typeface="Arial"/>
              </a:rPr>
              <a:t> </a:t>
            </a:r>
            <a:r>
              <a:rPr b="1" i="1" spc="-5" dirty="0" err="1">
                <a:latin typeface="Arial"/>
                <a:cs typeface="Arial"/>
              </a:rPr>
              <a:t>и</a:t>
            </a:r>
            <a:r>
              <a:rPr lang="ru-RU" b="1" i="1" spc="-5" dirty="0">
                <a:latin typeface="Arial"/>
                <a:cs typeface="Arial"/>
              </a:rPr>
              <a:t> </a:t>
            </a:r>
            <a:r>
              <a:rPr b="1" i="1" spc="-5" dirty="0" err="1">
                <a:latin typeface="Arial"/>
                <a:cs typeface="Arial"/>
              </a:rPr>
              <a:t>серебро</a:t>
            </a:r>
            <a:r>
              <a:rPr b="1" i="1" spc="-5" dirty="0">
                <a:latin typeface="Arial"/>
                <a:cs typeface="Arial"/>
              </a:rPr>
              <a:t>),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712085" algn="l"/>
              </a:tabLst>
            </a:pPr>
            <a:r>
              <a:rPr b="1" i="1" spc="-5" dirty="0">
                <a:latin typeface="Arial"/>
                <a:cs typeface="Arial"/>
              </a:rPr>
              <a:t>а </a:t>
            </a:r>
            <a:r>
              <a:rPr b="1" i="1" spc="-10" dirty="0">
                <a:latin typeface="Arial"/>
                <a:cs typeface="Arial"/>
              </a:rPr>
              <a:t>также </a:t>
            </a:r>
            <a:r>
              <a:rPr b="1" i="1" spc="-5" dirty="0">
                <a:latin typeface="Arial"/>
                <a:cs typeface="Arial"/>
              </a:rPr>
              <a:t>%</a:t>
            </a:r>
            <a:r>
              <a:rPr b="1" i="1" spc="15" dirty="0">
                <a:latin typeface="Arial"/>
                <a:cs typeface="Arial"/>
              </a:rPr>
              <a:t> </a:t>
            </a:r>
            <a:r>
              <a:rPr b="1" i="1" spc="-5" dirty="0" err="1">
                <a:latin typeface="Arial"/>
                <a:cs typeface="Arial"/>
              </a:rPr>
              <a:t>или</a:t>
            </a:r>
            <a:r>
              <a:rPr b="1" i="1" spc="10" dirty="0">
                <a:latin typeface="Arial"/>
                <a:cs typeface="Arial"/>
              </a:rPr>
              <a:t> </a:t>
            </a:r>
            <a:r>
              <a:rPr b="1" i="1" spc="-5" dirty="0" err="1">
                <a:latin typeface="Arial"/>
                <a:cs typeface="Arial"/>
              </a:rPr>
              <a:t>доля</a:t>
            </a:r>
            <a:r>
              <a:rPr lang="ru-RU" b="1" i="1" spc="-5" dirty="0">
                <a:latin typeface="Arial"/>
                <a:cs typeface="Arial"/>
              </a:rPr>
              <a:t> </a:t>
            </a:r>
            <a:r>
              <a:rPr b="1" i="1" dirty="0" err="1">
                <a:latin typeface="Arial"/>
                <a:cs typeface="Arial"/>
              </a:rPr>
              <a:t>рынка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</a:pPr>
            <a:r>
              <a:rPr spc="-5" dirty="0">
                <a:latin typeface="Arial"/>
                <a:cs typeface="Arial"/>
              </a:rPr>
              <a:t>Эти </a:t>
            </a:r>
            <a:r>
              <a:rPr spc="-20" dirty="0">
                <a:latin typeface="Arial"/>
                <a:cs typeface="Arial"/>
              </a:rPr>
              <a:t>показатели говорят </a:t>
            </a:r>
            <a:r>
              <a:rPr spc="10" dirty="0">
                <a:latin typeface="Arial"/>
                <a:cs typeface="Arial"/>
              </a:rPr>
              <a:t>как </a:t>
            </a:r>
            <a:r>
              <a:rPr spc="-5" dirty="0">
                <a:latin typeface="Arial"/>
                <a:cs typeface="Arial"/>
              </a:rPr>
              <a:t>о </a:t>
            </a:r>
            <a:r>
              <a:rPr b="1" spc="-10" dirty="0">
                <a:latin typeface="Arial"/>
                <a:cs typeface="Arial"/>
              </a:rPr>
              <a:t>масштабах </a:t>
            </a:r>
            <a:r>
              <a:rPr b="1" spc="-5" dirty="0">
                <a:latin typeface="Arial"/>
                <a:cs typeface="Arial"/>
              </a:rPr>
              <a:t>добычи и </a:t>
            </a:r>
            <a:r>
              <a:rPr b="1" spc="-10" dirty="0">
                <a:latin typeface="Arial"/>
                <a:cs typeface="Arial"/>
              </a:rPr>
              <a:t>продаж</a:t>
            </a:r>
            <a:r>
              <a:rPr spc="-10" dirty="0">
                <a:latin typeface="Arial"/>
                <a:cs typeface="Arial"/>
              </a:rPr>
              <a:t>, </a:t>
            </a:r>
            <a:r>
              <a:rPr spc="-5" dirty="0">
                <a:latin typeface="Arial"/>
                <a:cs typeface="Arial"/>
              </a:rPr>
              <a:t>но и</a:t>
            </a:r>
            <a:r>
              <a:rPr spc="9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о</a:t>
            </a:r>
            <a:endParaRPr dirty="0">
              <a:latin typeface="Arial"/>
              <a:cs typeface="Arial"/>
            </a:endParaRPr>
          </a:p>
          <a:p>
            <a:pPr marL="622300">
              <a:lnSpc>
                <a:spcPts val="2160"/>
              </a:lnSpc>
            </a:pPr>
            <a:r>
              <a:rPr b="1" spc="-10" dirty="0">
                <a:latin typeface="Arial"/>
                <a:cs typeface="Arial"/>
              </a:rPr>
              <a:t>темпах </a:t>
            </a:r>
            <a:r>
              <a:rPr b="1" spc="-5" dirty="0">
                <a:latin typeface="Arial"/>
                <a:cs typeface="Arial"/>
              </a:rPr>
              <a:t>развития</a:t>
            </a:r>
            <a:r>
              <a:rPr spc="-5" dirty="0">
                <a:latin typeface="Arial"/>
                <a:cs typeface="Arial"/>
              </a:rPr>
              <a:t>, о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динамике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1777364">
              <a:lnSpc>
                <a:spcPct val="105000"/>
              </a:lnSpc>
            </a:pPr>
            <a:r>
              <a:rPr spc="-5" dirty="0">
                <a:latin typeface="Arial"/>
                <a:cs typeface="Arial"/>
              </a:rPr>
              <a:t>Для </a:t>
            </a:r>
            <a:r>
              <a:rPr spc="-30" dirty="0">
                <a:latin typeface="Arial"/>
                <a:cs typeface="Arial"/>
              </a:rPr>
              <a:t>этого </a:t>
            </a:r>
            <a:r>
              <a:rPr spc="-5" dirty="0">
                <a:latin typeface="Arial"/>
                <a:cs typeface="Arial"/>
              </a:rPr>
              <a:t>надо </a:t>
            </a:r>
            <a:r>
              <a:rPr spc="-15" dirty="0">
                <a:latin typeface="Arial"/>
                <a:cs typeface="Arial"/>
              </a:rPr>
              <a:t>рассчитать </a:t>
            </a:r>
            <a:r>
              <a:rPr spc="-10" dirty="0">
                <a:latin typeface="Arial"/>
                <a:cs typeface="Arial"/>
              </a:rPr>
              <a:t>темпы роста, </a:t>
            </a:r>
            <a:r>
              <a:rPr spc="-5" dirty="0">
                <a:latin typeface="Arial"/>
                <a:cs typeface="Arial"/>
              </a:rPr>
              <a:t>прироста по  сравнению с </a:t>
            </a:r>
            <a:r>
              <a:rPr spc="-10" dirty="0">
                <a:latin typeface="Arial"/>
                <a:cs typeface="Arial"/>
              </a:rPr>
              <a:t>предшествующим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периодом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389255">
              <a:lnSpc>
                <a:spcPct val="105000"/>
              </a:lnSpc>
            </a:pPr>
            <a:r>
              <a:rPr spc="-5" dirty="0">
                <a:latin typeface="Arial"/>
                <a:cs typeface="Arial"/>
              </a:rPr>
              <a:t>Каждый из </a:t>
            </a:r>
            <a:r>
              <a:rPr spc="-15" dirty="0">
                <a:latin typeface="Arial"/>
                <a:cs typeface="Arial"/>
              </a:rPr>
              <a:t>этих </a:t>
            </a:r>
            <a:r>
              <a:rPr spc="-20" dirty="0">
                <a:latin typeface="Arial"/>
                <a:cs typeface="Arial"/>
              </a:rPr>
              <a:t>расчетов </a:t>
            </a:r>
            <a:r>
              <a:rPr spc="-25" dirty="0">
                <a:latin typeface="Arial"/>
                <a:cs typeface="Arial"/>
              </a:rPr>
              <a:t>позволяет </a:t>
            </a:r>
            <a:r>
              <a:rPr spc="-20" dirty="0">
                <a:latin typeface="Arial"/>
                <a:cs typeface="Arial"/>
              </a:rPr>
              <a:t>сделать выводы </a:t>
            </a:r>
            <a:r>
              <a:rPr spc="-5" dirty="0">
                <a:latin typeface="Arial"/>
                <a:cs typeface="Arial"/>
              </a:rPr>
              <a:t>о </a:t>
            </a:r>
            <a:r>
              <a:rPr spc="-10" dirty="0">
                <a:latin typeface="Arial"/>
                <a:cs typeface="Arial"/>
              </a:rPr>
              <a:t>рыночной  позиции </a:t>
            </a:r>
            <a:r>
              <a:rPr spc="-20" dirty="0">
                <a:latin typeface="Arial"/>
                <a:cs typeface="Arial"/>
              </a:rPr>
              <a:t>подразделения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53E7C2-1CAE-4F4C-B3F8-4BD774E7AB5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39</a:t>
            </a:fld>
            <a:endParaRPr lang="ru-RU"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198" y="2182908"/>
            <a:ext cx="7733030" cy="2846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5" dirty="0" err="1">
                <a:solidFill>
                  <a:srgbClr val="A1AC00"/>
                </a:solidFill>
                <a:latin typeface="Arial"/>
                <a:cs typeface="Arial"/>
              </a:rPr>
              <a:t>Основные</a:t>
            </a:r>
            <a:r>
              <a:rPr sz="3200" b="1" spc="-5" dirty="0">
                <a:solidFill>
                  <a:srgbClr val="A1AC00"/>
                </a:solidFill>
                <a:latin typeface="Arial"/>
                <a:cs typeface="Arial"/>
              </a:rPr>
              <a:t> </a:t>
            </a:r>
            <a:endParaRPr lang="ru-RU" sz="3200" b="1" spc="-5" dirty="0">
              <a:solidFill>
                <a:srgbClr val="A1AC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3200" b="1" spc="-15" dirty="0">
                <a:solidFill>
                  <a:srgbClr val="A1AC00"/>
                </a:solidFill>
                <a:latin typeface="Arial"/>
                <a:cs typeface="Arial"/>
              </a:rPr>
              <a:t>ф</a:t>
            </a:r>
            <a:r>
              <a:rPr sz="3200" b="1" spc="-15" dirty="0" err="1">
                <a:solidFill>
                  <a:srgbClr val="A1AC00"/>
                </a:solidFill>
                <a:latin typeface="Arial"/>
                <a:cs typeface="Arial"/>
              </a:rPr>
              <a:t>инансово</a:t>
            </a:r>
            <a:r>
              <a:rPr lang="ru-RU" sz="3200" b="1" spc="-15" dirty="0">
                <a:solidFill>
                  <a:srgbClr val="A1AC00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A1AC00"/>
                </a:solidFill>
                <a:latin typeface="Arial"/>
                <a:cs typeface="Arial"/>
              </a:rPr>
              <a:t>-</a:t>
            </a:r>
            <a:r>
              <a:rPr lang="ru-RU" sz="3200" b="1" spc="-15" dirty="0">
                <a:solidFill>
                  <a:srgbClr val="A1AC00"/>
                </a:solidFill>
                <a:latin typeface="Arial"/>
                <a:cs typeface="Arial"/>
              </a:rPr>
              <a:t> </a:t>
            </a:r>
            <a:r>
              <a:rPr sz="3200" b="1" spc="-15" dirty="0" err="1">
                <a:solidFill>
                  <a:srgbClr val="A1AC00"/>
                </a:solidFill>
                <a:latin typeface="Arial"/>
                <a:cs typeface="Arial"/>
              </a:rPr>
              <a:t>экономические</a:t>
            </a:r>
            <a:r>
              <a:rPr sz="3200" b="1" spc="-15" dirty="0">
                <a:solidFill>
                  <a:srgbClr val="A1AC00"/>
                </a:solidFill>
                <a:latin typeface="Arial"/>
                <a:cs typeface="Arial"/>
              </a:rPr>
              <a:t>  </a:t>
            </a:r>
            <a:endParaRPr lang="ru-RU" sz="3200" b="1" spc="-15" dirty="0">
              <a:solidFill>
                <a:srgbClr val="A1AC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3200" b="1" spc="-5" dirty="0">
                <a:solidFill>
                  <a:srgbClr val="A1AC00"/>
                </a:solidFill>
                <a:latin typeface="Arial"/>
                <a:cs typeface="Arial"/>
              </a:rPr>
              <a:t>п</a:t>
            </a:r>
            <a:r>
              <a:rPr sz="3200" b="1" spc="-5" dirty="0" err="1">
                <a:solidFill>
                  <a:srgbClr val="A1AC00"/>
                </a:solidFill>
                <a:latin typeface="Arial"/>
                <a:cs typeface="Arial"/>
              </a:rPr>
              <a:t>онятия</a:t>
            </a:r>
            <a:endParaRPr lang="ru-RU" sz="3200" b="1" spc="-5" dirty="0">
              <a:solidFill>
                <a:srgbClr val="A1AC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ru-RU" sz="3200" b="1" spc="-5" dirty="0">
              <a:solidFill>
                <a:srgbClr val="A1AC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ru-RU" sz="3200" b="1" spc="-5" dirty="0">
              <a:solidFill>
                <a:srgbClr val="A1AC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000" b="1" spc="-5" dirty="0">
                <a:solidFill>
                  <a:srgbClr val="A1AC00"/>
                </a:solidFill>
                <a:latin typeface="Arial"/>
                <a:cs typeface="Arial"/>
              </a:rPr>
              <a:t>Отчет о прибылях и убытках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27B9B5-57C5-6945-9BB0-075B3B2F802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4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222310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Типовые </a:t>
            </a:r>
            <a:r>
              <a:rPr sz="2400" spc="-5" dirty="0"/>
              <a:t>показатели, </a:t>
            </a:r>
            <a:r>
              <a:rPr sz="2400" spc="-10" dirty="0"/>
              <a:t>характеризующие  эффективность </a:t>
            </a:r>
            <a:r>
              <a:rPr sz="2400" spc="-5" dirty="0"/>
              <a:t>продаж: </a:t>
            </a:r>
            <a:r>
              <a:rPr sz="2400" spc="-20" dirty="0"/>
              <a:t>расчет</a:t>
            </a:r>
            <a:r>
              <a:rPr sz="2400" spc="-75" dirty="0"/>
              <a:t> </a:t>
            </a:r>
            <a:r>
              <a:rPr sz="2400" spc="-5" dirty="0"/>
              <a:t>физических  </a:t>
            </a:r>
            <a:r>
              <a:rPr sz="2400" spc="-15" dirty="0"/>
              <a:t>объемов </a:t>
            </a:r>
            <a:r>
              <a:rPr sz="2400" spc="-10" dirty="0"/>
              <a:t>продаж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623567"/>
            <a:ext cx="7983855" cy="37625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 err="1">
                <a:latin typeface="Arial"/>
                <a:cs typeface="Arial"/>
              </a:rPr>
              <a:t>Задание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622300" marR="835025" indent="-609600">
              <a:lnSpc>
                <a:spcPct val="100000"/>
              </a:lnSpc>
              <a:buAutoNum type="arabicPeriod"/>
              <a:tabLst>
                <a:tab pos="621665" algn="l"/>
                <a:tab pos="622300" algn="l"/>
                <a:tab pos="2534285" algn="l"/>
                <a:tab pos="6941820" algn="l"/>
              </a:tabLst>
            </a:pPr>
            <a:r>
              <a:rPr sz="2400" spc="-5" dirty="0">
                <a:latin typeface="Arial"/>
                <a:cs typeface="Arial"/>
              </a:rPr>
              <a:t>Проанализируйте динамику </a:t>
            </a:r>
            <a:r>
              <a:rPr sz="2400" spc="-15" dirty="0">
                <a:latin typeface="Arial"/>
                <a:cs typeface="Arial"/>
              </a:rPr>
              <a:t>объемов  </a:t>
            </a:r>
            <a:r>
              <a:rPr sz="2400" dirty="0" err="1">
                <a:latin typeface="Arial"/>
                <a:cs typeface="Arial"/>
              </a:rPr>
              <a:t>пр</a:t>
            </a:r>
            <a:r>
              <a:rPr sz="2400" spc="-55" dirty="0" err="1">
                <a:latin typeface="Arial"/>
                <a:cs typeface="Arial"/>
              </a:rPr>
              <a:t>о</a:t>
            </a:r>
            <a:r>
              <a:rPr sz="2400" spc="-5" dirty="0" err="1">
                <a:latin typeface="Arial"/>
                <a:cs typeface="Arial"/>
              </a:rPr>
              <a:t>да</a:t>
            </a:r>
            <a:r>
              <a:rPr sz="2400" dirty="0" err="1">
                <a:latin typeface="Arial"/>
                <a:cs typeface="Arial"/>
              </a:rPr>
              <a:t>ж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по</a:t>
            </a:r>
            <a:r>
              <a:rPr lang="ru-RU"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8</a:t>
            </a:r>
            <a:r>
              <a:rPr sz="2400" dirty="0">
                <a:latin typeface="Arial"/>
                <a:cs typeface="Arial"/>
              </a:rPr>
              <a:t>-ми </a:t>
            </a:r>
            <a:r>
              <a:rPr sz="2400" spc="-35" dirty="0">
                <a:latin typeface="Arial"/>
                <a:cs typeface="Arial"/>
              </a:rPr>
              <a:t>р</a:t>
            </a:r>
            <a:r>
              <a:rPr sz="2400" spc="-95" dirty="0">
                <a:latin typeface="Arial"/>
                <a:cs typeface="Arial"/>
              </a:rPr>
              <a:t>у</a:t>
            </a:r>
            <a:r>
              <a:rPr sz="2400" spc="-5" dirty="0">
                <a:latin typeface="Arial"/>
                <a:cs typeface="Arial"/>
              </a:rPr>
              <a:t>дни</a:t>
            </a:r>
            <a:r>
              <a:rPr sz="2400" spc="50" dirty="0">
                <a:latin typeface="Arial"/>
                <a:cs typeface="Arial"/>
              </a:rPr>
              <a:t>к</a:t>
            </a:r>
            <a:r>
              <a:rPr sz="2400" spc="-5" dirty="0">
                <a:latin typeface="Arial"/>
                <a:cs typeface="Arial"/>
              </a:rPr>
              <a:t>а</a:t>
            </a:r>
            <a:r>
              <a:rPr sz="2400" dirty="0">
                <a:latin typeface="Arial"/>
                <a:cs typeface="Arial"/>
              </a:rPr>
              <a:t>м </a:t>
            </a:r>
            <a:r>
              <a:rPr sz="2400" spc="25" dirty="0" err="1">
                <a:latin typeface="Arial"/>
                <a:cs typeface="Arial"/>
              </a:rPr>
              <a:t>к</a:t>
            </a:r>
            <a:r>
              <a:rPr sz="2400" spc="-5" dirty="0" err="1">
                <a:latin typeface="Arial"/>
                <a:cs typeface="Arial"/>
              </a:rPr>
              <a:t>омпании</a:t>
            </a:r>
            <a:r>
              <a:rPr sz="2400" dirty="0">
                <a:latin typeface="Arial"/>
                <a:cs typeface="Arial"/>
              </a:rPr>
              <a:t>,</a:t>
            </a:r>
            <a:r>
              <a:rPr lang="ru-RU" sz="240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а</a:t>
            </a:r>
            <a:r>
              <a:rPr sz="2400" dirty="0">
                <a:latin typeface="Arial"/>
                <a:cs typeface="Arial"/>
              </a:rPr>
              <a:t>  </a:t>
            </a:r>
            <a:r>
              <a:rPr sz="2400" spc="-10" dirty="0">
                <a:latin typeface="Arial"/>
                <a:cs typeface="Arial"/>
              </a:rPr>
              <a:t>также темпы роста/прироста</a:t>
            </a:r>
            <a:r>
              <a:rPr sz="2400" dirty="0">
                <a:latin typeface="Arial"/>
                <a:cs typeface="Arial"/>
              </a:rPr>
              <a:t> 2014-15</a:t>
            </a:r>
          </a:p>
          <a:p>
            <a:pPr marL="622300" marR="5080" indent="-6096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spc="-20" dirty="0">
                <a:latin typeface="Arial"/>
                <a:cs typeface="Arial"/>
              </a:rPr>
              <a:t>Рассчитайте </a:t>
            </a:r>
            <a:r>
              <a:rPr sz="2400" dirty="0">
                <a:latin typeface="Arial"/>
                <a:cs typeface="Arial"/>
              </a:rPr>
              <a:t>% </a:t>
            </a:r>
            <a:r>
              <a:rPr sz="2400" spc="-5" dirty="0">
                <a:latin typeface="Arial"/>
                <a:cs typeface="Arial"/>
              </a:rPr>
              <a:t>каждого </a:t>
            </a:r>
            <a:r>
              <a:rPr sz="2400" spc="-15" dirty="0">
                <a:latin typeface="Arial"/>
                <a:cs typeface="Arial"/>
              </a:rPr>
              <a:t>рудника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25" dirty="0">
                <a:latin typeface="Arial"/>
                <a:cs typeface="Arial"/>
              </a:rPr>
              <a:t>портфеле  </a:t>
            </a:r>
            <a:r>
              <a:rPr sz="2400" dirty="0">
                <a:latin typeface="Arial"/>
                <a:cs typeface="Arial"/>
              </a:rPr>
              <a:t>Nordgold </a:t>
            </a:r>
            <a:r>
              <a:rPr sz="2400" spc="-5" dirty="0">
                <a:latin typeface="Arial"/>
                <a:cs typeface="Arial"/>
              </a:rPr>
              <a:t>за 2016 </a:t>
            </a:r>
            <a:r>
              <a:rPr sz="2400" spc="-35" dirty="0">
                <a:latin typeface="Arial"/>
                <a:cs typeface="Arial"/>
              </a:rPr>
              <a:t>год. </a:t>
            </a:r>
            <a:r>
              <a:rPr sz="2400" spc="-15" dirty="0">
                <a:latin typeface="Arial"/>
                <a:cs typeface="Arial"/>
              </a:rPr>
              <a:t>Оцените </a:t>
            </a:r>
            <a:r>
              <a:rPr sz="2400" spc="-10" dirty="0" err="1">
                <a:latin typeface="Arial"/>
                <a:cs typeface="Arial"/>
              </a:rPr>
              <a:t>темпы</a:t>
            </a:r>
            <a:r>
              <a:rPr sz="2400" spc="-10" dirty="0">
                <a:latin typeface="Arial"/>
                <a:cs typeface="Arial"/>
              </a:rPr>
              <a:t>  </a:t>
            </a:r>
            <a:r>
              <a:rPr sz="2400" spc="-10" dirty="0" err="1">
                <a:latin typeface="Arial"/>
                <a:cs typeface="Arial"/>
              </a:rPr>
              <a:t>роста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2015-16.</a:t>
            </a:r>
          </a:p>
          <a:p>
            <a:pPr marL="622300" indent="-6096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spc="-20" dirty="0">
                <a:latin typeface="Arial"/>
                <a:cs typeface="Arial"/>
              </a:rPr>
              <a:t>Сделайте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выводы.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0E6F1-D92B-4940-9DAB-F4F0F90DD60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40</a:t>
            </a:fld>
            <a:endParaRPr lang="ru-RU" spc="-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0155" y="298957"/>
            <a:ext cx="67500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Типовые </a:t>
            </a:r>
            <a:r>
              <a:rPr sz="2400" spc="-5" dirty="0"/>
              <a:t>показатели, </a:t>
            </a:r>
            <a:r>
              <a:rPr sz="2400" spc="-10" dirty="0"/>
              <a:t>характеризующие  эффективность </a:t>
            </a:r>
            <a:r>
              <a:rPr sz="2400" spc="-5" dirty="0"/>
              <a:t>продаж: </a:t>
            </a:r>
            <a:r>
              <a:rPr sz="2400" spc="-20" dirty="0"/>
              <a:t>расчет</a:t>
            </a:r>
            <a:r>
              <a:rPr sz="2400" spc="-75" dirty="0"/>
              <a:t> </a:t>
            </a:r>
            <a:r>
              <a:rPr sz="2400" spc="-5" dirty="0"/>
              <a:t>физических  </a:t>
            </a:r>
            <a:r>
              <a:rPr sz="2400" spc="-15" dirty="0"/>
              <a:t>объемов </a:t>
            </a:r>
            <a:r>
              <a:rPr sz="2400" spc="-10" dirty="0"/>
              <a:t>продаж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06644"/>
              </p:ext>
            </p:extLst>
          </p:nvPr>
        </p:nvGraphicFramePr>
        <p:xfrm>
          <a:off x="57830" y="1676400"/>
          <a:ext cx="8857569" cy="404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13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94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68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4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657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Объем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продаж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60020" indent="17780" algn="ctr">
                        <a:lnSpc>
                          <a:spcPct val="114999"/>
                        </a:lnSpc>
                        <a:spcBef>
                          <a:spcPts val="106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Ед.  и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3525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044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044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2014-2015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0510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203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2015-2016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kOz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19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20,4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23,0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14,2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19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22,4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-12,7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kOz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1,7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1,6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82,7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8,5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-26,0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1,6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12,8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35,1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787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TZOLO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715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kOz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781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781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1,4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781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774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12,6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12,4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774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97,8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774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1,3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781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-20,3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ZI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kOz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18,5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12,3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13,3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9,3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79,5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9,1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-38,6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14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kOz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14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76,7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14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14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75,4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14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7,7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14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-1,8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14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81,4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14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9,4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14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14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NGRI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kOz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65,9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6,9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84,1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8,6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27,6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80,4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9,2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-4,4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R="7874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70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kOz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70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31,8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70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3,3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70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19,8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70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70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-37,7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70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9,7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70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1,1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70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-51,0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70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BIS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kOz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26,1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24,2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-6,2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24,6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-9,1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NORD</a:t>
                      </a:r>
                      <a:r>
                        <a:rPr sz="14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GOLD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0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kOz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0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96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0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0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97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0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0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86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0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0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5041DF-8470-1743-9007-622E144E80C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41</a:t>
            </a:fld>
            <a:endParaRPr lang="ru-RU" spc="-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32368" y="6388608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A1AC00"/>
                </a:solidFill>
                <a:latin typeface="Arial"/>
                <a:cs typeface="Arial"/>
              </a:rPr>
              <a:t>82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" name="Номер слайда 111">
            <a:extLst>
              <a:ext uri="{FF2B5EF4-FFF2-40B4-BE49-F238E27FC236}">
                <a16:creationId xmlns:a16="http://schemas.microsoft.com/office/drawing/2014/main" id="{EB9F7D2B-E0DA-C944-ABB2-19EB1D20ED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9668" y="6403044"/>
            <a:ext cx="220345" cy="179536"/>
          </a:xfrm>
        </p:spPr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42</a:t>
            </a:fld>
            <a:endParaRPr lang="ru-RU" spc="-5" dirty="0"/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810241F5-E827-9B49-912D-B0F4A24F512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92" y="173608"/>
            <a:ext cx="4343908" cy="2833561"/>
          </a:xfrm>
          <a:prstGeom prst="rect">
            <a:avLst/>
          </a:prstGeom>
        </p:spPr>
      </p:pic>
      <p:graphicFrame>
        <p:nvGraphicFramePr>
          <p:cNvPr id="116" name="Диаграмма 115">
            <a:extLst>
              <a:ext uri="{FF2B5EF4-FFF2-40B4-BE49-F238E27FC236}">
                <a16:creationId xmlns:a16="http://schemas.microsoft.com/office/drawing/2014/main" id="{79B1DC13-3BA7-4A76-93DB-E383377D8F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996456"/>
              </p:ext>
            </p:extLst>
          </p:nvPr>
        </p:nvGraphicFramePr>
        <p:xfrm>
          <a:off x="228600" y="3294412"/>
          <a:ext cx="8763000" cy="283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Диаграмма 6">
                <a:extLst>
                  <a:ext uri="{FF2B5EF4-FFF2-40B4-BE49-F238E27FC236}">
                    <a16:creationId xmlns:a16="http://schemas.microsoft.com/office/drawing/2014/main" id="{A09D894C-AB8A-4316-AEBF-145A09C54DB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54594936"/>
                  </p:ext>
                </p:extLst>
              </p:nvPr>
            </p:nvGraphicFramePr>
            <p:xfrm>
              <a:off x="4419600" y="391088"/>
              <a:ext cx="4724400" cy="28575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7" name="Диаграмма 6">
                <a:extLst>
                  <a:ext uri="{FF2B5EF4-FFF2-40B4-BE49-F238E27FC236}">
                    <a16:creationId xmlns:a16="http://schemas.microsoft.com/office/drawing/2014/main" id="{A09D894C-AB8A-4316-AEBF-145A09C54D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19600" y="391088"/>
                <a:ext cx="4724400" cy="28575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6745" marR="5080" indent="9906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Типовые </a:t>
            </a:r>
            <a:r>
              <a:rPr spc="-5" dirty="0"/>
              <a:t>показатели, </a:t>
            </a:r>
            <a:r>
              <a:rPr spc="-10" dirty="0"/>
              <a:t>характеризующие  эффективность продаж: </a:t>
            </a:r>
            <a:r>
              <a:rPr spc="-20" dirty="0"/>
              <a:t>расчет</a:t>
            </a:r>
            <a:r>
              <a:rPr dirty="0"/>
              <a:t> </a:t>
            </a:r>
            <a:r>
              <a:rPr spc="-10" dirty="0"/>
              <a:t>выручки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798"/>
            <a:ext cx="8204073" cy="4098814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622300" marR="925830" indent="-609600">
              <a:lnSpc>
                <a:spcPct val="80000"/>
              </a:lnSpc>
              <a:spcBef>
                <a:spcPts val="630"/>
              </a:spcBef>
              <a:tabLst>
                <a:tab pos="621665" algn="l"/>
              </a:tabLst>
            </a:pPr>
            <a:r>
              <a:rPr sz="2200" b="1" spc="-5" dirty="0">
                <a:latin typeface="Arial"/>
                <a:cs typeface="Arial"/>
              </a:rPr>
              <a:t>2.	</a:t>
            </a:r>
            <a:r>
              <a:rPr sz="2200" b="1" spc="-10" dirty="0">
                <a:latin typeface="Arial"/>
                <a:cs typeface="Arial"/>
              </a:rPr>
              <a:t>Начисленная выручка (стоимостные объемы  </a:t>
            </a:r>
            <a:r>
              <a:rPr sz="2200" b="1" spc="-5" dirty="0">
                <a:latin typeface="Arial"/>
                <a:cs typeface="Arial"/>
              </a:rPr>
              <a:t>продаж).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5"/>
              </a:spcBef>
              <a:buChar char="•"/>
              <a:tabLst>
                <a:tab pos="621665" algn="l"/>
                <a:tab pos="622300" algn="l"/>
              </a:tabLst>
            </a:pPr>
            <a:r>
              <a:rPr sz="2200" dirty="0">
                <a:latin typeface="Arial"/>
                <a:cs typeface="Arial"/>
              </a:rPr>
              <a:t>Выручка </a:t>
            </a:r>
            <a:r>
              <a:rPr sz="2200" b="1" i="1" spc="-15" dirty="0">
                <a:latin typeface="Arial"/>
                <a:cs typeface="Arial"/>
              </a:rPr>
              <a:t>рассчитывается </a:t>
            </a:r>
            <a:r>
              <a:rPr sz="2200" b="1" i="1" spc="-5" dirty="0">
                <a:latin typeface="Arial"/>
                <a:cs typeface="Arial"/>
              </a:rPr>
              <a:t>методом</a:t>
            </a:r>
            <a:r>
              <a:rPr sz="2200" b="1" i="1" spc="25" dirty="0">
                <a:latin typeface="Arial"/>
                <a:cs typeface="Arial"/>
              </a:rPr>
              <a:t> </a:t>
            </a:r>
            <a:r>
              <a:rPr sz="2200" b="1" i="1" spc="-15" dirty="0">
                <a:latin typeface="Arial"/>
                <a:cs typeface="Arial"/>
              </a:rPr>
              <a:t>начислений</a:t>
            </a:r>
            <a:r>
              <a:rPr sz="2200" spc="-15" dirty="0"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850" dirty="0">
              <a:latin typeface="Times New Roman"/>
              <a:cs typeface="Times New Roman"/>
            </a:endParaRPr>
          </a:p>
          <a:p>
            <a:pPr marL="622300" marR="5080" indent="-609600">
              <a:lnSpc>
                <a:spcPct val="80000"/>
              </a:lnSpc>
              <a:spcBef>
                <a:spcPts val="5"/>
              </a:spcBef>
              <a:buChar char="•"/>
              <a:tabLst>
                <a:tab pos="621665" algn="l"/>
                <a:tab pos="622300" algn="l"/>
              </a:tabLst>
            </a:pPr>
            <a:r>
              <a:rPr sz="2200" spc="-10" dirty="0">
                <a:latin typeface="Arial"/>
                <a:cs typeface="Arial"/>
              </a:rPr>
              <a:t>Иначе </a:t>
            </a:r>
            <a:r>
              <a:rPr sz="2200" spc="-15" dirty="0">
                <a:latin typeface="Arial"/>
                <a:cs typeface="Arial"/>
              </a:rPr>
              <a:t>говоря, </a:t>
            </a:r>
            <a:r>
              <a:rPr sz="2200" spc="-5" dirty="0">
                <a:latin typeface="Arial"/>
                <a:cs typeface="Arial"/>
              </a:rPr>
              <a:t>финансовый </a:t>
            </a:r>
            <a:r>
              <a:rPr sz="2200" spc="-45" dirty="0">
                <a:latin typeface="Arial"/>
                <a:cs typeface="Arial"/>
              </a:rPr>
              <a:t>результат </a:t>
            </a:r>
            <a:r>
              <a:rPr sz="2200" dirty="0">
                <a:latin typeface="Arial"/>
                <a:cs typeface="Arial"/>
              </a:rPr>
              <a:t>по </a:t>
            </a:r>
            <a:r>
              <a:rPr sz="2200" spc="-5" dirty="0">
                <a:latin typeface="Arial"/>
                <a:cs typeface="Arial"/>
              </a:rPr>
              <a:t>выручке  </a:t>
            </a:r>
            <a:r>
              <a:rPr sz="2200" spc="-10" dirty="0">
                <a:latin typeface="Arial"/>
                <a:cs typeface="Arial"/>
              </a:rPr>
              <a:t>признается независимо </a:t>
            </a:r>
            <a:r>
              <a:rPr sz="2200" spc="-25" dirty="0">
                <a:latin typeface="Arial"/>
                <a:cs typeface="Arial"/>
              </a:rPr>
              <a:t>от </a:t>
            </a:r>
            <a:r>
              <a:rPr sz="2200" spc="-20" dirty="0">
                <a:latin typeface="Arial"/>
                <a:cs typeface="Arial"/>
              </a:rPr>
              <a:t>того, </a:t>
            </a:r>
            <a:r>
              <a:rPr sz="2200" dirty="0">
                <a:latin typeface="Arial"/>
                <a:cs typeface="Arial"/>
              </a:rPr>
              <a:t>пришли </a:t>
            </a:r>
            <a:r>
              <a:rPr sz="2200" spc="-5" dirty="0">
                <a:latin typeface="Arial"/>
                <a:cs typeface="Arial"/>
              </a:rPr>
              <a:t>деньги </a:t>
            </a:r>
            <a:r>
              <a:rPr sz="2200" dirty="0">
                <a:latin typeface="Arial"/>
                <a:cs typeface="Arial"/>
              </a:rPr>
              <a:t>или </a:t>
            </a:r>
            <a:r>
              <a:rPr sz="2200" spc="-85" dirty="0">
                <a:latin typeface="Arial"/>
                <a:cs typeface="Arial"/>
              </a:rPr>
              <a:t>нет.  </a:t>
            </a:r>
            <a:r>
              <a:rPr sz="2200" dirty="0">
                <a:latin typeface="Arial"/>
                <a:cs typeface="Arial"/>
              </a:rPr>
              <a:t>По </a:t>
            </a:r>
            <a:r>
              <a:rPr sz="2200" spc="-5" dirty="0">
                <a:latin typeface="Arial"/>
                <a:cs typeface="Arial"/>
              </a:rPr>
              <a:t>начислениям </a:t>
            </a:r>
            <a:r>
              <a:rPr sz="2200" spc="-10" dirty="0">
                <a:latin typeface="Arial"/>
                <a:cs typeface="Arial"/>
              </a:rPr>
              <a:t>обязаны рассчитывать </a:t>
            </a:r>
            <a:r>
              <a:rPr sz="2200" spc="-5" dirty="0">
                <a:latin typeface="Arial"/>
                <a:cs typeface="Arial"/>
              </a:rPr>
              <a:t>выручку </a:t>
            </a:r>
            <a:r>
              <a:rPr sz="2200" spc="-10" dirty="0">
                <a:latin typeface="Arial"/>
                <a:cs typeface="Arial"/>
              </a:rPr>
              <a:t>все  </a:t>
            </a:r>
            <a:r>
              <a:rPr sz="2200" spc="-5" dirty="0">
                <a:latin typeface="Arial"/>
                <a:cs typeface="Arial"/>
              </a:rPr>
              <a:t>российские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компании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850" dirty="0">
              <a:latin typeface="Times New Roman"/>
              <a:cs typeface="Times New Roman"/>
            </a:endParaRPr>
          </a:p>
          <a:p>
            <a:pPr marL="622300" marR="306705" indent="-609600">
              <a:lnSpc>
                <a:spcPts val="2110"/>
              </a:lnSpc>
              <a:buChar char="•"/>
              <a:tabLst>
                <a:tab pos="621665" algn="l"/>
                <a:tab pos="622300" algn="l"/>
              </a:tabLst>
            </a:pPr>
            <a:r>
              <a:rPr sz="2200" dirty="0">
                <a:latin typeface="Arial"/>
                <a:cs typeface="Arial"/>
              </a:rPr>
              <a:t>Можно </a:t>
            </a:r>
            <a:r>
              <a:rPr sz="2200" spc="-10" dirty="0">
                <a:latin typeface="Arial"/>
                <a:cs typeface="Arial"/>
              </a:rPr>
              <a:t>рассчитать: </a:t>
            </a:r>
            <a:r>
              <a:rPr sz="2200" spc="-5" dirty="0">
                <a:latin typeface="Arial"/>
                <a:cs typeface="Arial"/>
              </a:rPr>
              <a:t>сумму выручки, </a:t>
            </a:r>
            <a:r>
              <a:rPr sz="2200" dirty="0">
                <a:latin typeface="Arial"/>
                <a:cs typeface="Arial"/>
              </a:rPr>
              <a:t>прирост (рост)  </a:t>
            </a:r>
            <a:r>
              <a:rPr sz="2200" spc="-5" dirty="0">
                <a:latin typeface="Arial"/>
                <a:cs typeface="Arial"/>
              </a:rPr>
              <a:t>выручки </a:t>
            </a:r>
            <a:r>
              <a:rPr sz="2200" dirty="0">
                <a:latin typeface="Arial"/>
                <a:cs typeface="Arial"/>
              </a:rPr>
              <a:t>в </a:t>
            </a:r>
            <a:r>
              <a:rPr sz="2200" spc="-5" dirty="0">
                <a:latin typeface="Arial"/>
                <a:cs typeface="Arial"/>
              </a:rPr>
              <a:t>%, структуру выручки </a:t>
            </a:r>
            <a:r>
              <a:rPr sz="2200" spc="-15" dirty="0">
                <a:latin typeface="Arial"/>
                <a:cs typeface="Arial"/>
              </a:rPr>
              <a:t>(деление </a:t>
            </a:r>
            <a:r>
              <a:rPr sz="2200" spc="-5" dirty="0">
                <a:latin typeface="Arial"/>
                <a:cs typeface="Arial"/>
              </a:rPr>
              <a:t>выручки </a:t>
            </a:r>
            <a:r>
              <a:rPr sz="2200" dirty="0">
                <a:latin typeface="Arial"/>
                <a:cs typeface="Arial"/>
              </a:rPr>
              <a:t>по  SKU), изменение </a:t>
            </a:r>
            <a:r>
              <a:rPr sz="2200" spc="-5" dirty="0">
                <a:latin typeface="Arial"/>
                <a:cs typeface="Arial"/>
              </a:rPr>
              <a:t>структуры выручки </a:t>
            </a:r>
            <a:r>
              <a:rPr sz="2200" dirty="0">
                <a:latin typeface="Arial"/>
                <a:cs typeface="Arial"/>
              </a:rPr>
              <a:t>(%,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суммы)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E27FA4-57DD-974E-980E-E86F73F8869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43</a:t>
            </a:fld>
            <a:endParaRPr lang="ru-RU" spc="-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4233" y="298704"/>
            <a:ext cx="641413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Приемы анализа </a:t>
            </a:r>
            <a:r>
              <a:rPr spc="-25" dirty="0"/>
              <a:t>отчетов </a:t>
            </a:r>
            <a:r>
              <a:rPr spc="-5" dirty="0"/>
              <a:t>по</a:t>
            </a:r>
            <a:r>
              <a:rPr spc="60" dirty="0"/>
              <a:t> </a:t>
            </a:r>
            <a:r>
              <a:rPr spc="-5" dirty="0"/>
              <a:t>продажам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04061"/>
            <a:ext cx="8025130" cy="50800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Сравнение </a:t>
            </a:r>
            <a:r>
              <a:rPr sz="1800" spc="-10" dirty="0">
                <a:latin typeface="Arial"/>
                <a:cs typeface="Arial"/>
              </a:rPr>
              <a:t>полученных </a:t>
            </a:r>
            <a:r>
              <a:rPr sz="1800" b="1" i="1" spc="-15" dirty="0">
                <a:latin typeface="Arial"/>
                <a:cs typeface="Arial"/>
              </a:rPr>
              <a:t>результатов текущего </a:t>
            </a:r>
            <a:r>
              <a:rPr sz="1800" b="1" i="1" spc="-5" dirty="0">
                <a:latin typeface="Arial"/>
                <a:cs typeface="Arial"/>
              </a:rPr>
              <a:t>периода </a:t>
            </a:r>
            <a:r>
              <a:rPr sz="1800" b="1" i="1" dirty="0">
                <a:latin typeface="Arial"/>
                <a:cs typeface="Arial"/>
              </a:rPr>
              <a:t>с планом  </a:t>
            </a:r>
            <a:r>
              <a:rPr sz="1800" dirty="0">
                <a:latin typeface="Arial"/>
                <a:cs typeface="Arial"/>
              </a:rPr>
              <a:t>(план/факт) в </a:t>
            </a:r>
            <a:r>
              <a:rPr sz="1800" spc="-15" dirty="0">
                <a:latin typeface="Arial"/>
                <a:cs typeface="Arial"/>
              </a:rPr>
              <a:t>абсолютных </a:t>
            </a:r>
            <a:r>
              <a:rPr sz="1800" dirty="0">
                <a:latin typeface="Arial"/>
                <a:cs typeface="Arial"/>
              </a:rPr>
              <a:t>цифрах и в </a:t>
            </a:r>
            <a:r>
              <a:rPr sz="1800" spc="-5" dirty="0">
                <a:latin typeface="Arial"/>
                <a:cs typeface="Arial"/>
              </a:rPr>
              <a:t>%. </a:t>
            </a:r>
            <a:r>
              <a:rPr sz="1800" spc="-15" dirty="0">
                <a:latin typeface="Arial"/>
                <a:cs typeface="Arial"/>
              </a:rPr>
              <a:t>Получается </a:t>
            </a:r>
            <a:r>
              <a:rPr sz="1800" spc="-20" dirty="0">
                <a:latin typeface="Arial"/>
                <a:cs typeface="Arial"/>
              </a:rPr>
              <a:t>вывод </a:t>
            </a:r>
            <a:r>
              <a:rPr sz="1800" dirty="0">
                <a:latin typeface="Arial"/>
                <a:cs typeface="Arial"/>
              </a:rPr>
              <a:t>о </a:t>
            </a:r>
            <a:r>
              <a:rPr sz="1800" spc="-10" dirty="0">
                <a:latin typeface="Arial"/>
                <a:cs typeface="Arial"/>
              </a:rPr>
              <a:t>проценте  </a:t>
            </a:r>
            <a:r>
              <a:rPr sz="1800" spc="-5" dirty="0">
                <a:latin typeface="Arial"/>
                <a:cs typeface="Arial"/>
              </a:rPr>
              <a:t>(степени) </a:t>
            </a:r>
            <a:r>
              <a:rPr sz="1800" spc="-10" dirty="0">
                <a:latin typeface="Arial"/>
                <a:cs typeface="Arial"/>
              </a:rPr>
              <a:t>выполнения </a:t>
            </a:r>
            <a:r>
              <a:rPr sz="1800" spc="-15" dirty="0">
                <a:latin typeface="Arial"/>
                <a:cs typeface="Arial"/>
              </a:rPr>
              <a:t>поставленного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плана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355600" indent="-342900">
              <a:lnSpc>
                <a:spcPts val="1945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Сравнение </a:t>
            </a:r>
            <a:r>
              <a:rPr sz="1800" spc="-10" dirty="0">
                <a:latin typeface="Arial"/>
                <a:cs typeface="Arial"/>
              </a:rPr>
              <a:t>полученных </a:t>
            </a:r>
            <a:r>
              <a:rPr sz="1800" b="1" i="1" spc="-15" dirty="0">
                <a:latin typeface="Arial"/>
                <a:cs typeface="Arial"/>
              </a:rPr>
              <a:t>результатов </a:t>
            </a:r>
            <a:r>
              <a:rPr sz="1800" b="1" i="1" dirty="0">
                <a:latin typeface="Arial"/>
                <a:cs typeface="Arial"/>
              </a:rPr>
              <a:t>с </a:t>
            </a:r>
            <a:r>
              <a:rPr sz="1800" b="1" i="1" spc="-5" dirty="0">
                <a:latin typeface="Arial"/>
                <a:cs typeface="Arial"/>
              </a:rPr>
              <a:t>аналогичным</a:t>
            </a:r>
            <a:r>
              <a:rPr sz="1800" b="1" i="1" spc="4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периодом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ts val="1730"/>
              </a:lnSpc>
            </a:pPr>
            <a:r>
              <a:rPr sz="1800" b="1" i="1" spc="-10" dirty="0">
                <a:latin typeface="Arial"/>
                <a:cs typeface="Arial"/>
              </a:rPr>
              <a:t>прошлого </a:t>
            </a:r>
            <a:r>
              <a:rPr sz="1800" b="1" i="1" spc="-15" dirty="0">
                <a:latin typeface="Arial"/>
                <a:cs typeface="Arial"/>
              </a:rPr>
              <a:t>года </a:t>
            </a:r>
            <a:r>
              <a:rPr sz="1800" b="1" i="1" dirty="0">
                <a:latin typeface="Arial"/>
                <a:cs typeface="Arial"/>
              </a:rPr>
              <a:t>(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15" dirty="0">
                <a:latin typeface="Arial"/>
                <a:cs typeface="Arial"/>
              </a:rPr>
              <a:t>абсолютных </a:t>
            </a:r>
            <a:r>
              <a:rPr sz="1800" spc="-5" dirty="0">
                <a:latin typeface="Arial"/>
                <a:cs typeface="Arial"/>
              </a:rPr>
              <a:t>цифрах </a:t>
            </a:r>
            <a:r>
              <a:rPr sz="1800" dirty="0">
                <a:latin typeface="Arial"/>
                <a:cs typeface="Arial"/>
              </a:rPr>
              <a:t>и в % </a:t>
            </a:r>
            <a:r>
              <a:rPr sz="1800" spc="-5" dirty="0">
                <a:latin typeface="Arial"/>
                <a:cs typeface="Arial"/>
              </a:rPr>
              <a:t>изменений).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Получается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ts val="1945"/>
              </a:lnSpc>
            </a:pPr>
            <a:r>
              <a:rPr sz="1800" spc="-15" dirty="0">
                <a:latin typeface="Arial"/>
                <a:cs typeface="Arial"/>
              </a:rPr>
              <a:t>вывод </a:t>
            </a:r>
            <a:r>
              <a:rPr sz="1800" dirty="0">
                <a:latin typeface="Arial"/>
                <a:cs typeface="Arial"/>
              </a:rPr>
              <a:t>о </a:t>
            </a:r>
            <a:r>
              <a:rPr sz="1800" spc="-10" dirty="0">
                <a:latin typeface="Arial"/>
                <a:cs typeface="Arial"/>
              </a:rPr>
              <a:t>темпах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10" dirty="0">
                <a:latin typeface="Arial"/>
                <a:cs typeface="Arial"/>
              </a:rPr>
              <a:t>размерах </a:t>
            </a:r>
            <a:r>
              <a:rPr sz="1800" spc="-5" dirty="0">
                <a:latin typeface="Arial"/>
                <a:cs typeface="Arial"/>
              </a:rPr>
              <a:t>прироста </a:t>
            </a:r>
            <a:r>
              <a:rPr sz="1800" dirty="0">
                <a:latin typeface="Arial"/>
                <a:cs typeface="Arial"/>
              </a:rPr>
              <a:t>(или </a:t>
            </a:r>
            <a:r>
              <a:rPr sz="1800" spc="-5" dirty="0">
                <a:latin typeface="Arial"/>
                <a:cs typeface="Arial"/>
              </a:rPr>
              <a:t>падения)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продаж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281305" indent="-342900">
              <a:lnSpc>
                <a:spcPct val="8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Оценка </a:t>
            </a:r>
            <a:r>
              <a:rPr sz="1800" spc="-10" dirty="0">
                <a:latin typeface="Arial"/>
                <a:cs typeface="Arial"/>
              </a:rPr>
              <a:t>выполнения </a:t>
            </a:r>
            <a:r>
              <a:rPr sz="1800" spc="-25" dirty="0">
                <a:latin typeface="Arial"/>
                <a:cs typeface="Arial"/>
              </a:rPr>
              <a:t>годового </a:t>
            </a:r>
            <a:r>
              <a:rPr sz="1800" dirty="0">
                <a:latin typeface="Arial"/>
                <a:cs typeface="Arial"/>
              </a:rPr>
              <a:t>плана по мере </a:t>
            </a:r>
            <a:r>
              <a:rPr sz="1800" spc="-5" dirty="0">
                <a:latin typeface="Arial"/>
                <a:cs typeface="Arial"/>
              </a:rPr>
              <a:t>накопления </a:t>
            </a:r>
            <a:r>
              <a:rPr sz="1800" dirty="0">
                <a:latin typeface="Arial"/>
                <a:cs typeface="Arial"/>
              </a:rPr>
              <a:t>месячных  </a:t>
            </a:r>
            <a:r>
              <a:rPr sz="1800" spc="-35" dirty="0">
                <a:latin typeface="Arial"/>
                <a:cs typeface="Arial"/>
              </a:rPr>
              <a:t>результатов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sz="1800" b="1" i="1" spc="-5" dirty="0">
                <a:latin typeface="Arial"/>
                <a:cs typeface="Arial"/>
              </a:rPr>
              <a:t>выполнение </a:t>
            </a:r>
            <a:r>
              <a:rPr sz="1800" b="1" i="1" dirty="0">
                <a:latin typeface="Arial"/>
                <a:cs typeface="Arial"/>
              </a:rPr>
              <a:t>плана на момент </a:t>
            </a:r>
            <a:r>
              <a:rPr sz="1800" b="1" i="1" spc="-5" dirty="0">
                <a:latin typeface="Arial"/>
                <a:cs typeface="Arial"/>
              </a:rPr>
              <a:t>времени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b="1" i="1" dirty="0">
                <a:latin typeface="Arial"/>
                <a:cs typeface="Arial"/>
              </a:rPr>
              <a:t>YTD, </a:t>
            </a:r>
            <a:r>
              <a:rPr sz="1800" spc="-45" dirty="0">
                <a:latin typeface="Arial"/>
                <a:cs typeface="Arial"/>
              </a:rPr>
              <a:t>Year </a:t>
            </a:r>
            <a:r>
              <a:rPr sz="1800" dirty="0">
                <a:latin typeface="Arial"/>
                <a:cs typeface="Arial"/>
              </a:rPr>
              <a:t>to  </a:t>
            </a:r>
            <a:r>
              <a:rPr sz="1800" spc="-5" dirty="0">
                <a:latin typeface="Arial"/>
                <a:cs typeface="Arial"/>
              </a:rPr>
              <a:t>Date). </a:t>
            </a:r>
            <a:r>
              <a:rPr sz="1800" spc="-15" dirty="0">
                <a:latin typeface="Arial"/>
                <a:cs typeface="Arial"/>
              </a:rPr>
              <a:t>Получается </a:t>
            </a:r>
            <a:r>
              <a:rPr sz="1800" spc="-5" dirty="0">
                <a:latin typeface="Arial"/>
                <a:cs typeface="Arial"/>
              </a:rPr>
              <a:t>процент </a:t>
            </a:r>
            <a:r>
              <a:rPr sz="1800" spc="-10" dirty="0">
                <a:latin typeface="Arial"/>
                <a:cs typeface="Arial"/>
              </a:rPr>
              <a:t>выполнения </a:t>
            </a:r>
            <a:r>
              <a:rPr sz="1800" dirty="0">
                <a:latin typeface="Arial"/>
                <a:cs typeface="Arial"/>
              </a:rPr>
              <a:t>плана </a:t>
            </a:r>
            <a:r>
              <a:rPr sz="1800" spc="-5" dirty="0">
                <a:latin typeface="Arial"/>
                <a:cs typeface="Arial"/>
              </a:rPr>
              <a:t>на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дату.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355600" indent="-342900">
              <a:lnSpc>
                <a:spcPts val="1945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Оценка </a:t>
            </a:r>
            <a:r>
              <a:rPr sz="1800" spc="-5" dirty="0">
                <a:latin typeface="Arial"/>
                <a:cs typeface="Arial"/>
              </a:rPr>
              <a:t>достижения </a:t>
            </a:r>
            <a:r>
              <a:rPr sz="1800" spc="-35" dirty="0">
                <a:latin typeface="Arial"/>
                <a:cs typeface="Arial"/>
              </a:rPr>
              <a:t>результатов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10" dirty="0">
                <a:latin typeface="Arial"/>
                <a:cs typeface="Arial"/>
              </a:rPr>
              <a:t>предыдущем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периоде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ts val="1730"/>
              </a:lnSpc>
            </a:pPr>
            <a:r>
              <a:rPr sz="1800" dirty="0">
                <a:latin typeface="Arial"/>
                <a:cs typeface="Arial"/>
              </a:rPr>
              <a:t>(</a:t>
            </a:r>
            <a:r>
              <a:rPr sz="1800" b="1" i="1" dirty="0">
                <a:latin typeface="Arial"/>
                <a:cs typeface="Arial"/>
              </a:rPr>
              <a:t>фактические </a:t>
            </a:r>
            <a:r>
              <a:rPr sz="1800" b="1" i="1" spc="-15" dirty="0">
                <a:latin typeface="Arial"/>
                <a:cs typeface="Arial"/>
              </a:rPr>
              <a:t>результаты </a:t>
            </a:r>
            <a:r>
              <a:rPr sz="1800" b="1" i="1" spc="-5" dirty="0">
                <a:latin typeface="Arial"/>
                <a:cs typeface="Arial"/>
              </a:rPr>
              <a:t>прошедшего периода</a:t>
            </a:r>
            <a:r>
              <a:rPr sz="1800" b="1" i="1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против</a:t>
            </a:r>
            <a:endParaRPr sz="1800">
              <a:latin typeface="Arial"/>
              <a:cs typeface="Arial"/>
            </a:endParaRPr>
          </a:p>
          <a:p>
            <a:pPr marL="355600" marR="91440">
              <a:lnSpc>
                <a:spcPct val="80000"/>
              </a:lnSpc>
              <a:spcBef>
                <a:spcPts val="215"/>
              </a:spcBef>
            </a:pPr>
            <a:r>
              <a:rPr sz="1800" b="1" i="1" spc="-5" dirty="0">
                <a:latin typeface="Arial"/>
                <a:cs typeface="Arial"/>
              </a:rPr>
              <a:t>прогноза </a:t>
            </a:r>
            <a:r>
              <a:rPr sz="1800" spc="-5" dirty="0">
                <a:latin typeface="Arial"/>
                <a:cs typeface="Arial"/>
              </a:rPr>
              <a:t>на </a:t>
            </a:r>
            <a:r>
              <a:rPr sz="1800" dirty="0">
                <a:latin typeface="Arial"/>
                <a:cs typeface="Arial"/>
              </a:rPr>
              <a:t>прошлый </a:t>
            </a:r>
            <a:r>
              <a:rPr sz="1800" spc="-10" dirty="0">
                <a:latin typeface="Arial"/>
                <a:cs typeface="Arial"/>
              </a:rPr>
              <a:t>период). </a:t>
            </a:r>
            <a:r>
              <a:rPr sz="1800" spc="-15" dirty="0">
                <a:latin typeface="Arial"/>
                <a:cs typeface="Arial"/>
              </a:rPr>
              <a:t>Получается </a:t>
            </a:r>
            <a:r>
              <a:rPr sz="1800" spc="-20" dirty="0">
                <a:latin typeface="Arial"/>
                <a:cs typeface="Arial"/>
              </a:rPr>
              <a:t>вывод </a:t>
            </a:r>
            <a:r>
              <a:rPr sz="1800" dirty="0">
                <a:latin typeface="Arial"/>
                <a:cs typeface="Arial"/>
              </a:rPr>
              <a:t>о </a:t>
            </a:r>
            <a:r>
              <a:rPr sz="1800" spc="-10" dirty="0">
                <a:latin typeface="Arial"/>
                <a:cs typeface="Arial"/>
              </a:rPr>
              <a:t>том, </a:t>
            </a:r>
            <a:r>
              <a:rPr sz="1800" spc="-5" dirty="0">
                <a:latin typeface="Arial"/>
                <a:cs typeface="Arial"/>
              </a:rPr>
              <a:t>насколько  </a:t>
            </a:r>
            <a:r>
              <a:rPr sz="1800" spc="-15" dirty="0">
                <a:latin typeface="Arial"/>
                <a:cs typeface="Arial"/>
              </a:rPr>
              <a:t>точна методика </a:t>
            </a:r>
            <a:r>
              <a:rPr sz="1800" spc="-10" dirty="0">
                <a:latin typeface="Arial"/>
                <a:cs typeface="Arial"/>
              </a:rPr>
              <a:t>нашего </a:t>
            </a:r>
            <a:r>
              <a:rPr sz="1800" spc="-5" dirty="0">
                <a:latin typeface="Arial"/>
                <a:cs typeface="Arial"/>
              </a:rPr>
              <a:t>прогнозирования, </a:t>
            </a:r>
            <a:r>
              <a:rPr sz="1800" spc="10" dirty="0">
                <a:latin typeface="Arial"/>
                <a:cs typeface="Arial"/>
              </a:rPr>
              <a:t>как </a:t>
            </a:r>
            <a:r>
              <a:rPr sz="1800" spc="-15" dirty="0">
                <a:latin typeface="Arial"/>
                <a:cs typeface="Arial"/>
              </a:rPr>
              <a:t>точно </a:t>
            </a:r>
            <a:r>
              <a:rPr sz="1800" dirty="0">
                <a:latin typeface="Arial"/>
                <a:cs typeface="Arial"/>
              </a:rPr>
              <a:t>мы понимаем </a:t>
            </a:r>
            <a:r>
              <a:rPr sz="1800" spc="-10" dirty="0">
                <a:latin typeface="Arial"/>
                <a:cs typeface="Arial"/>
              </a:rPr>
              <a:t>свой  </a:t>
            </a:r>
            <a:r>
              <a:rPr sz="1800" spc="-5" dirty="0">
                <a:latin typeface="Arial"/>
                <a:cs typeface="Arial"/>
              </a:rPr>
              <a:t>рынок.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12065" indent="-342900">
              <a:lnSpc>
                <a:spcPct val="8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Сопоставление </a:t>
            </a:r>
            <a:r>
              <a:rPr sz="1800" b="1" i="1" spc="-10" dirty="0">
                <a:latin typeface="Arial"/>
                <a:cs typeface="Arial"/>
              </a:rPr>
              <a:t>темпов </a:t>
            </a:r>
            <a:r>
              <a:rPr sz="1800" b="1" i="1" dirty="0">
                <a:latin typeface="Arial"/>
                <a:cs typeface="Arial"/>
              </a:rPr>
              <a:t>роста </a:t>
            </a:r>
            <a:r>
              <a:rPr sz="1800" b="1" i="1" spc="-10" dirty="0">
                <a:latin typeface="Arial"/>
                <a:cs typeface="Arial"/>
              </a:rPr>
              <a:t>выручки </a:t>
            </a:r>
            <a:r>
              <a:rPr sz="1800" b="1" i="1" dirty="0">
                <a:latin typeface="Arial"/>
                <a:cs typeface="Arial"/>
              </a:rPr>
              <a:t>среди </a:t>
            </a:r>
            <a:r>
              <a:rPr sz="1800" b="1" i="1" spc="-5" dirty="0">
                <a:latin typeface="Arial"/>
                <a:cs typeface="Arial"/>
              </a:rPr>
              <a:t>компаний </a:t>
            </a:r>
            <a:r>
              <a:rPr sz="1800" b="1" i="1" dirty="0">
                <a:latin typeface="Arial"/>
                <a:cs typeface="Arial"/>
              </a:rPr>
              <a:t>Nordgold </a:t>
            </a:r>
            <a:r>
              <a:rPr sz="1800" dirty="0">
                <a:latin typeface="Arial"/>
                <a:cs typeface="Arial"/>
              </a:rPr>
              <a:t>в  </a:t>
            </a:r>
            <a:r>
              <a:rPr sz="1800" spc="-5" dirty="0">
                <a:latin typeface="Arial"/>
                <a:cs typeface="Arial"/>
              </a:rPr>
              <a:t>нашем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сегменте..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094DB4-F711-B94A-87D1-D7E05438E94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44</a:t>
            </a:fld>
            <a:endParaRPr lang="ru-RU" spc="-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5633" y="298704"/>
            <a:ext cx="641413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Приемы анализа </a:t>
            </a:r>
            <a:r>
              <a:rPr spc="-25" dirty="0"/>
              <a:t>отчетов </a:t>
            </a:r>
            <a:r>
              <a:rPr spc="-5" dirty="0"/>
              <a:t>по</a:t>
            </a:r>
            <a:r>
              <a:rPr spc="60" dirty="0"/>
              <a:t> </a:t>
            </a:r>
            <a:r>
              <a:rPr spc="-5" dirty="0"/>
              <a:t>продажам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1539" y="949441"/>
            <a:ext cx="4264660" cy="101409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i="1" dirty="0" err="1">
                <a:latin typeface="Arial"/>
                <a:cs typeface="Arial"/>
              </a:rPr>
              <a:t>Задание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sz="1800" spc="-25" dirty="0">
                <a:latin typeface="Arial"/>
                <a:cs typeface="Arial"/>
              </a:rPr>
              <a:t>Сопоставьте </a:t>
            </a:r>
            <a:r>
              <a:rPr sz="1800" spc="-10" dirty="0">
                <a:latin typeface="Arial"/>
                <a:cs typeface="Arial"/>
              </a:rPr>
              <a:t>темпы роста/прироста  </a:t>
            </a:r>
            <a:r>
              <a:rPr sz="1800" spc="-5" dirty="0">
                <a:latin typeface="Arial"/>
                <a:cs typeface="Arial"/>
              </a:rPr>
              <a:t>выручки </a:t>
            </a:r>
            <a:r>
              <a:rPr sz="1800" spc="-10" dirty="0">
                <a:latin typeface="Arial"/>
                <a:cs typeface="Arial"/>
              </a:rPr>
              <a:t>среди </a:t>
            </a:r>
            <a:r>
              <a:rPr sz="1800" spc="-15" dirty="0">
                <a:latin typeface="Arial"/>
                <a:cs typeface="Arial"/>
              </a:rPr>
              <a:t>подразделений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Nordgold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731525"/>
              </p:ext>
            </p:extLst>
          </p:nvPr>
        </p:nvGraphicFramePr>
        <p:xfrm>
          <a:off x="97558" y="2264664"/>
          <a:ext cx="8953495" cy="3226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2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88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18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marL="1403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Подразделение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1060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Ед.изм.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3454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Динамика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3581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Динамик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2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ths.USD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247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044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20%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260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242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044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ths.USD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141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505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95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242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139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721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47%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TZOLO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ths.USD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140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008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143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937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120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920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ZI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ths.USD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149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641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150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034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98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097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ths.USD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96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074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86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667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102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571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NGRI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ths.USD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82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706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96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242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103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180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ths.USD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926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850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44%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47%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BIS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ths.USD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318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177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26%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274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256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991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7747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NORD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GOLD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175260" algn="ctr">
                        <a:lnSpc>
                          <a:spcPct val="114999"/>
                        </a:lnSpc>
                        <a:spcBef>
                          <a:spcPts val="19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ths.US 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7747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1 216</a:t>
                      </a:r>
                      <a:r>
                        <a:rPr sz="12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081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768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1 129</a:t>
                      </a:r>
                      <a:r>
                        <a:rPr sz="12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7366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7493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1 075</a:t>
                      </a:r>
                      <a:r>
                        <a:rPr sz="12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540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7175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R="7112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476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D8B84-DE20-5E4F-A9DE-8683DD11E3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45</a:t>
            </a:fld>
            <a:endParaRPr lang="ru-RU" spc="-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object 236"/>
          <p:cNvSpPr/>
          <p:nvPr/>
        </p:nvSpPr>
        <p:spPr>
          <a:xfrm>
            <a:off x="5633084" y="5166740"/>
            <a:ext cx="3203575" cy="0"/>
          </a:xfrm>
          <a:custGeom>
            <a:avLst/>
            <a:gdLst/>
            <a:ahLst/>
            <a:cxnLst/>
            <a:rect l="l" t="t" r="r" b="b"/>
            <a:pathLst>
              <a:path w="3203575">
                <a:moveTo>
                  <a:pt x="0" y="0"/>
                </a:moveTo>
                <a:lnTo>
                  <a:pt x="3203447" y="0"/>
                </a:lnTo>
              </a:path>
            </a:pathLst>
          </a:custGeom>
          <a:ln w="990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633084" y="4967096"/>
            <a:ext cx="3203575" cy="0"/>
          </a:xfrm>
          <a:custGeom>
            <a:avLst/>
            <a:gdLst/>
            <a:ahLst/>
            <a:cxnLst/>
            <a:rect l="l" t="t" r="r" b="b"/>
            <a:pathLst>
              <a:path w="3203575">
                <a:moveTo>
                  <a:pt x="0" y="0"/>
                </a:moveTo>
                <a:lnTo>
                  <a:pt x="3203447" y="0"/>
                </a:lnTo>
              </a:path>
            </a:pathLst>
          </a:custGeom>
          <a:ln w="990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633084" y="4767453"/>
            <a:ext cx="3203575" cy="0"/>
          </a:xfrm>
          <a:custGeom>
            <a:avLst/>
            <a:gdLst/>
            <a:ahLst/>
            <a:cxnLst/>
            <a:rect l="l" t="t" r="r" b="b"/>
            <a:pathLst>
              <a:path w="3203575">
                <a:moveTo>
                  <a:pt x="0" y="0"/>
                </a:moveTo>
                <a:lnTo>
                  <a:pt x="3203447" y="0"/>
                </a:lnTo>
              </a:path>
            </a:pathLst>
          </a:custGeom>
          <a:ln w="990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633084" y="4367403"/>
            <a:ext cx="3203575" cy="0"/>
          </a:xfrm>
          <a:custGeom>
            <a:avLst/>
            <a:gdLst/>
            <a:ahLst/>
            <a:cxnLst/>
            <a:rect l="l" t="t" r="r" b="b"/>
            <a:pathLst>
              <a:path w="3203575">
                <a:moveTo>
                  <a:pt x="0" y="0"/>
                </a:moveTo>
                <a:lnTo>
                  <a:pt x="3203447" y="0"/>
                </a:lnTo>
              </a:path>
            </a:pathLst>
          </a:custGeom>
          <a:ln w="990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633084" y="3768471"/>
            <a:ext cx="3203575" cy="0"/>
          </a:xfrm>
          <a:custGeom>
            <a:avLst/>
            <a:gdLst/>
            <a:ahLst/>
            <a:cxnLst/>
            <a:rect l="l" t="t" r="r" b="b"/>
            <a:pathLst>
              <a:path w="3203575">
                <a:moveTo>
                  <a:pt x="0" y="0"/>
                </a:moveTo>
                <a:lnTo>
                  <a:pt x="3203447" y="0"/>
                </a:lnTo>
              </a:path>
            </a:pathLst>
          </a:custGeom>
          <a:ln w="990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633084" y="5366384"/>
            <a:ext cx="3203575" cy="0"/>
          </a:xfrm>
          <a:custGeom>
            <a:avLst/>
            <a:gdLst/>
            <a:ahLst/>
            <a:cxnLst/>
            <a:rect l="l" t="t" r="r" b="b"/>
            <a:pathLst>
              <a:path w="3203575">
                <a:moveTo>
                  <a:pt x="0" y="0"/>
                </a:moveTo>
                <a:lnTo>
                  <a:pt x="3203447" y="0"/>
                </a:lnTo>
              </a:path>
            </a:pathLst>
          </a:custGeom>
          <a:ln w="990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547866" y="3944873"/>
            <a:ext cx="1831339" cy="984250"/>
          </a:xfrm>
          <a:custGeom>
            <a:avLst/>
            <a:gdLst/>
            <a:ahLst/>
            <a:cxnLst/>
            <a:rect l="l" t="t" r="r" b="b"/>
            <a:pathLst>
              <a:path w="1831340" h="984250">
                <a:moveTo>
                  <a:pt x="0" y="0"/>
                </a:moveTo>
                <a:lnTo>
                  <a:pt x="32697" y="36167"/>
                </a:lnTo>
                <a:lnTo>
                  <a:pt x="65395" y="74326"/>
                </a:lnTo>
                <a:lnTo>
                  <a:pt x="98093" y="114236"/>
                </a:lnTo>
                <a:lnTo>
                  <a:pt x="130791" y="155660"/>
                </a:lnTo>
                <a:lnTo>
                  <a:pt x="163489" y="198357"/>
                </a:lnTo>
                <a:lnTo>
                  <a:pt x="196187" y="242090"/>
                </a:lnTo>
                <a:lnTo>
                  <a:pt x="228885" y="286619"/>
                </a:lnTo>
                <a:lnTo>
                  <a:pt x="261583" y="331705"/>
                </a:lnTo>
                <a:lnTo>
                  <a:pt x="294281" y="377110"/>
                </a:lnTo>
                <a:lnTo>
                  <a:pt x="326979" y="422594"/>
                </a:lnTo>
                <a:lnTo>
                  <a:pt x="359677" y="467920"/>
                </a:lnTo>
                <a:lnTo>
                  <a:pt x="392375" y="512847"/>
                </a:lnTo>
                <a:lnTo>
                  <a:pt x="425073" y="557137"/>
                </a:lnTo>
                <a:lnTo>
                  <a:pt x="457771" y="600551"/>
                </a:lnTo>
                <a:lnTo>
                  <a:pt x="490469" y="642850"/>
                </a:lnTo>
                <a:lnTo>
                  <a:pt x="523167" y="683796"/>
                </a:lnTo>
                <a:lnTo>
                  <a:pt x="555865" y="723149"/>
                </a:lnTo>
                <a:lnTo>
                  <a:pt x="588563" y="760670"/>
                </a:lnTo>
                <a:lnTo>
                  <a:pt x="621261" y="796121"/>
                </a:lnTo>
                <a:lnTo>
                  <a:pt x="653959" y="829263"/>
                </a:lnTo>
                <a:lnTo>
                  <a:pt x="686657" y="859857"/>
                </a:lnTo>
                <a:lnTo>
                  <a:pt x="719355" y="887664"/>
                </a:lnTo>
                <a:lnTo>
                  <a:pt x="752053" y="912444"/>
                </a:lnTo>
                <a:lnTo>
                  <a:pt x="784751" y="933960"/>
                </a:lnTo>
                <a:lnTo>
                  <a:pt x="850147" y="966242"/>
                </a:lnTo>
                <a:lnTo>
                  <a:pt x="915542" y="982599"/>
                </a:lnTo>
                <a:lnTo>
                  <a:pt x="950756" y="984238"/>
                </a:lnTo>
                <a:lnTo>
                  <a:pt x="985969" y="981004"/>
                </a:lnTo>
                <a:lnTo>
                  <a:pt x="1056395" y="961105"/>
                </a:lnTo>
                <a:lnTo>
                  <a:pt x="1091608" y="945038"/>
                </a:lnTo>
                <a:lnTo>
                  <a:pt x="1126822" y="925290"/>
                </a:lnTo>
                <a:lnTo>
                  <a:pt x="1162035" y="902161"/>
                </a:lnTo>
                <a:lnTo>
                  <a:pt x="1197248" y="875947"/>
                </a:lnTo>
                <a:lnTo>
                  <a:pt x="1232461" y="846949"/>
                </a:lnTo>
                <a:lnTo>
                  <a:pt x="1267674" y="815464"/>
                </a:lnTo>
                <a:lnTo>
                  <a:pt x="1302888" y="781790"/>
                </a:lnTo>
                <a:lnTo>
                  <a:pt x="1338101" y="746227"/>
                </a:lnTo>
                <a:lnTo>
                  <a:pt x="1373314" y="709072"/>
                </a:lnTo>
                <a:lnTo>
                  <a:pt x="1408527" y="670625"/>
                </a:lnTo>
                <a:lnTo>
                  <a:pt x="1443740" y="631183"/>
                </a:lnTo>
                <a:lnTo>
                  <a:pt x="1478954" y="591044"/>
                </a:lnTo>
                <a:lnTo>
                  <a:pt x="1514167" y="550509"/>
                </a:lnTo>
                <a:lnTo>
                  <a:pt x="1549380" y="509874"/>
                </a:lnTo>
                <a:lnTo>
                  <a:pt x="1584593" y="469439"/>
                </a:lnTo>
                <a:lnTo>
                  <a:pt x="1619806" y="429501"/>
                </a:lnTo>
                <a:lnTo>
                  <a:pt x="1655020" y="390360"/>
                </a:lnTo>
                <a:lnTo>
                  <a:pt x="1690233" y="352313"/>
                </a:lnTo>
                <a:lnTo>
                  <a:pt x="1725446" y="315660"/>
                </a:lnTo>
                <a:lnTo>
                  <a:pt x="1760659" y="280698"/>
                </a:lnTo>
                <a:lnTo>
                  <a:pt x="1795872" y="247726"/>
                </a:lnTo>
                <a:lnTo>
                  <a:pt x="1831085" y="217043"/>
                </a:lnTo>
              </a:path>
            </a:pathLst>
          </a:custGeom>
          <a:ln w="28956">
            <a:solidFill>
              <a:srgbClr val="EF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547866" y="3899915"/>
            <a:ext cx="1831339" cy="1150620"/>
          </a:xfrm>
          <a:custGeom>
            <a:avLst/>
            <a:gdLst/>
            <a:ahLst/>
            <a:cxnLst/>
            <a:rect l="l" t="t" r="r" b="b"/>
            <a:pathLst>
              <a:path w="1831340" h="1150620">
                <a:moveTo>
                  <a:pt x="0" y="0"/>
                </a:moveTo>
                <a:lnTo>
                  <a:pt x="29533" y="38188"/>
                </a:lnTo>
                <a:lnTo>
                  <a:pt x="59067" y="78399"/>
                </a:lnTo>
                <a:lnTo>
                  <a:pt x="88600" y="120418"/>
                </a:lnTo>
                <a:lnTo>
                  <a:pt x="118134" y="164025"/>
                </a:lnTo>
                <a:lnTo>
                  <a:pt x="147668" y="209006"/>
                </a:lnTo>
                <a:lnTo>
                  <a:pt x="177201" y="255143"/>
                </a:lnTo>
                <a:lnTo>
                  <a:pt x="206735" y="302219"/>
                </a:lnTo>
                <a:lnTo>
                  <a:pt x="236269" y="350018"/>
                </a:lnTo>
                <a:lnTo>
                  <a:pt x="265802" y="398322"/>
                </a:lnTo>
                <a:lnTo>
                  <a:pt x="295336" y="446916"/>
                </a:lnTo>
                <a:lnTo>
                  <a:pt x="324870" y="495581"/>
                </a:lnTo>
                <a:lnTo>
                  <a:pt x="354403" y="544103"/>
                </a:lnTo>
                <a:lnTo>
                  <a:pt x="383937" y="592263"/>
                </a:lnTo>
                <a:lnTo>
                  <a:pt x="413471" y="639845"/>
                </a:lnTo>
                <a:lnTo>
                  <a:pt x="443004" y="686632"/>
                </a:lnTo>
                <a:lnTo>
                  <a:pt x="472538" y="732407"/>
                </a:lnTo>
                <a:lnTo>
                  <a:pt x="502071" y="776954"/>
                </a:lnTo>
                <a:lnTo>
                  <a:pt x="531605" y="820056"/>
                </a:lnTo>
                <a:lnTo>
                  <a:pt x="561139" y="861496"/>
                </a:lnTo>
                <a:lnTo>
                  <a:pt x="590672" y="901058"/>
                </a:lnTo>
                <a:lnTo>
                  <a:pt x="620206" y="938523"/>
                </a:lnTo>
                <a:lnTo>
                  <a:pt x="649740" y="973677"/>
                </a:lnTo>
                <a:lnTo>
                  <a:pt x="679273" y="1006301"/>
                </a:lnTo>
                <a:lnTo>
                  <a:pt x="708807" y="1036180"/>
                </a:lnTo>
                <a:lnTo>
                  <a:pt x="738341" y="1063096"/>
                </a:lnTo>
                <a:lnTo>
                  <a:pt x="797408" y="1107173"/>
                </a:lnTo>
                <a:lnTo>
                  <a:pt x="856475" y="1136799"/>
                </a:lnTo>
                <a:lnTo>
                  <a:pt x="915542" y="1150238"/>
                </a:lnTo>
                <a:lnTo>
                  <a:pt x="946061" y="1150363"/>
                </a:lnTo>
                <a:lnTo>
                  <a:pt x="976579" y="1145945"/>
                </a:lnTo>
                <a:lnTo>
                  <a:pt x="1037615" y="1124433"/>
                </a:lnTo>
                <a:lnTo>
                  <a:pt x="1098651" y="1087615"/>
                </a:lnTo>
                <a:lnTo>
                  <a:pt x="1129169" y="1064065"/>
                </a:lnTo>
                <a:lnTo>
                  <a:pt x="1159687" y="1037406"/>
                </a:lnTo>
                <a:lnTo>
                  <a:pt x="1190205" y="1007877"/>
                </a:lnTo>
                <a:lnTo>
                  <a:pt x="1220724" y="975717"/>
                </a:lnTo>
                <a:lnTo>
                  <a:pt x="1251242" y="941166"/>
                </a:lnTo>
                <a:lnTo>
                  <a:pt x="1281760" y="904462"/>
                </a:lnTo>
                <a:lnTo>
                  <a:pt x="1312278" y="865845"/>
                </a:lnTo>
                <a:lnTo>
                  <a:pt x="1342796" y="825554"/>
                </a:lnTo>
                <a:lnTo>
                  <a:pt x="1373314" y="783828"/>
                </a:lnTo>
                <a:lnTo>
                  <a:pt x="1403832" y="740905"/>
                </a:lnTo>
                <a:lnTo>
                  <a:pt x="1434350" y="697027"/>
                </a:lnTo>
                <a:lnTo>
                  <a:pt x="1464868" y="652430"/>
                </a:lnTo>
                <a:lnTo>
                  <a:pt x="1495386" y="607355"/>
                </a:lnTo>
                <a:lnTo>
                  <a:pt x="1525905" y="562040"/>
                </a:lnTo>
                <a:lnTo>
                  <a:pt x="1556423" y="516726"/>
                </a:lnTo>
                <a:lnTo>
                  <a:pt x="1586941" y="471650"/>
                </a:lnTo>
                <a:lnTo>
                  <a:pt x="1617459" y="427052"/>
                </a:lnTo>
                <a:lnTo>
                  <a:pt x="1647977" y="383171"/>
                </a:lnTo>
                <a:lnTo>
                  <a:pt x="1678495" y="340246"/>
                </a:lnTo>
                <a:lnTo>
                  <a:pt x="1709013" y="298517"/>
                </a:lnTo>
                <a:lnTo>
                  <a:pt x="1739531" y="258222"/>
                </a:lnTo>
                <a:lnTo>
                  <a:pt x="1770049" y="219601"/>
                </a:lnTo>
                <a:lnTo>
                  <a:pt x="1800567" y="182892"/>
                </a:lnTo>
                <a:lnTo>
                  <a:pt x="1831085" y="148335"/>
                </a:lnTo>
              </a:path>
            </a:pathLst>
          </a:custGeom>
          <a:ln w="28956">
            <a:solidFill>
              <a:srgbClr val="7476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547866" y="3758946"/>
            <a:ext cx="1831339" cy="1094740"/>
          </a:xfrm>
          <a:custGeom>
            <a:avLst/>
            <a:gdLst/>
            <a:ahLst/>
            <a:cxnLst/>
            <a:rect l="l" t="t" r="r" b="b"/>
            <a:pathLst>
              <a:path w="1831340" h="1094739">
                <a:moveTo>
                  <a:pt x="0" y="0"/>
                </a:moveTo>
                <a:lnTo>
                  <a:pt x="30518" y="37162"/>
                </a:lnTo>
                <a:lnTo>
                  <a:pt x="61036" y="76053"/>
                </a:lnTo>
                <a:lnTo>
                  <a:pt x="91554" y="116483"/>
                </a:lnTo>
                <a:lnTo>
                  <a:pt x="122072" y="158258"/>
                </a:lnTo>
                <a:lnTo>
                  <a:pt x="152590" y="201186"/>
                </a:lnTo>
                <a:lnTo>
                  <a:pt x="183108" y="245075"/>
                </a:lnTo>
                <a:lnTo>
                  <a:pt x="213626" y="289733"/>
                </a:lnTo>
                <a:lnTo>
                  <a:pt x="244144" y="334968"/>
                </a:lnTo>
                <a:lnTo>
                  <a:pt x="274662" y="380588"/>
                </a:lnTo>
                <a:lnTo>
                  <a:pt x="305181" y="426400"/>
                </a:lnTo>
                <a:lnTo>
                  <a:pt x="335699" y="472212"/>
                </a:lnTo>
                <a:lnTo>
                  <a:pt x="366217" y="517832"/>
                </a:lnTo>
                <a:lnTo>
                  <a:pt x="396735" y="563069"/>
                </a:lnTo>
                <a:lnTo>
                  <a:pt x="427253" y="607729"/>
                </a:lnTo>
                <a:lnTo>
                  <a:pt x="457771" y="651621"/>
                </a:lnTo>
                <a:lnTo>
                  <a:pt x="488289" y="694552"/>
                </a:lnTo>
                <a:lnTo>
                  <a:pt x="518807" y="736330"/>
                </a:lnTo>
                <a:lnTo>
                  <a:pt x="549325" y="776764"/>
                </a:lnTo>
                <a:lnTo>
                  <a:pt x="579843" y="815661"/>
                </a:lnTo>
                <a:lnTo>
                  <a:pt x="610362" y="852828"/>
                </a:lnTo>
                <a:lnTo>
                  <a:pt x="640880" y="888074"/>
                </a:lnTo>
                <a:lnTo>
                  <a:pt x="671398" y="921207"/>
                </a:lnTo>
                <a:lnTo>
                  <a:pt x="701916" y="952033"/>
                </a:lnTo>
                <a:lnTo>
                  <a:pt x="732434" y="980362"/>
                </a:lnTo>
                <a:lnTo>
                  <a:pt x="762952" y="1006001"/>
                </a:lnTo>
                <a:lnTo>
                  <a:pt x="823988" y="1048440"/>
                </a:lnTo>
                <a:lnTo>
                  <a:pt x="885024" y="1077813"/>
                </a:lnTo>
                <a:lnTo>
                  <a:pt x="952164" y="1093308"/>
                </a:lnTo>
                <a:lnTo>
                  <a:pt x="988786" y="1094295"/>
                </a:lnTo>
                <a:lnTo>
                  <a:pt x="1025408" y="1090411"/>
                </a:lnTo>
                <a:lnTo>
                  <a:pt x="1098651" y="1069364"/>
                </a:lnTo>
                <a:lnTo>
                  <a:pt x="1135273" y="1052864"/>
                </a:lnTo>
                <a:lnTo>
                  <a:pt x="1171895" y="1032822"/>
                </a:lnTo>
                <a:lnTo>
                  <a:pt x="1208516" y="1009570"/>
                </a:lnTo>
                <a:lnTo>
                  <a:pt x="1245138" y="983441"/>
                </a:lnTo>
                <a:lnTo>
                  <a:pt x="1281760" y="954767"/>
                </a:lnTo>
                <a:lnTo>
                  <a:pt x="1318381" y="923880"/>
                </a:lnTo>
                <a:lnTo>
                  <a:pt x="1355003" y="891111"/>
                </a:lnTo>
                <a:lnTo>
                  <a:pt x="1391625" y="856793"/>
                </a:lnTo>
                <a:lnTo>
                  <a:pt x="1428247" y="821257"/>
                </a:lnTo>
                <a:lnTo>
                  <a:pt x="1464868" y="784837"/>
                </a:lnTo>
                <a:lnTo>
                  <a:pt x="1501490" y="747864"/>
                </a:lnTo>
                <a:lnTo>
                  <a:pt x="1538112" y="710669"/>
                </a:lnTo>
                <a:lnTo>
                  <a:pt x="1574733" y="673586"/>
                </a:lnTo>
                <a:lnTo>
                  <a:pt x="1611355" y="636946"/>
                </a:lnTo>
                <a:lnTo>
                  <a:pt x="1647977" y="601081"/>
                </a:lnTo>
                <a:lnTo>
                  <a:pt x="1684599" y="566324"/>
                </a:lnTo>
                <a:lnTo>
                  <a:pt x="1721220" y="533006"/>
                </a:lnTo>
                <a:lnTo>
                  <a:pt x="1757842" y="501459"/>
                </a:lnTo>
                <a:lnTo>
                  <a:pt x="1794464" y="472015"/>
                </a:lnTo>
                <a:lnTo>
                  <a:pt x="1831085" y="445007"/>
                </a:lnTo>
              </a:path>
            </a:pathLst>
          </a:custGeom>
          <a:ln w="28956">
            <a:solidFill>
              <a:srgbClr val="786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547866" y="3940302"/>
            <a:ext cx="1831339" cy="1043940"/>
          </a:xfrm>
          <a:custGeom>
            <a:avLst/>
            <a:gdLst/>
            <a:ahLst/>
            <a:cxnLst/>
            <a:rect l="l" t="t" r="r" b="b"/>
            <a:pathLst>
              <a:path w="1831340" h="1043939">
                <a:moveTo>
                  <a:pt x="0" y="0"/>
                </a:moveTo>
                <a:lnTo>
                  <a:pt x="31570" y="36922"/>
                </a:lnTo>
                <a:lnTo>
                  <a:pt x="63140" y="75755"/>
                </a:lnTo>
                <a:lnTo>
                  <a:pt x="94711" y="116279"/>
                </a:lnTo>
                <a:lnTo>
                  <a:pt x="126281" y="158274"/>
                </a:lnTo>
                <a:lnTo>
                  <a:pt x="157852" y="201518"/>
                </a:lnTo>
                <a:lnTo>
                  <a:pt x="189422" y="245792"/>
                </a:lnTo>
                <a:lnTo>
                  <a:pt x="220993" y="290875"/>
                </a:lnTo>
                <a:lnTo>
                  <a:pt x="252563" y="336545"/>
                </a:lnTo>
                <a:lnTo>
                  <a:pt x="284134" y="382583"/>
                </a:lnTo>
                <a:lnTo>
                  <a:pt x="315704" y="428768"/>
                </a:lnTo>
                <a:lnTo>
                  <a:pt x="347274" y="474880"/>
                </a:lnTo>
                <a:lnTo>
                  <a:pt x="378845" y="520697"/>
                </a:lnTo>
                <a:lnTo>
                  <a:pt x="410415" y="566000"/>
                </a:lnTo>
                <a:lnTo>
                  <a:pt x="441986" y="610568"/>
                </a:lnTo>
                <a:lnTo>
                  <a:pt x="473556" y="654180"/>
                </a:lnTo>
                <a:lnTo>
                  <a:pt x="505127" y="696616"/>
                </a:lnTo>
                <a:lnTo>
                  <a:pt x="536697" y="737655"/>
                </a:lnTo>
                <a:lnTo>
                  <a:pt x="568268" y="777076"/>
                </a:lnTo>
                <a:lnTo>
                  <a:pt x="599838" y="814660"/>
                </a:lnTo>
                <a:lnTo>
                  <a:pt x="631408" y="850185"/>
                </a:lnTo>
                <a:lnTo>
                  <a:pt x="662979" y="883431"/>
                </a:lnTo>
                <a:lnTo>
                  <a:pt x="694549" y="914178"/>
                </a:lnTo>
                <a:lnTo>
                  <a:pt x="726120" y="942205"/>
                </a:lnTo>
                <a:lnTo>
                  <a:pt x="757690" y="967291"/>
                </a:lnTo>
                <a:lnTo>
                  <a:pt x="789261" y="989215"/>
                </a:lnTo>
                <a:lnTo>
                  <a:pt x="852402" y="1022699"/>
                </a:lnTo>
                <a:lnTo>
                  <a:pt x="915542" y="1040892"/>
                </a:lnTo>
                <a:lnTo>
                  <a:pt x="950756" y="1043829"/>
                </a:lnTo>
                <a:lnTo>
                  <a:pt x="985969" y="1041766"/>
                </a:lnTo>
                <a:lnTo>
                  <a:pt x="1056395" y="1023867"/>
                </a:lnTo>
                <a:lnTo>
                  <a:pt x="1091608" y="1008642"/>
                </a:lnTo>
                <a:lnTo>
                  <a:pt x="1126822" y="989642"/>
                </a:lnTo>
                <a:lnTo>
                  <a:pt x="1162035" y="967173"/>
                </a:lnTo>
                <a:lnTo>
                  <a:pt x="1197248" y="941541"/>
                </a:lnTo>
                <a:lnTo>
                  <a:pt x="1232461" y="913053"/>
                </a:lnTo>
                <a:lnTo>
                  <a:pt x="1267674" y="882013"/>
                </a:lnTo>
                <a:lnTo>
                  <a:pt x="1302888" y="848729"/>
                </a:lnTo>
                <a:lnTo>
                  <a:pt x="1338101" y="813507"/>
                </a:lnTo>
                <a:lnTo>
                  <a:pt x="1373314" y="776652"/>
                </a:lnTo>
                <a:lnTo>
                  <a:pt x="1408527" y="738471"/>
                </a:lnTo>
                <a:lnTo>
                  <a:pt x="1443740" y="699270"/>
                </a:lnTo>
                <a:lnTo>
                  <a:pt x="1478954" y="659356"/>
                </a:lnTo>
                <a:lnTo>
                  <a:pt x="1514167" y="619033"/>
                </a:lnTo>
                <a:lnTo>
                  <a:pt x="1549380" y="578609"/>
                </a:lnTo>
                <a:lnTo>
                  <a:pt x="1584593" y="538389"/>
                </a:lnTo>
                <a:lnTo>
                  <a:pt x="1619806" y="498680"/>
                </a:lnTo>
                <a:lnTo>
                  <a:pt x="1655020" y="459787"/>
                </a:lnTo>
                <a:lnTo>
                  <a:pt x="1690233" y="422017"/>
                </a:lnTo>
                <a:lnTo>
                  <a:pt x="1725446" y="385677"/>
                </a:lnTo>
                <a:lnTo>
                  <a:pt x="1760659" y="351071"/>
                </a:lnTo>
                <a:lnTo>
                  <a:pt x="1795872" y="318507"/>
                </a:lnTo>
                <a:lnTo>
                  <a:pt x="1831085" y="288290"/>
                </a:lnTo>
              </a:path>
            </a:pathLst>
          </a:custGeom>
          <a:ln w="28956">
            <a:solidFill>
              <a:srgbClr val="906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547866" y="3966971"/>
            <a:ext cx="1831339" cy="1105535"/>
          </a:xfrm>
          <a:custGeom>
            <a:avLst/>
            <a:gdLst/>
            <a:ahLst/>
            <a:cxnLst/>
            <a:rect l="l" t="t" r="r" b="b"/>
            <a:pathLst>
              <a:path w="1831340" h="1105535">
                <a:moveTo>
                  <a:pt x="0" y="74802"/>
                </a:moveTo>
                <a:lnTo>
                  <a:pt x="30518" y="110303"/>
                </a:lnTo>
                <a:lnTo>
                  <a:pt x="61036" y="147939"/>
                </a:lnTo>
                <a:lnTo>
                  <a:pt x="91554" y="187474"/>
                </a:lnTo>
                <a:lnTo>
                  <a:pt x="122072" y="228671"/>
                </a:lnTo>
                <a:lnTo>
                  <a:pt x="152590" y="271291"/>
                </a:lnTo>
                <a:lnTo>
                  <a:pt x="183108" y="315098"/>
                </a:lnTo>
                <a:lnTo>
                  <a:pt x="213626" y="359854"/>
                </a:lnTo>
                <a:lnTo>
                  <a:pt x="244144" y="405322"/>
                </a:lnTo>
                <a:lnTo>
                  <a:pt x="274662" y="451264"/>
                </a:lnTo>
                <a:lnTo>
                  <a:pt x="305181" y="497444"/>
                </a:lnTo>
                <a:lnTo>
                  <a:pt x="335699" y="543624"/>
                </a:lnTo>
                <a:lnTo>
                  <a:pt x="366217" y="589567"/>
                </a:lnTo>
                <a:lnTo>
                  <a:pt x="396735" y="635035"/>
                </a:lnTo>
                <a:lnTo>
                  <a:pt x="427253" y="679791"/>
                </a:lnTo>
                <a:lnTo>
                  <a:pt x="457771" y="723598"/>
                </a:lnTo>
                <a:lnTo>
                  <a:pt x="488289" y="766218"/>
                </a:lnTo>
                <a:lnTo>
                  <a:pt x="518807" y="807414"/>
                </a:lnTo>
                <a:lnTo>
                  <a:pt x="549325" y="846949"/>
                </a:lnTo>
                <a:lnTo>
                  <a:pt x="579843" y="884586"/>
                </a:lnTo>
                <a:lnTo>
                  <a:pt x="610362" y="920086"/>
                </a:lnTo>
                <a:lnTo>
                  <a:pt x="640880" y="953214"/>
                </a:lnTo>
                <a:lnTo>
                  <a:pt x="671398" y="983730"/>
                </a:lnTo>
                <a:lnTo>
                  <a:pt x="701916" y="1011399"/>
                </a:lnTo>
                <a:lnTo>
                  <a:pt x="732434" y="1035983"/>
                </a:lnTo>
                <a:lnTo>
                  <a:pt x="793470" y="1074946"/>
                </a:lnTo>
                <a:lnTo>
                  <a:pt x="854506" y="1098720"/>
                </a:lnTo>
                <a:lnTo>
                  <a:pt x="915542" y="1105408"/>
                </a:lnTo>
                <a:lnTo>
                  <a:pt x="945076" y="1102016"/>
                </a:lnTo>
                <a:lnTo>
                  <a:pt x="1004143" y="1082756"/>
                </a:lnTo>
                <a:lnTo>
                  <a:pt x="1063211" y="1048293"/>
                </a:lnTo>
                <a:lnTo>
                  <a:pt x="1122278" y="1000350"/>
                </a:lnTo>
                <a:lnTo>
                  <a:pt x="1151812" y="971861"/>
                </a:lnTo>
                <a:lnTo>
                  <a:pt x="1181345" y="940647"/>
                </a:lnTo>
                <a:lnTo>
                  <a:pt x="1210879" y="906923"/>
                </a:lnTo>
                <a:lnTo>
                  <a:pt x="1240413" y="870905"/>
                </a:lnTo>
                <a:lnTo>
                  <a:pt x="1269946" y="832807"/>
                </a:lnTo>
                <a:lnTo>
                  <a:pt x="1299480" y="792845"/>
                </a:lnTo>
                <a:lnTo>
                  <a:pt x="1329014" y="751234"/>
                </a:lnTo>
                <a:lnTo>
                  <a:pt x="1358547" y="708189"/>
                </a:lnTo>
                <a:lnTo>
                  <a:pt x="1388081" y="663926"/>
                </a:lnTo>
                <a:lnTo>
                  <a:pt x="1417614" y="618658"/>
                </a:lnTo>
                <a:lnTo>
                  <a:pt x="1447148" y="572602"/>
                </a:lnTo>
                <a:lnTo>
                  <a:pt x="1476682" y="525972"/>
                </a:lnTo>
                <a:lnTo>
                  <a:pt x="1506215" y="478984"/>
                </a:lnTo>
                <a:lnTo>
                  <a:pt x="1535749" y="431853"/>
                </a:lnTo>
                <a:lnTo>
                  <a:pt x="1565283" y="384794"/>
                </a:lnTo>
                <a:lnTo>
                  <a:pt x="1594816" y="338022"/>
                </a:lnTo>
                <a:lnTo>
                  <a:pt x="1624350" y="291753"/>
                </a:lnTo>
                <a:lnTo>
                  <a:pt x="1653884" y="246200"/>
                </a:lnTo>
                <a:lnTo>
                  <a:pt x="1683417" y="201581"/>
                </a:lnTo>
                <a:lnTo>
                  <a:pt x="1712951" y="158108"/>
                </a:lnTo>
                <a:lnTo>
                  <a:pt x="1742485" y="115999"/>
                </a:lnTo>
                <a:lnTo>
                  <a:pt x="1772018" y="75468"/>
                </a:lnTo>
                <a:lnTo>
                  <a:pt x="1801552" y="36730"/>
                </a:lnTo>
                <a:lnTo>
                  <a:pt x="1831085" y="0"/>
                </a:lnTo>
              </a:path>
            </a:pathLst>
          </a:custGeom>
          <a:ln w="28956">
            <a:solidFill>
              <a:srgbClr val="464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547866" y="3735323"/>
            <a:ext cx="1831339" cy="1390015"/>
          </a:xfrm>
          <a:custGeom>
            <a:avLst/>
            <a:gdLst/>
            <a:ahLst/>
            <a:cxnLst/>
            <a:rect l="l" t="t" r="r" b="b"/>
            <a:pathLst>
              <a:path w="1831340" h="1390014">
                <a:moveTo>
                  <a:pt x="0" y="282701"/>
                </a:moveTo>
                <a:lnTo>
                  <a:pt x="28610" y="318409"/>
                </a:lnTo>
                <a:lnTo>
                  <a:pt x="57221" y="356323"/>
                </a:lnTo>
                <a:lnTo>
                  <a:pt x="85832" y="396216"/>
                </a:lnTo>
                <a:lnTo>
                  <a:pt x="114442" y="437858"/>
                </a:lnTo>
                <a:lnTo>
                  <a:pt x="143053" y="481022"/>
                </a:lnTo>
                <a:lnTo>
                  <a:pt x="171664" y="525480"/>
                </a:lnTo>
                <a:lnTo>
                  <a:pt x="200275" y="571004"/>
                </a:lnTo>
                <a:lnTo>
                  <a:pt x="228885" y="617364"/>
                </a:lnTo>
                <a:lnTo>
                  <a:pt x="257496" y="664334"/>
                </a:lnTo>
                <a:lnTo>
                  <a:pt x="286107" y="711684"/>
                </a:lnTo>
                <a:lnTo>
                  <a:pt x="314717" y="759186"/>
                </a:lnTo>
                <a:lnTo>
                  <a:pt x="343328" y="806613"/>
                </a:lnTo>
                <a:lnTo>
                  <a:pt x="371939" y="853736"/>
                </a:lnTo>
                <a:lnTo>
                  <a:pt x="400550" y="900326"/>
                </a:lnTo>
                <a:lnTo>
                  <a:pt x="429160" y="946155"/>
                </a:lnTo>
                <a:lnTo>
                  <a:pt x="457771" y="990996"/>
                </a:lnTo>
                <a:lnTo>
                  <a:pt x="486382" y="1034620"/>
                </a:lnTo>
                <a:lnTo>
                  <a:pt x="514992" y="1076799"/>
                </a:lnTo>
                <a:lnTo>
                  <a:pt x="543603" y="1117304"/>
                </a:lnTo>
                <a:lnTo>
                  <a:pt x="572214" y="1155907"/>
                </a:lnTo>
                <a:lnTo>
                  <a:pt x="600825" y="1192380"/>
                </a:lnTo>
                <a:lnTo>
                  <a:pt x="629435" y="1226495"/>
                </a:lnTo>
                <a:lnTo>
                  <a:pt x="658046" y="1258024"/>
                </a:lnTo>
                <a:lnTo>
                  <a:pt x="686657" y="1286738"/>
                </a:lnTo>
                <a:lnTo>
                  <a:pt x="715267" y="1312409"/>
                </a:lnTo>
                <a:lnTo>
                  <a:pt x="772489" y="1353708"/>
                </a:lnTo>
                <a:lnTo>
                  <a:pt x="829710" y="1380097"/>
                </a:lnTo>
                <a:lnTo>
                  <a:pt x="886932" y="1389749"/>
                </a:lnTo>
                <a:lnTo>
                  <a:pt x="915542" y="1387728"/>
                </a:lnTo>
                <a:lnTo>
                  <a:pt x="967859" y="1371744"/>
                </a:lnTo>
                <a:lnTo>
                  <a:pt x="1020176" y="1340875"/>
                </a:lnTo>
                <a:lnTo>
                  <a:pt x="1072493" y="1296516"/>
                </a:lnTo>
                <a:lnTo>
                  <a:pt x="1124809" y="1240065"/>
                </a:lnTo>
                <a:lnTo>
                  <a:pt x="1150968" y="1207740"/>
                </a:lnTo>
                <a:lnTo>
                  <a:pt x="1177126" y="1172915"/>
                </a:lnTo>
                <a:lnTo>
                  <a:pt x="1203285" y="1135764"/>
                </a:lnTo>
                <a:lnTo>
                  <a:pt x="1229443" y="1096463"/>
                </a:lnTo>
                <a:lnTo>
                  <a:pt x="1255601" y="1055184"/>
                </a:lnTo>
                <a:lnTo>
                  <a:pt x="1281760" y="1012103"/>
                </a:lnTo>
                <a:lnTo>
                  <a:pt x="1307918" y="967394"/>
                </a:lnTo>
                <a:lnTo>
                  <a:pt x="1334076" y="921232"/>
                </a:lnTo>
                <a:lnTo>
                  <a:pt x="1360235" y="873791"/>
                </a:lnTo>
                <a:lnTo>
                  <a:pt x="1386393" y="825245"/>
                </a:lnTo>
                <a:lnTo>
                  <a:pt x="1412552" y="775769"/>
                </a:lnTo>
                <a:lnTo>
                  <a:pt x="1438710" y="725538"/>
                </a:lnTo>
                <a:lnTo>
                  <a:pt x="1464868" y="674725"/>
                </a:lnTo>
                <a:lnTo>
                  <a:pt x="1491027" y="623505"/>
                </a:lnTo>
                <a:lnTo>
                  <a:pt x="1517185" y="572053"/>
                </a:lnTo>
                <a:lnTo>
                  <a:pt x="1543343" y="520544"/>
                </a:lnTo>
                <a:lnTo>
                  <a:pt x="1569502" y="469150"/>
                </a:lnTo>
                <a:lnTo>
                  <a:pt x="1595660" y="418048"/>
                </a:lnTo>
                <a:lnTo>
                  <a:pt x="1621819" y="367410"/>
                </a:lnTo>
                <a:lnTo>
                  <a:pt x="1647977" y="317413"/>
                </a:lnTo>
                <a:lnTo>
                  <a:pt x="1674135" y="268230"/>
                </a:lnTo>
                <a:lnTo>
                  <a:pt x="1700294" y="220036"/>
                </a:lnTo>
                <a:lnTo>
                  <a:pt x="1726452" y="173004"/>
                </a:lnTo>
                <a:lnTo>
                  <a:pt x="1752610" y="127311"/>
                </a:lnTo>
                <a:lnTo>
                  <a:pt x="1778769" y="83129"/>
                </a:lnTo>
                <a:lnTo>
                  <a:pt x="1804927" y="40634"/>
                </a:lnTo>
                <a:lnTo>
                  <a:pt x="1831085" y="0"/>
                </a:lnTo>
              </a:path>
            </a:pathLst>
          </a:custGeom>
          <a:ln w="28956">
            <a:solidFill>
              <a:srgbClr val="473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547866" y="3698747"/>
            <a:ext cx="1831339" cy="1334770"/>
          </a:xfrm>
          <a:custGeom>
            <a:avLst/>
            <a:gdLst/>
            <a:ahLst/>
            <a:cxnLst/>
            <a:rect l="l" t="t" r="r" b="b"/>
            <a:pathLst>
              <a:path w="1831340" h="1334770">
                <a:moveTo>
                  <a:pt x="0" y="0"/>
                </a:moveTo>
                <a:lnTo>
                  <a:pt x="26927" y="39965"/>
                </a:lnTo>
                <a:lnTo>
                  <a:pt x="53855" y="81646"/>
                </a:lnTo>
                <a:lnTo>
                  <a:pt x="80783" y="124876"/>
                </a:lnTo>
                <a:lnTo>
                  <a:pt x="107710" y="169489"/>
                </a:lnTo>
                <a:lnTo>
                  <a:pt x="134638" y="215320"/>
                </a:lnTo>
                <a:lnTo>
                  <a:pt x="161566" y="262202"/>
                </a:lnTo>
                <a:lnTo>
                  <a:pt x="188494" y="309970"/>
                </a:lnTo>
                <a:lnTo>
                  <a:pt x="215421" y="358457"/>
                </a:lnTo>
                <a:lnTo>
                  <a:pt x="242349" y="407497"/>
                </a:lnTo>
                <a:lnTo>
                  <a:pt x="269277" y="456925"/>
                </a:lnTo>
                <a:lnTo>
                  <a:pt x="296205" y="506575"/>
                </a:lnTo>
                <a:lnTo>
                  <a:pt x="323132" y="556280"/>
                </a:lnTo>
                <a:lnTo>
                  <a:pt x="350060" y="605875"/>
                </a:lnTo>
                <a:lnTo>
                  <a:pt x="376988" y="655193"/>
                </a:lnTo>
                <a:lnTo>
                  <a:pt x="403916" y="704069"/>
                </a:lnTo>
                <a:lnTo>
                  <a:pt x="430843" y="752336"/>
                </a:lnTo>
                <a:lnTo>
                  <a:pt x="457771" y="799830"/>
                </a:lnTo>
                <a:lnTo>
                  <a:pt x="484699" y="846383"/>
                </a:lnTo>
                <a:lnTo>
                  <a:pt x="511626" y="891829"/>
                </a:lnTo>
                <a:lnTo>
                  <a:pt x="538554" y="936003"/>
                </a:lnTo>
                <a:lnTo>
                  <a:pt x="565482" y="978740"/>
                </a:lnTo>
                <a:lnTo>
                  <a:pt x="592410" y="1019871"/>
                </a:lnTo>
                <a:lnTo>
                  <a:pt x="619337" y="1059233"/>
                </a:lnTo>
                <a:lnTo>
                  <a:pt x="646265" y="1096659"/>
                </a:lnTo>
                <a:lnTo>
                  <a:pt x="673193" y="1131982"/>
                </a:lnTo>
                <a:lnTo>
                  <a:pt x="700121" y="1165038"/>
                </a:lnTo>
                <a:lnTo>
                  <a:pt x="727048" y="1195659"/>
                </a:lnTo>
                <a:lnTo>
                  <a:pt x="753976" y="1223680"/>
                </a:lnTo>
                <a:lnTo>
                  <a:pt x="807832" y="1271258"/>
                </a:lnTo>
                <a:lnTo>
                  <a:pt x="861687" y="1306445"/>
                </a:lnTo>
                <a:lnTo>
                  <a:pt x="915542" y="1327912"/>
                </a:lnTo>
                <a:lnTo>
                  <a:pt x="980938" y="1334415"/>
                </a:lnTo>
                <a:lnTo>
                  <a:pt x="1013636" y="1330091"/>
                </a:lnTo>
                <a:lnTo>
                  <a:pt x="1079032" y="1307775"/>
                </a:lnTo>
                <a:lnTo>
                  <a:pt x="1144428" y="1269218"/>
                </a:lnTo>
                <a:lnTo>
                  <a:pt x="1177126" y="1244591"/>
                </a:lnTo>
                <a:lnTo>
                  <a:pt x="1209824" y="1216794"/>
                </a:lnTo>
                <a:lnTo>
                  <a:pt x="1242522" y="1186126"/>
                </a:lnTo>
                <a:lnTo>
                  <a:pt x="1275220" y="1152882"/>
                </a:lnTo>
                <a:lnTo>
                  <a:pt x="1307918" y="1117360"/>
                </a:lnTo>
                <a:lnTo>
                  <a:pt x="1340616" y="1079856"/>
                </a:lnTo>
                <a:lnTo>
                  <a:pt x="1373314" y="1040669"/>
                </a:lnTo>
                <a:lnTo>
                  <a:pt x="1406012" y="1000095"/>
                </a:lnTo>
                <a:lnTo>
                  <a:pt x="1438710" y="958431"/>
                </a:lnTo>
                <a:lnTo>
                  <a:pt x="1471408" y="915974"/>
                </a:lnTo>
                <a:lnTo>
                  <a:pt x="1504106" y="873022"/>
                </a:lnTo>
                <a:lnTo>
                  <a:pt x="1536804" y="829870"/>
                </a:lnTo>
                <a:lnTo>
                  <a:pt x="1569502" y="786817"/>
                </a:lnTo>
                <a:lnTo>
                  <a:pt x="1602200" y="744160"/>
                </a:lnTo>
                <a:lnTo>
                  <a:pt x="1634898" y="702195"/>
                </a:lnTo>
                <a:lnTo>
                  <a:pt x="1667596" y="661220"/>
                </a:lnTo>
                <a:lnTo>
                  <a:pt x="1700294" y="621531"/>
                </a:lnTo>
                <a:lnTo>
                  <a:pt x="1732992" y="583426"/>
                </a:lnTo>
                <a:lnTo>
                  <a:pt x="1765690" y="547201"/>
                </a:lnTo>
                <a:lnTo>
                  <a:pt x="1798388" y="513155"/>
                </a:lnTo>
                <a:lnTo>
                  <a:pt x="1831085" y="481583"/>
                </a:lnTo>
              </a:path>
            </a:pathLst>
          </a:custGeom>
          <a:ln w="28956">
            <a:solidFill>
              <a:srgbClr val="FFC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547866" y="3881628"/>
            <a:ext cx="1831339" cy="1051560"/>
          </a:xfrm>
          <a:custGeom>
            <a:avLst/>
            <a:gdLst/>
            <a:ahLst/>
            <a:cxnLst/>
            <a:rect l="l" t="t" r="r" b="b"/>
            <a:pathLst>
              <a:path w="1831340" h="1051560">
                <a:moveTo>
                  <a:pt x="0" y="0"/>
                </a:moveTo>
                <a:lnTo>
                  <a:pt x="32697" y="37620"/>
                </a:lnTo>
                <a:lnTo>
                  <a:pt x="65395" y="76821"/>
                </a:lnTo>
                <a:lnTo>
                  <a:pt x="98093" y="117414"/>
                </a:lnTo>
                <a:lnTo>
                  <a:pt x="130791" y="159209"/>
                </a:lnTo>
                <a:lnTo>
                  <a:pt x="163489" y="202016"/>
                </a:lnTo>
                <a:lnTo>
                  <a:pt x="196187" y="245645"/>
                </a:lnTo>
                <a:lnTo>
                  <a:pt x="228885" y="289907"/>
                </a:lnTo>
                <a:lnTo>
                  <a:pt x="261583" y="334612"/>
                </a:lnTo>
                <a:lnTo>
                  <a:pt x="294281" y="379570"/>
                </a:lnTo>
                <a:lnTo>
                  <a:pt x="326979" y="424591"/>
                </a:lnTo>
                <a:lnTo>
                  <a:pt x="359677" y="469487"/>
                </a:lnTo>
                <a:lnTo>
                  <a:pt x="392375" y="514066"/>
                </a:lnTo>
                <a:lnTo>
                  <a:pt x="425073" y="558140"/>
                </a:lnTo>
                <a:lnTo>
                  <a:pt x="457771" y="601519"/>
                </a:lnTo>
                <a:lnTo>
                  <a:pt x="490469" y="644013"/>
                </a:lnTo>
                <a:lnTo>
                  <a:pt x="523167" y="685432"/>
                </a:lnTo>
                <a:lnTo>
                  <a:pt x="555865" y="725587"/>
                </a:lnTo>
                <a:lnTo>
                  <a:pt x="588563" y="764288"/>
                </a:lnTo>
                <a:lnTo>
                  <a:pt x="621261" y="801345"/>
                </a:lnTo>
                <a:lnTo>
                  <a:pt x="653959" y="836568"/>
                </a:lnTo>
                <a:lnTo>
                  <a:pt x="686657" y="869769"/>
                </a:lnTo>
                <a:lnTo>
                  <a:pt x="719355" y="900756"/>
                </a:lnTo>
                <a:lnTo>
                  <a:pt x="752053" y="929341"/>
                </a:lnTo>
                <a:lnTo>
                  <a:pt x="784751" y="955334"/>
                </a:lnTo>
                <a:lnTo>
                  <a:pt x="817449" y="978545"/>
                </a:lnTo>
                <a:lnTo>
                  <a:pt x="850147" y="998784"/>
                </a:lnTo>
                <a:lnTo>
                  <a:pt x="915542" y="1029589"/>
                </a:lnTo>
                <a:lnTo>
                  <a:pt x="957158" y="1042044"/>
                </a:lnTo>
                <a:lnTo>
                  <a:pt x="998774" y="1049157"/>
                </a:lnTo>
                <a:lnTo>
                  <a:pt x="1040389" y="1051317"/>
                </a:lnTo>
                <a:lnTo>
                  <a:pt x="1082005" y="1048916"/>
                </a:lnTo>
                <a:lnTo>
                  <a:pt x="1123620" y="1042345"/>
                </a:lnTo>
                <a:lnTo>
                  <a:pt x="1165236" y="1031994"/>
                </a:lnTo>
                <a:lnTo>
                  <a:pt x="1206852" y="1018254"/>
                </a:lnTo>
                <a:lnTo>
                  <a:pt x="1248467" y="1001517"/>
                </a:lnTo>
                <a:lnTo>
                  <a:pt x="1290083" y="982173"/>
                </a:lnTo>
                <a:lnTo>
                  <a:pt x="1331698" y="960613"/>
                </a:lnTo>
                <a:lnTo>
                  <a:pt x="1373314" y="937228"/>
                </a:lnTo>
                <a:lnTo>
                  <a:pt x="1414930" y="912408"/>
                </a:lnTo>
                <a:lnTo>
                  <a:pt x="1456545" y="886545"/>
                </a:lnTo>
                <a:lnTo>
                  <a:pt x="1498161" y="860030"/>
                </a:lnTo>
                <a:lnTo>
                  <a:pt x="1539776" y="833253"/>
                </a:lnTo>
                <a:lnTo>
                  <a:pt x="1581392" y="806605"/>
                </a:lnTo>
                <a:lnTo>
                  <a:pt x="1623008" y="780477"/>
                </a:lnTo>
                <a:lnTo>
                  <a:pt x="1664623" y="755261"/>
                </a:lnTo>
                <a:lnTo>
                  <a:pt x="1706239" y="731346"/>
                </a:lnTo>
                <a:lnTo>
                  <a:pt x="1747854" y="709124"/>
                </a:lnTo>
                <a:lnTo>
                  <a:pt x="1789470" y="688985"/>
                </a:lnTo>
                <a:lnTo>
                  <a:pt x="1831085" y="671322"/>
                </a:lnTo>
              </a:path>
            </a:pathLst>
          </a:custGeom>
          <a:ln w="28956">
            <a:solidFill>
              <a:srgbClr val="9091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547866" y="3906011"/>
            <a:ext cx="1831339" cy="1056640"/>
          </a:xfrm>
          <a:custGeom>
            <a:avLst/>
            <a:gdLst/>
            <a:ahLst/>
            <a:cxnLst/>
            <a:rect l="l" t="t" r="r" b="b"/>
            <a:pathLst>
              <a:path w="1831340" h="1056639">
                <a:moveTo>
                  <a:pt x="0" y="0"/>
                </a:moveTo>
                <a:lnTo>
                  <a:pt x="31570" y="37368"/>
                </a:lnTo>
                <a:lnTo>
                  <a:pt x="63140" y="76673"/>
                </a:lnTo>
                <a:lnTo>
                  <a:pt x="94711" y="117690"/>
                </a:lnTo>
                <a:lnTo>
                  <a:pt x="126281" y="160195"/>
                </a:lnTo>
                <a:lnTo>
                  <a:pt x="157852" y="203967"/>
                </a:lnTo>
                <a:lnTo>
                  <a:pt x="189422" y="248780"/>
                </a:lnTo>
                <a:lnTo>
                  <a:pt x="220993" y="294413"/>
                </a:lnTo>
                <a:lnTo>
                  <a:pt x="252563" y="340641"/>
                </a:lnTo>
                <a:lnTo>
                  <a:pt x="284134" y="387240"/>
                </a:lnTo>
                <a:lnTo>
                  <a:pt x="315704" y="433989"/>
                </a:lnTo>
                <a:lnTo>
                  <a:pt x="347274" y="480663"/>
                </a:lnTo>
                <a:lnTo>
                  <a:pt x="378845" y="527038"/>
                </a:lnTo>
                <a:lnTo>
                  <a:pt x="410415" y="572892"/>
                </a:lnTo>
                <a:lnTo>
                  <a:pt x="441986" y="618001"/>
                </a:lnTo>
                <a:lnTo>
                  <a:pt x="473556" y="662142"/>
                </a:lnTo>
                <a:lnTo>
                  <a:pt x="505127" y="705091"/>
                </a:lnTo>
                <a:lnTo>
                  <a:pt x="536697" y="746625"/>
                </a:lnTo>
                <a:lnTo>
                  <a:pt x="568268" y="786520"/>
                </a:lnTo>
                <a:lnTo>
                  <a:pt x="599838" y="824554"/>
                </a:lnTo>
                <a:lnTo>
                  <a:pt x="631408" y="860502"/>
                </a:lnTo>
                <a:lnTo>
                  <a:pt x="662979" y="894141"/>
                </a:lnTo>
                <a:lnTo>
                  <a:pt x="694549" y="925249"/>
                </a:lnTo>
                <a:lnTo>
                  <a:pt x="726120" y="953601"/>
                </a:lnTo>
                <a:lnTo>
                  <a:pt x="757690" y="978974"/>
                </a:lnTo>
                <a:lnTo>
                  <a:pt x="789261" y="1001144"/>
                </a:lnTo>
                <a:lnTo>
                  <a:pt x="852402" y="1034986"/>
                </a:lnTo>
                <a:lnTo>
                  <a:pt x="915542" y="1053338"/>
                </a:lnTo>
                <a:lnTo>
                  <a:pt x="950756" y="1056300"/>
                </a:lnTo>
                <a:lnTo>
                  <a:pt x="985969" y="1054199"/>
                </a:lnTo>
                <a:lnTo>
                  <a:pt x="1056395" y="1036047"/>
                </a:lnTo>
                <a:lnTo>
                  <a:pt x="1091608" y="1020616"/>
                </a:lnTo>
                <a:lnTo>
                  <a:pt x="1126822" y="1001361"/>
                </a:lnTo>
                <a:lnTo>
                  <a:pt x="1162035" y="978593"/>
                </a:lnTo>
                <a:lnTo>
                  <a:pt x="1197248" y="952621"/>
                </a:lnTo>
                <a:lnTo>
                  <a:pt x="1232461" y="923756"/>
                </a:lnTo>
                <a:lnTo>
                  <a:pt x="1267674" y="892307"/>
                </a:lnTo>
                <a:lnTo>
                  <a:pt x="1302888" y="858584"/>
                </a:lnTo>
                <a:lnTo>
                  <a:pt x="1338101" y="822898"/>
                </a:lnTo>
                <a:lnTo>
                  <a:pt x="1373314" y="785558"/>
                </a:lnTo>
                <a:lnTo>
                  <a:pt x="1408527" y="746874"/>
                </a:lnTo>
                <a:lnTo>
                  <a:pt x="1443740" y="707157"/>
                </a:lnTo>
                <a:lnTo>
                  <a:pt x="1478954" y="666716"/>
                </a:lnTo>
                <a:lnTo>
                  <a:pt x="1514167" y="625862"/>
                </a:lnTo>
                <a:lnTo>
                  <a:pt x="1549380" y="584904"/>
                </a:lnTo>
                <a:lnTo>
                  <a:pt x="1584593" y="544152"/>
                </a:lnTo>
                <a:lnTo>
                  <a:pt x="1619806" y="503916"/>
                </a:lnTo>
                <a:lnTo>
                  <a:pt x="1655020" y="464507"/>
                </a:lnTo>
                <a:lnTo>
                  <a:pt x="1690233" y="426233"/>
                </a:lnTo>
                <a:lnTo>
                  <a:pt x="1725446" y="389406"/>
                </a:lnTo>
                <a:lnTo>
                  <a:pt x="1760659" y="354336"/>
                </a:lnTo>
                <a:lnTo>
                  <a:pt x="1795872" y="321331"/>
                </a:lnTo>
                <a:lnTo>
                  <a:pt x="1831085" y="290702"/>
                </a:lnTo>
              </a:path>
            </a:pathLst>
          </a:custGeom>
          <a:ln w="28956">
            <a:solidFill>
              <a:srgbClr val="928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200013" y="3944492"/>
            <a:ext cx="348615" cy="546735"/>
          </a:xfrm>
          <a:custGeom>
            <a:avLst/>
            <a:gdLst/>
            <a:ahLst/>
            <a:cxnLst/>
            <a:rect l="l" t="t" r="r" b="b"/>
            <a:pathLst>
              <a:path w="348615" h="546735">
                <a:moveTo>
                  <a:pt x="348234" y="0"/>
                </a:moveTo>
                <a:lnTo>
                  <a:pt x="57150" y="546353"/>
                </a:lnTo>
                <a:lnTo>
                  <a:pt x="0" y="546353"/>
                </a:lnTo>
              </a:path>
            </a:pathLst>
          </a:custGeom>
          <a:ln w="990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379332" y="4075557"/>
            <a:ext cx="130810" cy="86360"/>
          </a:xfrm>
          <a:custGeom>
            <a:avLst/>
            <a:gdLst/>
            <a:ahLst/>
            <a:cxnLst/>
            <a:rect l="l" t="t" r="r" b="b"/>
            <a:pathLst>
              <a:path w="130809" h="86360">
                <a:moveTo>
                  <a:pt x="0" y="86106"/>
                </a:moveTo>
                <a:lnTo>
                  <a:pt x="73151" y="0"/>
                </a:lnTo>
                <a:lnTo>
                  <a:pt x="130301" y="0"/>
                </a:lnTo>
              </a:path>
            </a:pathLst>
          </a:custGeom>
          <a:ln w="990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264021" y="3900296"/>
            <a:ext cx="284480" cy="7620"/>
          </a:xfrm>
          <a:custGeom>
            <a:avLst/>
            <a:gdLst/>
            <a:ahLst/>
            <a:cxnLst/>
            <a:rect l="l" t="t" r="r" b="b"/>
            <a:pathLst>
              <a:path w="284479" h="7620">
                <a:moveTo>
                  <a:pt x="284225" y="0"/>
                </a:moveTo>
                <a:lnTo>
                  <a:pt x="57150" y="7619"/>
                </a:lnTo>
                <a:lnTo>
                  <a:pt x="0" y="7619"/>
                </a:lnTo>
              </a:path>
            </a:pathLst>
          </a:custGeom>
          <a:ln w="990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379332" y="4013834"/>
            <a:ext cx="146050" cy="34290"/>
          </a:xfrm>
          <a:custGeom>
            <a:avLst/>
            <a:gdLst/>
            <a:ahLst/>
            <a:cxnLst/>
            <a:rect l="l" t="t" r="r" b="b"/>
            <a:pathLst>
              <a:path w="146050" h="34289">
                <a:moveTo>
                  <a:pt x="0" y="34289"/>
                </a:moveTo>
                <a:lnTo>
                  <a:pt x="88392" y="0"/>
                </a:lnTo>
                <a:lnTo>
                  <a:pt x="145542" y="0"/>
                </a:lnTo>
              </a:path>
            </a:pathLst>
          </a:custGeom>
          <a:ln w="990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 txBox="1"/>
          <p:nvPr/>
        </p:nvSpPr>
        <p:spPr>
          <a:xfrm>
            <a:off x="8536178" y="3928871"/>
            <a:ext cx="389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37" baseline="-30864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900" spc="-22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1350" spc="-337" baseline="-30864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900" spc="-225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1350" spc="-337" baseline="-30864" dirty="0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sz="900" spc="-225" dirty="0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sz="1350" spc="-337" baseline="-30864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sz="900" spc="-225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1350" spc="-337" baseline="-30864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900" spc="-225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350" spc="-337" baseline="-30864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900" spc="-225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6385940" y="3683127"/>
            <a:ext cx="162560" cy="75565"/>
          </a:xfrm>
          <a:custGeom>
            <a:avLst/>
            <a:gdLst/>
            <a:ahLst/>
            <a:cxnLst/>
            <a:rect l="l" t="t" r="r" b="b"/>
            <a:pathLst>
              <a:path w="162559" h="75564">
                <a:moveTo>
                  <a:pt x="162306" y="75437"/>
                </a:moveTo>
                <a:lnTo>
                  <a:pt x="57150" y="0"/>
                </a:lnTo>
                <a:lnTo>
                  <a:pt x="0" y="0"/>
                </a:lnTo>
              </a:path>
            </a:pathLst>
          </a:custGeom>
          <a:ln w="990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463408" y="4749165"/>
            <a:ext cx="207010" cy="97155"/>
          </a:xfrm>
          <a:custGeom>
            <a:avLst/>
            <a:gdLst/>
            <a:ahLst/>
            <a:cxnLst/>
            <a:rect l="l" t="t" r="r" b="b"/>
            <a:pathLst>
              <a:path w="207009" h="97154">
                <a:moveTo>
                  <a:pt x="0" y="96774"/>
                </a:moveTo>
                <a:lnTo>
                  <a:pt x="206501" y="0"/>
                </a:lnTo>
              </a:path>
            </a:pathLst>
          </a:custGeom>
          <a:ln w="990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379332" y="4203572"/>
            <a:ext cx="135890" cy="124460"/>
          </a:xfrm>
          <a:custGeom>
            <a:avLst/>
            <a:gdLst/>
            <a:ahLst/>
            <a:cxnLst/>
            <a:rect l="l" t="t" r="r" b="b"/>
            <a:pathLst>
              <a:path w="135890" h="124460">
                <a:moveTo>
                  <a:pt x="0" y="0"/>
                </a:moveTo>
                <a:lnTo>
                  <a:pt x="78486" y="124206"/>
                </a:lnTo>
                <a:lnTo>
                  <a:pt x="135636" y="124206"/>
                </a:lnTo>
              </a:path>
            </a:pathLst>
          </a:custGeom>
          <a:ln w="990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 txBox="1"/>
          <p:nvPr/>
        </p:nvSpPr>
        <p:spPr>
          <a:xfrm>
            <a:off x="5986271" y="3598417"/>
            <a:ext cx="3740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,0</a:t>
            </a:r>
            <a:endParaRPr sz="900">
              <a:latin typeface="Arial"/>
              <a:cs typeface="Arial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8541257" y="4243070"/>
            <a:ext cx="3740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,4</a:t>
            </a:r>
            <a:endParaRPr sz="900">
              <a:latin typeface="Arial"/>
              <a:cs typeface="Arial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6195440" y="3939921"/>
            <a:ext cx="353060" cy="345440"/>
          </a:xfrm>
          <a:custGeom>
            <a:avLst/>
            <a:gdLst/>
            <a:ahLst/>
            <a:cxnLst/>
            <a:rect l="l" t="t" r="r" b="b"/>
            <a:pathLst>
              <a:path w="353059" h="345439">
                <a:moveTo>
                  <a:pt x="352806" y="0"/>
                </a:moveTo>
                <a:lnTo>
                  <a:pt x="57150" y="345185"/>
                </a:lnTo>
                <a:lnTo>
                  <a:pt x="0" y="345185"/>
                </a:lnTo>
              </a:path>
            </a:pathLst>
          </a:custGeom>
          <a:ln w="990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379332" y="4228719"/>
            <a:ext cx="135890" cy="414020"/>
          </a:xfrm>
          <a:custGeom>
            <a:avLst/>
            <a:gdLst/>
            <a:ahLst/>
            <a:cxnLst/>
            <a:rect l="l" t="t" r="r" b="b"/>
            <a:pathLst>
              <a:path w="135890" h="414020">
                <a:moveTo>
                  <a:pt x="0" y="0"/>
                </a:moveTo>
                <a:lnTo>
                  <a:pt x="78486" y="413765"/>
                </a:lnTo>
                <a:lnTo>
                  <a:pt x="135636" y="413765"/>
                </a:lnTo>
              </a:path>
            </a:pathLst>
          </a:custGeom>
          <a:ln w="990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 txBox="1"/>
          <p:nvPr/>
        </p:nvSpPr>
        <p:spPr>
          <a:xfrm>
            <a:off x="5795771" y="4200397"/>
            <a:ext cx="3740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,8</a:t>
            </a:r>
            <a:endParaRPr sz="900">
              <a:latin typeface="Arial"/>
              <a:cs typeface="Arial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6258686" y="4042028"/>
            <a:ext cx="289560" cy="849630"/>
          </a:xfrm>
          <a:custGeom>
            <a:avLst/>
            <a:gdLst/>
            <a:ahLst/>
            <a:cxnLst/>
            <a:rect l="l" t="t" r="r" b="b"/>
            <a:pathLst>
              <a:path w="289559" h="849629">
                <a:moveTo>
                  <a:pt x="289560" y="0"/>
                </a:moveTo>
                <a:lnTo>
                  <a:pt x="57150" y="849630"/>
                </a:lnTo>
                <a:lnTo>
                  <a:pt x="0" y="849630"/>
                </a:lnTo>
              </a:path>
            </a:pathLst>
          </a:custGeom>
          <a:ln w="990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379332" y="3907154"/>
            <a:ext cx="100330" cy="60325"/>
          </a:xfrm>
          <a:custGeom>
            <a:avLst/>
            <a:gdLst/>
            <a:ahLst/>
            <a:cxnLst/>
            <a:rect l="l" t="t" r="r" b="b"/>
            <a:pathLst>
              <a:path w="100329" h="60325">
                <a:moveTo>
                  <a:pt x="0" y="60198"/>
                </a:moveTo>
                <a:lnTo>
                  <a:pt x="42672" y="0"/>
                </a:lnTo>
                <a:lnTo>
                  <a:pt x="99822" y="0"/>
                </a:lnTo>
              </a:path>
            </a:pathLst>
          </a:custGeom>
          <a:ln w="990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 txBox="1"/>
          <p:nvPr/>
        </p:nvSpPr>
        <p:spPr>
          <a:xfrm>
            <a:off x="5859271" y="4806442"/>
            <a:ext cx="3740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,6</a:t>
            </a:r>
            <a:endParaRPr sz="900">
              <a:latin typeface="Arial"/>
              <a:cs typeface="Arial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7277100" y="4987544"/>
            <a:ext cx="3740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1350" spc="-765" baseline="9259" dirty="0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sz="1350" spc="-765" baseline="9259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5620384" y="3823207"/>
            <a:ext cx="325945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6540" algn="l"/>
                <a:tab pos="2897505" algn="l"/>
              </a:tabLst>
            </a:pPr>
            <a:r>
              <a:rPr sz="9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	</a:t>
            </a:r>
            <a:r>
              <a:rPr sz="900" u="sng" spc="-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1</a:t>
            </a:r>
            <a:r>
              <a:rPr sz="900" u="sng" spc="-10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2</a:t>
            </a:r>
            <a:r>
              <a:rPr sz="900" u="sng" spc="-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6</a:t>
            </a:r>
            <a:r>
              <a:rPr sz="900" u="sng" spc="-10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6</a:t>
            </a:r>
            <a:r>
              <a:rPr sz="9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,</a:t>
            </a:r>
            <a:r>
              <a:rPr sz="900" u="sng" spc="-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8</a:t>
            </a:r>
            <a:r>
              <a:rPr sz="9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r>
              <a:rPr sz="900" u="sng" spc="-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1</a:t>
            </a:r>
            <a:r>
              <a:rPr sz="900" u="sng" spc="-10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2</a:t>
            </a:r>
            <a:r>
              <a:rPr sz="900" u="sng" spc="-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6</a:t>
            </a:r>
            <a:r>
              <a:rPr sz="900" u="sng" spc="-10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0</a:t>
            </a:r>
            <a:r>
              <a:rPr sz="9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,1</a:t>
            </a:r>
            <a:endParaRPr sz="900">
              <a:latin typeface="Arial"/>
              <a:cs typeface="Arial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6195440" y="4017645"/>
            <a:ext cx="353060" cy="659130"/>
          </a:xfrm>
          <a:custGeom>
            <a:avLst/>
            <a:gdLst/>
            <a:ahLst/>
            <a:cxnLst/>
            <a:rect l="l" t="t" r="r" b="b"/>
            <a:pathLst>
              <a:path w="353059" h="659129">
                <a:moveTo>
                  <a:pt x="352806" y="0"/>
                </a:moveTo>
                <a:lnTo>
                  <a:pt x="57150" y="659129"/>
                </a:lnTo>
                <a:lnTo>
                  <a:pt x="0" y="659129"/>
                </a:lnTo>
              </a:path>
            </a:pathLst>
          </a:custGeom>
          <a:ln w="990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463408" y="5123307"/>
            <a:ext cx="321945" cy="17145"/>
          </a:xfrm>
          <a:custGeom>
            <a:avLst/>
            <a:gdLst/>
            <a:ahLst/>
            <a:cxnLst/>
            <a:rect l="l" t="t" r="r" b="b"/>
            <a:pathLst>
              <a:path w="321945" h="17145">
                <a:moveTo>
                  <a:pt x="0" y="0"/>
                </a:moveTo>
                <a:lnTo>
                  <a:pt x="264414" y="16764"/>
                </a:lnTo>
                <a:lnTo>
                  <a:pt x="321564" y="16764"/>
                </a:lnTo>
              </a:path>
            </a:pathLst>
          </a:custGeom>
          <a:ln w="990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379332" y="3709034"/>
            <a:ext cx="130810" cy="26034"/>
          </a:xfrm>
          <a:custGeom>
            <a:avLst/>
            <a:gdLst/>
            <a:ahLst/>
            <a:cxnLst/>
            <a:rect l="l" t="t" r="r" b="b"/>
            <a:pathLst>
              <a:path w="130809" h="26035">
                <a:moveTo>
                  <a:pt x="0" y="25907"/>
                </a:moveTo>
                <a:lnTo>
                  <a:pt x="73151" y="0"/>
                </a:lnTo>
                <a:lnTo>
                  <a:pt x="130301" y="0"/>
                </a:lnTo>
              </a:path>
            </a:pathLst>
          </a:custGeom>
          <a:ln w="990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 txBox="1"/>
          <p:nvPr/>
        </p:nvSpPr>
        <p:spPr>
          <a:xfrm>
            <a:off x="5795771" y="4579366"/>
            <a:ext cx="2061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9895" algn="l"/>
              </a:tabLst>
            </a:pPr>
            <a:r>
              <a:rPr sz="1350" spc="-7" baseline="-6172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1350" spc="-15" baseline="-6172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1350" spc="-7" baseline="-6172" dirty="0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sz="1350" spc="-15" baseline="-6172" dirty="0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sz="1350" baseline="-6172" dirty="0">
                <a:solidFill>
                  <a:srgbClr val="404040"/>
                </a:solidFill>
                <a:latin typeface="Arial"/>
                <a:cs typeface="Arial"/>
              </a:rPr>
              <a:t>,0	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,1</a:t>
            </a:r>
            <a:endParaRPr sz="900">
              <a:latin typeface="Arial"/>
              <a:cs typeface="Arial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7811007" y="5055361"/>
            <a:ext cx="3740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,4</a:t>
            </a:r>
            <a:endParaRPr sz="900">
              <a:latin typeface="Arial"/>
              <a:cs typeface="Arial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8536178" y="3624326"/>
            <a:ext cx="3740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,3</a:t>
            </a:r>
            <a:endParaRPr sz="900">
              <a:latin typeface="Arial"/>
              <a:cs typeface="Arial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6345554" y="3609213"/>
            <a:ext cx="203200" cy="89535"/>
          </a:xfrm>
          <a:custGeom>
            <a:avLst/>
            <a:gdLst/>
            <a:ahLst/>
            <a:cxnLst/>
            <a:rect l="l" t="t" r="r" b="b"/>
            <a:pathLst>
              <a:path w="203200" h="89535">
                <a:moveTo>
                  <a:pt x="202692" y="89154"/>
                </a:moveTo>
                <a:lnTo>
                  <a:pt x="0" y="0"/>
                </a:lnTo>
              </a:path>
            </a:pathLst>
          </a:custGeom>
          <a:ln w="990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379332" y="4179951"/>
            <a:ext cx="107950" cy="9525"/>
          </a:xfrm>
          <a:custGeom>
            <a:avLst/>
            <a:gdLst/>
            <a:ahLst/>
            <a:cxnLst/>
            <a:rect l="l" t="t" r="r" b="b"/>
            <a:pathLst>
              <a:path w="107950" h="9525">
                <a:moveTo>
                  <a:pt x="0" y="0"/>
                </a:moveTo>
                <a:lnTo>
                  <a:pt x="50292" y="9143"/>
                </a:lnTo>
                <a:lnTo>
                  <a:pt x="107442" y="9143"/>
                </a:lnTo>
              </a:path>
            </a:pathLst>
          </a:custGeom>
          <a:ln w="990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 txBox="1"/>
          <p:nvPr/>
        </p:nvSpPr>
        <p:spPr>
          <a:xfrm>
            <a:off x="5620384" y="3439414"/>
            <a:ext cx="3228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1180" algn="l"/>
                <a:tab pos="3215640" algn="l"/>
              </a:tabLst>
            </a:pPr>
            <a:r>
              <a:rPr sz="9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	</a:t>
            </a:r>
            <a:r>
              <a:rPr sz="900" u="sng" spc="-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1287,0	</a:t>
            </a:r>
            <a:endParaRPr sz="900">
              <a:latin typeface="Arial"/>
              <a:cs typeface="Arial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7277100" y="4941570"/>
            <a:ext cx="3740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5620384" y="4104132"/>
            <a:ext cx="3267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125" algn="l"/>
              </a:tabLst>
            </a:pPr>
            <a:r>
              <a:rPr sz="900" strike="sngStrike" dirty="0">
                <a:solidFill>
                  <a:srgbClr val="404040"/>
                </a:solidFill>
                <a:latin typeface="Arial"/>
                <a:cs typeface="Arial"/>
              </a:rPr>
              <a:t> 	</a:t>
            </a:r>
            <a:r>
              <a:rPr sz="900" strike="sngStrike" spc="-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900" strike="sngStrike" spc="-1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900" strike="sngStrike" spc="-5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900" strike="sngStrike" spc="-10" dirty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r>
              <a:rPr sz="900" strike="sngStrike" dirty="0">
                <a:solidFill>
                  <a:srgbClr val="404040"/>
                </a:solidFill>
                <a:latin typeface="Arial"/>
                <a:cs typeface="Arial"/>
              </a:rPr>
              <a:t>,8</a:t>
            </a:r>
            <a:endParaRPr sz="900">
              <a:latin typeface="Arial"/>
              <a:cs typeface="Arial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6100953" y="3816477"/>
            <a:ext cx="447675" cy="66040"/>
          </a:xfrm>
          <a:custGeom>
            <a:avLst/>
            <a:gdLst/>
            <a:ahLst/>
            <a:cxnLst/>
            <a:rect l="l" t="t" r="r" b="b"/>
            <a:pathLst>
              <a:path w="447675" h="66039">
                <a:moveTo>
                  <a:pt x="447294" y="65531"/>
                </a:moveTo>
                <a:lnTo>
                  <a:pt x="57150" y="0"/>
                </a:lnTo>
                <a:lnTo>
                  <a:pt x="0" y="0"/>
                </a:lnTo>
              </a:path>
            </a:pathLst>
          </a:custGeom>
          <a:ln w="990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379332" y="4552569"/>
            <a:ext cx="135890" cy="270510"/>
          </a:xfrm>
          <a:custGeom>
            <a:avLst/>
            <a:gdLst/>
            <a:ahLst/>
            <a:cxnLst/>
            <a:rect l="l" t="t" r="r" b="b"/>
            <a:pathLst>
              <a:path w="135890" h="270510">
                <a:moveTo>
                  <a:pt x="0" y="0"/>
                </a:moveTo>
                <a:lnTo>
                  <a:pt x="78486" y="270509"/>
                </a:lnTo>
                <a:lnTo>
                  <a:pt x="135636" y="270509"/>
                </a:lnTo>
              </a:path>
            </a:pathLst>
          </a:custGeom>
          <a:ln w="990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 txBox="1"/>
          <p:nvPr/>
        </p:nvSpPr>
        <p:spPr>
          <a:xfrm>
            <a:off x="5701791" y="3731767"/>
            <a:ext cx="3740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,6</a:t>
            </a:r>
            <a:endParaRPr sz="900">
              <a:latin typeface="Arial"/>
              <a:cs typeface="Arial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8541257" y="4515357"/>
            <a:ext cx="374015" cy="3854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,9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,5</a:t>
            </a:r>
            <a:endParaRPr sz="900">
              <a:latin typeface="Arial"/>
              <a:cs typeface="Arial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6154292" y="3906392"/>
            <a:ext cx="394335" cy="123825"/>
          </a:xfrm>
          <a:custGeom>
            <a:avLst/>
            <a:gdLst/>
            <a:ahLst/>
            <a:cxnLst/>
            <a:rect l="l" t="t" r="r" b="b"/>
            <a:pathLst>
              <a:path w="394334" h="123825">
                <a:moveTo>
                  <a:pt x="393954" y="0"/>
                </a:moveTo>
                <a:lnTo>
                  <a:pt x="57150" y="123443"/>
                </a:lnTo>
                <a:lnTo>
                  <a:pt x="0" y="123443"/>
                </a:lnTo>
              </a:path>
            </a:pathLst>
          </a:custGeom>
          <a:ln w="990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379332" y="4196715"/>
            <a:ext cx="132715" cy="299085"/>
          </a:xfrm>
          <a:custGeom>
            <a:avLst/>
            <a:gdLst/>
            <a:ahLst/>
            <a:cxnLst/>
            <a:rect l="l" t="t" r="r" b="b"/>
            <a:pathLst>
              <a:path w="132715" h="299085">
                <a:moveTo>
                  <a:pt x="0" y="0"/>
                </a:moveTo>
                <a:lnTo>
                  <a:pt x="75438" y="298704"/>
                </a:lnTo>
                <a:lnTo>
                  <a:pt x="132588" y="298704"/>
                </a:lnTo>
              </a:path>
            </a:pathLst>
          </a:custGeom>
          <a:ln w="990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 txBox="1"/>
          <p:nvPr/>
        </p:nvSpPr>
        <p:spPr>
          <a:xfrm>
            <a:off x="5755132" y="3944620"/>
            <a:ext cx="3740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,2</a:t>
            </a:r>
            <a:endParaRPr sz="900">
              <a:latin typeface="Arial"/>
              <a:cs typeface="Arial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7277100" y="4875021"/>
            <a:ext cx="3740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4" dirty="0">
                <a:solidFill>
                  <a:srgbClr val="404040"/>
                </a:solidFill>
                <a:latin typeface="Arial"/>
                <a:cs typeface="Arial"/>
              </a:rPr>
              <a:t>1160</a:t>
            </a:r>
            <a:r>
              <a:rPr sz="1350" spc="-307" baseline="24691" dirty="0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sz="1350" spc="-307" baseline="15432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900" spc="-204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350" spc="-307" baseline="24691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900" spc="-204" dirty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sz="1350" spc="-307" baseline="15432" dirty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endParaRPr sz="1350" baseline="15432">
              <a:latin typeface="Arial"/>
              <a:cs typeface="Arial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5620384" y="4410709"/>
            <a:ext cx="3292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040" algn="l"/>
                <a:tab pos="2930525" algn="l"/>
              </a:tabLst>
            </a:pPr>
            <a:r>
              <a:rPr sz="1350" u="sng" baseline="3086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	</a:t>
            </a:r>
            <a:r>
              <a:rPr sz="1350" u="sng" spc="-7" baseline="3086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1</a:t>
            </a:r>
            <a:r>
              <a:rPr sz="1350" u="sng" spc="-15" baseline="3086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2</a:t>
            </a:r>
            <a:r>
              <a:rPr sz="1350" u="sng" spc="-7" baseline="3086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6</a:t>
            </a:r>
            <a:r>
              <a:rPr sz="1350" u="sng" spc="-15" baseline="3086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2</a:t>
            </a:r>
            <a:r>
              <a:rPr sz="1350" u="sng" baseline="3086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,</a:t>
            </a:r>
            <a:r>
              <a:rPr sz="1350" u="sng" spc="-7" baseline="3086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4</a:t>
            </a:r>
            <a:r>
              <a:rPr sz="1350" u="sng" baseline="3086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r>
              <a:rPr sz="900" u="sng" spc="-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1</a:t>
            </a:r>
            <a:r>
              <a:rPr sz="900" u="sng" spc="-10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2</a:t>
            </a:r>
            <a:r>
              <a:rPr sz="900" u="sng" spc="-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3</a:t>
            </a:r>
            <a:r>
              <a:rPr sz="900" u="sng" spc="-10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7</a:t>
            </a:r>
            <a:r>
              <a:rPr sz="9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,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5172709" y="3416045"/>
            <a:ext cx="375285" cy="202311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1300,0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1280,0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1260,0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1240,0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1220,0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1200,0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1180,0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1160,0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1140,0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1120,0</a:t>
            </a:r>
            <a:endParaRPr sz="900">
              <a:latin typeface="Arial"/>
              <a:cs typeface="Arial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5588761" y="541248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8335009" y="541248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8745219" y="5412485"/>
            <a:ext cx="1847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3,5</a:t>
            </a:r>
            <a:endParaRPr sz="900">
              <a:latin typeface="Arial"/>
              <a:cs typeface="Arial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5880353" y="574700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956">
            <a:solidFill>
              <a:srgbClr val="EF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119366" y="574700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956">
            <a:solidFill>
              <a:srgbClr val="7476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880353" y="594969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956">
            <a:solidFill>
              <a:srgbClr val="786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119366" y="594969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956">
            <a:solidFill>
              <a:srgbClr val="906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880353" y="615162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956">
            <a:solidFill>
              <a:srgbClr val="464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119366" y="615162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956">
            <a:solidFill>
              <a:srgbClr val="473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880353" y="635431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956">
            <a:solidFill>
              <a:srgbClr val="FFC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119366" y="635431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956">
            <a:solidFill>
              <a:srgbClr val="9091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 txBox="1"/>
          <p:nvPr/>
        </p:nvSpPr>
        <p:spPr>
          <a:xfrm>
            <a:off x="7376414" y="5412485"/>
            <a:ext cx="749300" cy="1014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  <a:tabLst>
                <a:tab pos="465455" algn="l"/>
              </a:tabLst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2	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2,5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47700"/>
              </a:lnSpc>
              <a:spcBef>
                <a:spcPts val="325"/>
              </a:spcBef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TAPARKO  BERE</a:t>
            </a: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Z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IT</a:t>
            </a: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VY  </a:t>
            </a: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NERYUNGRI  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BISSA</a:t>
            </a:r>
            <a:endParaRPr sz="900">
              <a:latin typeface="Arial"/>
              <a:cs typeface="Arial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5880353" y="655700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956">
            <a:solidFill>
              <a:srgbClr val="928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 txBox="1"/>
          <p:nvPr/>
        </p:nvSpPr>
        <p:spPr>
          <a:xfrm>
            <a:off x="5998717" y="5412485"/>
            <a:ext cx="1099820" cy="121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7525" algn="l"/>
                <a:tab pos="927735" algn="l"/>
              </a:tabLst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0,5	</a:t>
            </a: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1	1,5</a:t>
            </a:r>
            <a:endParaRPr sz="900">
              <a:latin typeface="Arial"/>
              <a:cs typeface="Arial"/>
            </a:endParaRPr>
          </a:p>
          <a:p>
            <a:pPr marL="151765" marR="6985">
              <a:lnSpc>
                <a:spcPct val="147700"/>
              </a:lnSpc>
              <a:spcBef>
                <a:spcPts val="325"/>
              </a:spcBef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LEFA  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BURYAT</a:t>
            </a: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Z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OLOTO  SUZDAL  </a:t>
            </a: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APRELKOVO  NORD</a:t>
            </a: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GOLD</a:t>
            </a:r>
            <a:endParaRPr sz="900">
              <a:latin typeface="Arial"/>
              <a:cs typeface="Arial"/>
            </a:endParaRPr>
          </a:p>
        </p:txBody>
      </p:sp>
      <p:sp>
        <p:nvSpPr>
          <p:cNvPr id="305" name="Номер слайда 3">
            <a:extLst>
              <a:ext uri="{FF2B5EF4-FFF2-40B4-BE49-F238E27FC236}">
                <a16:creationId xmlns:a16="http://schemas.microsoft.com/office/drawing/2014/main" id="{27B41CE1-A72B-D840-A7A4-5F4FA4AC3E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9668" y="6403044"/>
            <a:ext cx="220345" cy="179536"/>
          </a:xfrm>
        </p:spPr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>
                <a:solidFill>
                  <a:schemeClr val="tx1"/>
                </a:solidFill>
              </a:rPr>
              <a:pPr marL="25400">
                <a:lnSpc>
                  <a:spcPts val="1425"/>
                </a:lnSpc>
              </a:pPr>
              <a:t>46</a:t>
            </a:fld>
            <a:endParaRPr lang="ru-RU" spc="-5" dirty="0">
              <a:solidFill>
                <a:schemeClr val="tx1"/>
              </a:solidFill>
            </a:endParaRPr>
          </a:p>
        </p:txBody>
      </p:sp>
      <p:pic>
        <p:nvPicPr>
          <p:cNvPr id="306" name="Рисунок 305">
            <a:extLst>
              <a:ext uri="{FF2B5EF4-FFF2-40B4-BE49-F238E27FC236}">
                <a16:creationId xmlns:a16="http://schemas.microsoft.com/office/drawing/2014/main" id="{789C05F8-058D-BB45-B127-80DC8973E5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96" y="3150328"/>
            <a:ext cx="5011103" cy="3243225"/>
          </a:xfrm>
          <a:prstGeom prst="rect">
            <a:avLst/>
          </a:prstGeom>
        </p:spPr>
      </p:pic>
      <p:pic>
        <p:nvPicPr>
          <p:cNvPr id="308" name="Рисунок 307">
            <a:extLst>
              <a:ext uri="{FF2B5EF4-FFF2-40B4-BE49-F238E27FC236}">
                <a16:creationId xmlns:a16="http://schemas.microsoft.com/office/drawing/2014/main" id="{D17C8393-103F-B640-8E22-53F7BC5FBEF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398" y="199677"/>
            <a:ext cx="3944305" cy="2951590"/>
          </a:xfrm>
          <a:prstGeom prst="rect">
            <a:avLst/>
          </a:prstGeom>
        </p:spPr>
      </p:pic>
      <p:pic>
        <p:nvPicPr>
          <p:cNvPr id="309" name="Рисунок 308">
            <a:extLst>
              <a:ext uri="{FF2B5EF4-FFF2-40B4-BE49-F238E27FC236}">
                <a16:creationId xmlns:a16="http://schemas.microsoft.com/office/drawing/2014/main" id="{9DEB045E-55A7-794B-8E23-8B1A2528809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296" y="200618"/>
            <a:ext cx="5011103" cy="294970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772405" y="1728977"/>
            <a:ext cx="4371593" cy="5129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198" y="4995671"/>
            <a:ext cx="1911858" cy="1009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8751" y="2238756"/>
            <a:ext cx="6477000" cy="20076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A1AC00"/>
                </a:solidFill>
                <a:latin typeface="Arial"/>
                <a:cs typeface="Arial"/>
              </a:rPr>
              <a:t>Экономическая эффективность  компании </a:t>
            </a:r>
            <a:r>
              <a:rPr sz="3200" b="1" spc="-5" dirty="0" err="1">
                <a:solidFill>
                  <a:srgbClr val="A1AC00"/>
                </a:solidFill>
                <a:latin typeface="Arial"/>
                <a:cs typeface="Arial"/>
              </a:rPr>
              <a:t>и</a:t>
            </a:r>
            <a:r>
              <a:rPr sz="3200" b="1" spc="-5" dirty="0">
                <a:solidFill>
                  <a:srgbClr val="A1AC00"/>
                </a:solidFill>
                <a:latin typeface="Arial"/>
                <a:cs typeface="Arial"/>
              </a:rPr>
              <a:t> </a:t>
            </a:r>
            <a:r>
              <a:rPr sz="3200" b="1" spc="-5" dirty="0" err="1">
                <a:solidFill>
                  <a:srgbClr val="A1AC00"/>
                </a:solidFill>
                <a:latin typeface="Arial"/>
                <a:cs typeface="Arial"/>
              </a:rPr>
              <a:t>предприятия</a:t>
            </a:r>
            <a:endParaRPr lang="ru-RU" sz="3200" b="1" spc="-5" dirty="0">
              <a:solidFill>
                <a:srgbClr val="A1AC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ru-RU" sz="3200" b="1" spc="-5" dirty="0">
              <a:solidFill>
                <a:srgbClr val="A1AC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3200" b="1" spc="-5" dirty="0">
                <a:solidFill>
                  <a:srgbClr val="A1AC00"/>
                </a:solidFill>
                <a:latin typeface="Arial"/>
                <a:cs typeface="Arial"/>
              </a:rPr>
              <a:t>Прибыль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A3AD81-1A62-7743-AC23-C661EDD64FD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47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14374197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4975" y="298957"/>
            <a:ext cx="67335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4010">
              <a:lnSpc>
                <a:spcPct val="100000"/>
              </a:lnSpc>
              <a:spcBef>
                <a:spcPts val="100"/>
              </a:spcBef>
              <a:tabLst>
                <a:tab pos="2596515" algn="l"/>
              </a:tabLst>
            </a:pPr>
            <a:r>
              <a:rPr sz="2400" spc="-15" dirty="0"/>
              <a:t>Типовые </a:t>
            </a:r>
            <a:r>
              <a:rPr sz="2400" spc="-5" dirty="0"/>
              <a:t>показатели, </a:t>
            </a:r>
            <a:r>
              <a:rPr sz="2400" spc="-10" dirty="0"/>
              <a:t>характеризующие  эффективность	</a:t>
            </a:r>
            <a:r>
              <a:rPr sz="2400" spc="-5" dirty="0"/>
              <a:t>операций: </a:t>
            </a:r>
            <a:r>
              <a:rPr sz="2400" spc="-20" dirty="0"/>
              <a:t>расчет</a:t>
            </a:r>
            <a:r>
              <a:rPr sz="2400" spc="-45" dirty="0"/>
              <a:t> </a:t>
            </a:r>
            <a:r>
              <a:rPr sz="2400" dirty="0"/>
              <a:t>прибыли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3400" y="1241958"/>
            <a:ext cx="8455660" cy="4374083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b="1" spc="-15" dirty="0" err="1">
                <a:latin typeface="Arial"/>
                <a:cs typeface="Arial"/>
              </a:rPr>
              <a:t>Начисленная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прибыль</a:t>
            </a:r>
            <a:r>
              <a:rPr b="1" spc="2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(убыток)</a:t>
            </a:r>
            <a:endParaRPr dirty="0">
              <a:latin typeface="Arial"/>
              <a:cs typeface="Arial"/>
            </a:endParaRPr>
          </a:p>
          <a:p>
            <a:pPr marL="355600" marR="403225" indent="-342900">
              <a:lnSpc>
                <a:spcPts val="1920"/>
              </a:lnSpc>
              <a:spcBef>
                <a:spcPts val="1185"/>
              </a:spcBef>
            </a:pPr>
            <a:r>
              <a:rPr spc="-20" dirty="0">
                <a:latin typeface="Arial"/>
                <a:cs typeface="Arial"/>
              </a:rPr>
              <a:t>Расчетный </a:t>
            </a:r>
            <a:r>
              <a:rPr spc="-15" dirty="0">
                <a:latin typeface="Arial"/>
                <a:cs typeface="Arial"/>
              </a:rPr>
              <a:t>показатель, </a:t>
            </a:r>
            <a:r>
              <a:rPr spc="-10" dirty="0">
                <a:latin typeface="Arial"/>
                <a:cs typeface="Arial"/>
              </a:rPr>
              <a:t>характеризующий </a:t>
            </a:r>
            <a:r>
              <a:rPr spc="-5" dirty="0">
                <a:latin typeface="Arial"/>
                <a:cs typeface="Arial"/>
              </a:rPr>
              <a:t>соотношение </a:t>
            </a:r>
            <a:r>
              <a:rPr spc="-10" dirty="0">
                <a:latin typeface="Arial"/>
                <a:cs typeface="Arial"/>
              </a:rPr>
              <a:t>между  начисленной</a:t>
            </a:r>
            <a:endParaRPr dirty="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1215"/>
              </a:spcBef>
            </a:pPr>
            <a:r>
              <a:rPr spc="-5" dirty="0">
                <a:latin typeface="Arial"/>
                <a:cs typeface="Arial"/>
              </a:rPr>
              <a:t>выручкой за </a:t>
            </a:r>
            <a:r>
              <a:rPr spc="-10" dirty="0">
                <a:latin typeface="Arial"/>
                <a:cs typeface="Arial"/>
              </a:rPr>
              <a:t>период </a:t>
            </a:r>
            <a:r>
              <a:rPr spc="-5" dirty="0">
                <a:latin typeface="Arial"/>
                <a:cs typeface="Arial"/>
              </a:rPr>
              <a:t>и </a:t>
            </a:r>
            <a:r>
              <a:rPr spc="-10" dirty="0">
                <a:latin typeface="Arial"/>
                <a:cs typeface="Arial"/>
              </a:rPr>
              <a:t>начисленными </a:t>
            </a:r>
            <a:r>
              <a:rPr spc="-5" dirty="0">
                <a:latin typeface="Arial"/>
                <a:cs typeface="Arial"/>
              </a:rPr>
              <a:t>текущими </a:t>
            </a:r>
            <a:r>
              <a:rPr spc="-15" dirty="0">
                <a:latin typeface="Arial"/>
                <a:cs typeface="Arial"/>
              </a:rPr>
              <a:t>затратами </a:t>
            </a:r>
            <a:r>
              <a:rPr spc="-5" dirty="0">
                <a:latin typeface="Arial"/>
                <a:cs typeface="Arial"/>
              </a:rPr>
              <a:t>за </a:t>
            </a:r>
            <a:r>
              <a:rPr spc="-30" dirty="0">
                <a:latin typeface="Arial"/>
                <a:cs typeface="Arial"/>
              </a:rPr>
              <a:t>этот  </a:t>
            </a:r>
            <a:r>
              <a:rPr spc="-5" dirty="0">
                <a:latin typeface="Arial"/>
                <a:cs typeface="Arial"/>
              </a:rPr>
              <a:t>же </a:t>
            </a:r>
            <a:r>
              <a:rPr spc="-15" dirty="0">
                <a:latin typeface="Arial"/>
                <a:cs typeface="Arial"/>
              </a:rPr>
              <a:t>период.</a:t>
            </a:r>
            <a:endParaRPr dirty="0">
              <a:latin typeface="Arial"/>
              <a:cs typeface="Arial"/>
            </a:endParaRPr>
          </a:p>
          <a:p>
            <a:pPr marL="967105">
              <a:lnSpc>
                <a:spcPct val="100000"/>
              </a:lnSpc>
              <a:spcBef>
                <a:spcPts val="720"/>
              </a:spcBef>
            </a:pPr>
            <a:r>
              <a:rPr b="1" spc="-10" dirty="0">
                <a:latin typeface="Arial"/>
                <a:cs typeface="Arial"/>
              </a:rPr>
              <a:t>Выручка </a:t>
            </a:r>
            <a:r>
              <a:rPr b="1" spc="-5" dirty="0">
                <a:latin typeface="Arial"/>
                <a:cs typeface="Arial"/>
              </a:rPr>
              <a:t>– текущие </a:t>
            </a:r>
            <a:r>
              <a:rPr b="1" spc="-10" dirty="0">
                <a:latin typeface="Arial"/>
                <a:cs typeface="Arial"/>
              </a:rPr>
              <a:t>затраты </a:t>
            </a:r>
            <a:r>
              <a:rPr b="1" spc="-5" dirty="0">
                <a:latin typeface="Arial"/>
                <a:cs typeface="Arial"/>
              </a:rPr>
              <a:t>= прибыль</a:t>
            </a:r>
            <a:r>
              <a:rPr b="1" spc="3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(убыток)</a:t>
            </a:r>
            <a:endParaRPr dirty="0">
              <a:latin typeface="Arial"/>
              <a:cs typeface="Arial"/>
            </a:endParaRPr>
          </a:p>
          <a:p>
            <a:pPr marL="355600" marR="607060" indent="-342900">
              <a:lnSpc>
                <a:spcPts val="1920"/>
              </a:lnSpc>
              <a:spcBef>
                <a:spcPts val="1185"/>
              </a:spcBef>
            </a:pPr>
            <a:r>
              <a:rPr spc="-10" dirty="0">
                <a:latin typeface="Arial"/>
                <a:cs typeface="Arial"/>
              </a:rPr>
              <a:t>Если </a:t>
            </a:r>
            <a:r>
              <a:rPr b="1" i="1" spc="-20" dirty="0">
                <a:latin typeface="Arial"/>
                <a:cs typeface="Arial"/>
              </a:rPr>
              <a:t>доходы </a:t>
            </a:r>
            <a:r>
              <a:rPr spc="-25" dirty="0">
                <a:latin typeface="Arial"/>
                <a:cs typeface="Arial"/>
              </a:rPr>
              <a:t>от </a:t>
            </a:r>
            <a:r>
              <a:rPr spc="-15" dirty="0">
                <a:latin typeface="Arial"/>
                <a:cs typeface="Arial"/>
              </a:rPr>
              <a:t>продаж </a:t>
            </a:r>
            <a:r>
              <a:rPr spc="-5" dirty="0">
                <a:latin typeface="Arial"/>
                <a:cs typeface="Arial"/>
              </a:rPr>
              <a:t>(выручка) у компании </a:t>
            </a:r>
            <a:r>
              <a:rPr b="1" i="1" spc="-10" dirty="0">
                <a:latin typeface="Arial"/>
                <a:cs typeface="Arial"/>
              </a:rPr>
              <a:t>больше, </a:t>
            </a:r>
            <a:r>
              <a:rPr b="1" i="1" spc="-5" dirty="0">
                <a:latin typeface="Arial"/>
                <a:cs typeface="Arial"/>
              </a:rPr>
              <a:t>чем  текущие</a:t>
            </a:r>
            <a:r>
              <a:rPr b="1" i="1" dirty="0">
                <a:latin typeface="Arial"/>
                <a:cs typeface="Arial"/>
              </a:rPr>
              <a:t> </a:t>
            </a:r>
            <a:r>
              <a:rPr b="1" i="1" spc="-5" dirty="0">
                <a:latin typeface="Arial"/>
                <a:cs typeface="Arial"/>
              </a:rPr>
              <a:t>затраты</a:t>
            </a:r>
            <a:r>
              <a:rPr spc="-5" dirty="0">
                <a:latin typeface="Arial"/>
                <a:cs typeface="Arial"/>
              </a:rPr>
              <a:t>,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pc="-5" dirty="0">
                <a:latin typeface="Arial"/>
                <a:cs typeface="Arial"/>
              </a:rPr>
              <a:t>компания </a:t>
            </a:r>
            <a:r>
              <a:rPr spc="-10" dirty="0">
                <a:latin typeface="Arial"/>
                <a:cs typeface="Arial"/>
              </a:rPr>
              <a:t>получила </a:t>
            </a:r>
            <a:r>
              <a:rPr b="1" i="1" spc="-5" dirty="0">
                <a:solidFill>
                  <a:srgbClr val="C00000"/>
                </a:solidFill>
                <a:latin typeface="Arial"/>
                <a:cs typeface="Arial"/>
              </a:rPr>
              <a:t>ПРИБЫЛЬ </a:t>
            </a:r>
            <a:r>
              <a:rPr spc="-5" dirty="0">
                <a:latin typeface="Arial"/>
                <a:cs typeface="Arial"/>
              </a:rPr>
              <a:t>за </a:t>
            </a:r>
            <a:r>
              <a:rPr spc="-10" dirty="0">
                <a:latin typeface="Arial"/>
                <a:cs typeface="Arial"/>
              </a:rPr>
              <a:t>период.</a:t>
            </a:r>
            <a:endParaRPr dirty="0">
              <a:latin typeface="Arial"/>
              <a:cs typeface="Arial"/>
            </a:endParaRPr>
          </a:p>
          <a:p>
            <a:pPr marL="355600" marR="594995" indent="-342900">
              <a:lnSpc>
                <a:spcPct val="80000"/>
              </a:lnSpc>
              <a:spcBef>
                <a:spcPts val="1200"/>
              </a:spcBef>
            </a:pPr>
            <a:r>
              <a:rPr spc="-10" dirty="0">
                <a:latin typeface="Arial"/>
                <a:cs typeface="Arial"/>
              </a:rPr>
              <a:t>Если </a:t>
            </a:r>
            <a:r>
              <a:rPr b="1" i="1" spc="-20" dirty="0">
                <a:latin typeface="Arial"/>
                <a:cs typeface="Arial"/>
              </a:rPr>
              <a:t>доходы </a:t>
            </a:r>
            <a:r>
              <a:rPr spc="-25" dirty="0">
                <a:latin typeface="Arial"/>
                <a:cs typeface="Arial"/>
              </a:rPr>
              <a:t>от </a:t>
            </a:r>
            <a:r>
              <a:rPr spc="-15" dirty="0">
                <a:latin typeface="Arial"/>
                <a:cs typeface="Arial"/>
              </a:rPr>
              <a:t>продаж </a:t>
            </a:r>
            <a:r>
              <a:rPr spc="-5" dirty="0">
                <a:latin typeface="Arial"/>
                <a:cs typeface="Arial"/>
              </a:rPr>
              <a:t>(выручка) у компании </a:t>
            </a:r>
            <a:r>
              <a:rPr b="1" i="1" spc="-5" dirty="0">
                <a:latin typeface="Arial"/>
                <a:cs typeface="Arial"/>
              </a:rPr>
              <a:t>меньше, чем  текущие</a:t>
            </a:r>
            <a:r>
              <a:rPr b="1" i="1" dirty="0">
                <a:latin typeface="Arial"/>
                <a:cs typeface="Arial"/>
              </a:rPr>
              <a:t> </a:t>
            </a:r>
            <a:r>
              <a:rPr b="1" i="1" spc="-5" dirty="0">
                <a:latin typeface="Arial"/>
                <a:cs typeface="Arial"/>
              </a:rPr>
              <a:t>затраты</a:t>
            </a:r>
            <a:r>
              <a:rPr spc="-5" dirty="0">
                <a:latin typeface="Arial"/>
                <a:cs typeface="Arial"/>
              </a:rPr>
              <a:t>,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pc="-5" dirty="0">
                <a:latin typeface="Arial"/>
                <a:cs typeface="Arial"/>
              </a:rPr>
              <a:t>компания </a:t>
            </a:r>
            <a:r>
              <a:rPr spc="-10" dirty="0">
                <a:latin typeface="Arial"/>
                <a:cs typeface="Arial"/>
              </a:rPr>
              <a:t>получила </a:t>
            </a:r>
            <a:r>
              <a:rPr b="1" i="1" spc="-10" dirty="0">
                <a:solidFill>
                  <a:srgbClr val="C00000"/>
                </a:solidFill>
                <a:latin typeface="Arial"/>
                <a:cs typeface="Arial"/>
              </a:rPr>
              <a:t>УБЫТОК </a:t>
            </a:r>
            <a:r>
              <a:rPr spc="-5" dirty="0">
                <a:latin typeface="Arial"/>
                <a:cs typeface="Arial"/>
              </a:rPr>
              <a:t>за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период.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ts val="2160"/>
              </a:lnSpc>
              <a:spcBef>
                <a:spcPts val="720"/>
              </a:spcBef>
            </a:pPr>
            <a:r>
              <a:rPr spc="-5" dirty="0">
                <a:latin typeface="Arial"/>
                <a:cs typeface="Arial"/>
              </a:rPr>
              <a:t>Прибыль и убыток </a:t>
            </a:r>
            <a:r>
              <a:rPr spc="-15" dirty="0">
                <a:latin typeface="Arial"/>
                <a:cs typeface="Arial"/>
              </a:rPr>
              <a:t>иначе </a:t>
            </a:r>
            <a:r>
              <a:rPr spc="-20" dirty="0">
                <a:latin typeface="Arial"/>
                <a:cs typeface="Arial"/>
              </a:rPr>
              <a:t>называют </a:t>
            </a:r>
            <a:r>
              <a:rPr b="1" i="1" spc="-5" dirty="0">
                <a:solidFill>
                  <a:srgbClr val="C00000"/>
                </a:solidFill>
                <a:latin typeface="Arial"/>
                <a:cs typeface="Arial"/>
              </a:rPr>
              <a:t>финансовым</a:t>
            </a:r>
            <a:r>
              <a:rPr b="1" i="1" spc="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i="1" spc="-20" dirty="0">
                <a:solidFill>
                  <a:srgbClr val="C00000"/>
                </a:solidFill>
                <a:latin typeface="Arial"/>
                <a:cs typeface="Arial"/>
              </a:rPr>
              <a:t>результатом</a:t>
            </a:r>
            <a:endParaRPr dirty="0">
              <a:latin typeface="Arial"/>
              <a:cs typeface="Arial"/>
            </a:endParaRPr>
          </a:p>
          <a:p>
            <a:pPr marL="355600">
              <a:lnSpc>
                <a:spcPts val="2160"/>
              </a:lnSpc>
            </a:pPr>
            <a:r>
              <a:rPr spc="-10" dirty="0">
                <a:latin typeface="Arial"/>
                <a:cs typeface="Arial"/>
              </a:rPr>
              <a:t>периода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EF326A-1EE3-8D46-B58B-274C6FC94C6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48</a:t>
            </a:fld>
            <a:endParaRPr lang="ru-RU" spc="-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6583" y="298704"/>
            <a:ext cx="6908800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95"/>
              </a:spcBef>
              <a:tabLst>
                <a:tab pos="2814955" algn="l"/>
              </a:tabLst>
            </a:pPr>
            <a:r>
              <a:rPr spc="-20" dirty="0"/>
              <a:t>Типовые </a:t>
            </a:r>
            <a:r>
              <a:rPr spc="-5" dirty="0"/>
              <a:t>показатели, </a:t>
            </a:r>
            <a:r>
              <a:rPr spc="-10" dirty="0"/>
              <a:t>характеризующие  эффективность	основной деятельности:  </a:t>
            </a:r>
            <a:r>
              <a:rPr spc="-20" dirty="0"/>
              <a:t>расчет</a:t>
            </a:r>
            <a:r>
              <a:rPr spc="15" dirty="0"/>
              <a:t> </a:t>
            </a:r>
            <a:r>
              <a:rPr spc="-5" dirty="0"/>
              <a:t>прибыли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5940" y="1439926"/>
            <a:ext cx="8049895" cy="4742837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Надо </a:t>
            </a:r>
            <a:r>
              <a:rPr spc="-15" dirty="0"/>
              <a:t>получать </a:t>
            </a:r>
            <a:r>
              <a:rPr spc="-10" dirty="0"/>
              <a:t>больше, </a:t>
            </a:r>
            <a:r>
              <a:rPr dirty="0"/>
              <a:t>чем</a:t>
            </a:r>
            <a:r>
              <a:rPr spc="15" dirty="0"/>
              <a:t> </a:t>
            </a:r>
            <a:r>
              <a:rPr spc="-10" dirty="0"/>
              <a:t>тратить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10" dirty="0">
                <a:latin typeface="Arial"/>
                <a:cs typeface="Arial"/>
              </a:rPr>
              <a:t>Выручка </a:t>
            </a:r>
            <a:r>
              <a:rPr b="1" dirty="0">
                <a:latin typeface="Arial"/>
                <a:cs typeface="Arial"/>
              </a:rPr>
              <a:t>и </a:t>
            </a:r>
            <a:r>
              <a:rPr b="1" spc="-5" dirty="0">
                <a:latin typeface="Arial"/>
                <a:cs typeface="Arial"/>
              </a:rPr>
              <a:t>прибыль </a:t>
            </a:r>
            <a:r>
              <a:rPr b="1" dirty="0">
                <a:latin typeface="Arial"/>
                <a:cs typeface="Arial"/>
              </a:rPr>
              <a:t>- </a:t>
            </a:r>
            <a:r>
              <a:rPr b="1" spc="-25" dirty="0">
                <a:latin typeface="Arial"/>
                <a:cs typeface="Arial"/>
              </a:rPr>
              <a:t>это </a:t>
            </a:r>
            <a:r>
              <a:rPr b="1" dirty="0">
                <a:latin typeface="Arial"/>
                <a:cs typeface="Arial"/>
              </a:rPr>
              <a:t>не</a:t>
            </a:r>
            <a:r>
              <a:rPr b="1" spc="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деньги</a:t>
            </a:r>
            <a:r>
              <a:rPr dirty="0"/>
              <a:t>.</a:t>
            </a:r>
          </a:p>
          <a:p>
            <a:pPr marL="355600" marR="5080" indent="-342900">
              <a:lnSpc>
                <a:spcPts val="2020"/>
              </a:lnSpc>
              <a:spcBef>
                <a:spcPts val="16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/>
              <a:t>Прибыль - </a:t>
            </a:r>
            <a:r>
              <a:rPr spc="-25" dirty="0"/>
              <a:t>это </a:t>
            </a:r>
            <a:r>
              <a:rPr b="1" spc="-10" dirty="0">
                <a:latin typeface="Arial"/>
                <a:cs typeface="Arial"/>
              </a:rPr>
              <a:t>расчетная, калькуляционная величина</a:t>
            </a:r>
            <a:r>
              <a:rPr spc="-10" dirty="0"/>
              <a:t>.  </a:t>
            </a:r>
            <a:r>
              <a:rPr dirty="0"/>
              <a:t>Прибыль в </a:t>
            </a:r>
            <a:r>
              <a:rPr spc="-10" dirty="0"/>
              <a:t>природе </a:t>
            </a:r>
            <a:r>
              <a:rPr spc="-5" dirty="0"/>
              <a:t>не </a:t>
            </a:r>
            <a:r>
              <a:rPr spc="-40" dirty="0"/>
              <a:t>существует, </a:t>
            </a:r>
            <a:r>
              <a:rPr spc="-5" dirty="0"/>
              <a:t>она есть </a:t>
            </a:r>
            <a:r>
              <a:rPr spc="-15" dirty="0"/>
              <a:t>только </a:t>
            </a:r>
            <a:r>
              <a:rPr spc="-5" dirty="0"/>
              <a:t>на </a:t>
            </a:r>
            <a:r>
              <a:rPr spc="-20" dirty="0"/>
              <a:t>бумаге</a:t>
            </a:r>
          </a:p>
          <a:p>
            <a:pPr marL="355600" marR="21590" indent="-342900">
              <a:lnSpc>
                <a:spcPct val="80000"/>
              </a:lnSpc>
              <a:spcBef>
                <a:spcPts val="1720"/>
              </a:spcBef>
              <a:buChar char="•"/>
              <a:tabLst>
                <a:tab pos="354965" algn="l"/>
                <a:tab pos="355600" algn="l"/>
              </a:tabLst>
            </a:pPr>
            <a:r>
              <a:rPr spc="-15" dirty="0"/>
              <a:t>Под </a:t>
            </a:r>
            <a:r>
              <a:rPr spc="-5" dirty="0"/>
              <a:t>выручку </a:t>
            </a:r>
            <a:r>
              <a:rPr dirty="0"/>
              <a:t>и </a:t>
            </a:r>
            <a:r>
              <a:rPr spc="-15" dirty="0"/>
              <a:t>затраты </a:t>
            </a:r>
            <a:r>
              <a:rPr spc="-5" dirty="0"/>
              <a:t>есть </a:t>
            </a:r>
            <a:r>
              <a:rPr b="1" spc="-10" dirty="0">
                <a:latin typeface="Arial"/>
                <a:cs typeface="Arial"/>
              </a:rPr>
              <a:t>«первичные» </a:t>
            </a:r>
            <a:r>
              <a:rPr b="1" spc="-5" dirty="0">
                <a:latin typeface="Arial"/>
                <a:cs typeface="Arial"/>
              </a:rPr>
              <a:t>документы</a:t>
            </a:r>
            <a:r>
              <a:rPr spc="-5" dirty="0"/>
              <a:t>:  </a:t>
            </a:r>
            <a:r>
              <a:rPr spc="-15" dirty="0"/>
              <a:t>договора, </a:t>
            </a:r>
            <a:r>
              <a:rPr spc="-30" dirty="0"/>
              <a:t>счета </a:t>
            </a:r>
            <a:r>
              <a:rPr dirty="0"/>
              <a:t>и </a:t>
            </a:r>
            <a:r>
              <a:rPr spc="-10" dirty="0"/>
              <a:t>счета-фактуры, </a:t>
            </a:r>
            <a:r>
              <a:rPr spc="-15" dirty="0"/>
              <a:t>платежные </a:t>
            </a:r>
            <a:r>
              <a:rPr spc="-5" dirty="0"/>
              <a:t>поручения </a:t>
            </a:r>
            <a:r>
              <a:rPr dirty="0"/>
              <a:t>и др.  </a:t>
            </a:r>
            <a:r>
              <a:rPr spc="-15" dirty="0"/>
              <a:t>Под </a:t>
            </a:r>
            <a:r>
              <a:rPr dirty="0"/>
              <a:t>прибыль </a:t>
            </a:r>
            <a:r>
              <a:rPr b="1" spc="-5" dirty="0">
                <a:latin typeface="Arial"/>
                <a:cs typeface="Arial"/>
              </a:rPr>
              <a:t>первичных </a:t>
            </a:r>
            <a:r>
              <a:rPr b="1" spc="-10" dirty="0">
                <a:latin typeface="Arial"/>
                <a:cs typeface="Arial"/>
              </a:rPr>
              <a:t>документов нет </a:t>
            </a:r>
            <a:r>
              <a:rPr dirty="0"/>
              <a:t>и быть </a:t>
            </a:r>
            <a:r>
              <a:rPr spc="-5" dirty="0"/>
              <a:t>не </a:t>
            </a:r>
            <a:r>
              <a:rPr spc="-60" dirty="0"/>
              <a:t>может.  </a:t>
            </a:r>
            <a:r>
              <a:rPr dirty="0"/>
              <a:t>Прибыль – </a:t>
            </a:r>
            <a:r>
              <a:rPr spc="-25" dirty="0"/>
              <a:t>это </a:t>
            </a:r>
            <a:r>
              <a:rPr spc="-45" dirty="0"/>
              <a:t>результат </a:t>
            </a:r>
            <a:r>
              <a:rPr spc="-15" dirty="0"/>
              <a:t>бухгалтерского</a:t>
            </a:r>
            <a:r>
              <a:rPr spc="55" dirty="0"/>
              <a:t> </a:t>
            </a:r>
            <a:r>
              <a:rPr spc="-25" dirty="0"/>
              <a:t>расчета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b="1" spc="-5" dirty="0" err="1">
                <a:latin typeface="Arial"/>
                <a:cs typeface="Arial"/>
              </a:rPr>
              <a:t>Задание</a:t>
            </a:r>
            <a:endParaRPr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-15" dirty="0"/>
              <a:t>Объясните </a:t>
            </a:r>
            <a:r>
              <a:rPr spc="-10" dirty="0"/>
              <a:t>бухгалтерскую</a:t>
            </a:r>
            <a:r>
              <a:rPr spc="10" dirty="0"/>
              <a:t> </a:t>
            </a:r>
            <a:r>
              <a:rPr spc="-10" dirty="0"/>
              <a:t>поговорку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«Прибыль есть, </a:t>
            </a:r>
            <a:r>
              <a:rPr dirty="0"/>
              <a:t>а </a:t>
            </a:r>
            <a:r>
              <a:rPr spc="-5" dirty="0"/>
              <a:t>денег</a:t>
            </a:r>
            <a:r>
              <a:rPr spc="-15" dirty="0"/>
              <a:t> </a:t>
            </a:r>
            <a:r>
              <a:rPr spc="-20" dirty="0"/>
              <a:t>нет»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7B95E4-5CDF-E34C-86AA-8BC22C88772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49</a:t>
            </a:fld>
            <a:endParaRPr lang="ru-RU"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2DFCD-4A68-6342-A07C-D1BA129C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68" y="292607"/>
            <a:ext cx="8004809" cy="400110"/>
          </a:xfrm>
        </p:spPr>
        <p:txBody>
          <a:bodyPr/>
          <a:lstStyle/>
          <a:p>
            <a:r>
              <a:rPr lang="ru-RU" dirty="0"/>
              <a:t>Определение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B5A1DE-0B33-CE42-B532-415B8756A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5</a:t>
            </a:fld>
            <a:endParaRPr lang="ru-RU" spc="-5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33B937F-C1C3-154D-B961-035B8EA47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945" y="2490281"/>
            <a:ext cx="8049895" cy="166199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ru-RU" sz="1200" dirty="0"/>
          </a:p>
          <a:p>
            <a:pPr algn="ctr" eaLnBrk="1" hangingPunct="1">
              <a:buFontTx/>
              <a:buNone/>
            </a:pPr>
            <a:r>
              <a:rPr lang="en-US" altLang="ru-RU" sz="3200" dirty="0"/>
              <a:t>P&amp;L </a:t>
            </a:r>
            <a:r>
              <a:rPr lang="ru-RU" altLang="ru-RU" sz="3200" dirty="0"/>
              <a:t>отражает, насколько успешно сработала компания в данный период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24342176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772405" y="1728977"/>
            <a:ext cx="4371593" cy="5129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198" y="4995671"/>
            <a:ext cx="1911858" cy="1009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8751" y="2238756"/>
            <a:ext cx="6477000" cy="20076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A1AC00"/>
                </a:solidFill>
                <a:latin typeface="Arial"/>
                <a:cs typeface="Arial"/>
              </a:rPr>
              <a:t>Экономическая эффективность  компании </a:t>
            </a:r>
            <a:r>
              <a:rPr sz="3200" b="1" spc="-5" dirty="0" err="1">
                <a:solidFill>
                  <a:srgbClr val="A1AC00"/>
                </a:solidFill>
                <a:latin typeface="Arial"/>
                <a:cs typeface="Arial"/>
              </a:rPr>
              <a:t>и</a:t>
            </a:r>
            <a:r>
              <a:rPr sz="3200" b="1" spc="-5" dirty="0">
                <a:solidFill>
                  <a:srgbClr val="A1AC00"/>
                </a:solidFill>
                <a:latin typeface="Arial"/>
                <a:cs typeface="Arial"/>
              </a:rPr>
              <a:t> </a:t>
            </a:r>
            <a:r>
              <a:rPr sz="3200" b="1" spc="-5" dirty="0" err="1">
                <a:solidFill>
                  <a:srgbClr val="A1AC00"/>
                </a:solidFill>
                <a:latin typeface="Arial"/>
                <a:cs typeface="Arial"/>
              </a:rPr>
              <a:t>предприятия</a:t>
            </a:r>
            <a:endParaRPr lang="ru-RU" sz="3200" b="1" spc="-5" dirty="0">
              <a:solidFill>
                <a:srgbClr val="A1AC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ru-RU" sz="3200" b="1" spc="-5" dirty="0">
              <a:solidFill>
                <a:srgbClr val="A1AC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3200" b="1" spc="-5" dirty="0">
                <a:solidFill>
                  <a:srgbClr val="A1AC00"/>
                </a:solidFill>
                <a:latin typeface="Arial"/>
                <a:cs typeface="Arial"/>
              </a:rPr>
              <a:t>Движение наличности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A3AD81-1A62-7743-AC23-C661EDD64FD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50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1706347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3E042-F622-CA42-B300-BB26ECAB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68" y="292607"/>
            <a:ext cx="8004809" cy="430887"/>
          </a:xfrm>
        </p:spPr>
        <p:txBody>
          <a:bodyPr/>
          <a:lstStyle/>
          <a:p>
            <a:r>
              <a:rPr lang="en" sz="2800" dirty="0"/>
              <a:t>Operating Cash Flow, OCF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AFAB93-4338-1D49-A064-343D55574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468" y="1600200"/>
            <a:ext cx="8049895" cy="2585323"/>
          </a:xfrm>
        </p:spPr>
        <p:txBody>
          <a:bodyPr/>
          <a:lstStyle/>
          <a:p>
            <a:r>
              <a:rPr lang="ru-RU" sz="2400" b="1" dirty="0"/>
              <a:t>Денежный поток от операций (</a:t>
            </a:r>
            <a:r>
              <a:rPr lang="en" sz="2400" b="1" dirty="0"/>
              <a:t>Operating Cash Flow, OCF) </a:t>
            </a:r>
            <a:r>
              <a:rPr lang="ru-RU" sz="2400" dirty="0"/>
              <a:t>отражает притоки и оттоки денег, связанные непосредственно с операционной (основной, текущей) деятельностью компании.</a:t>
            </a:r>
            <a:endParaRPr lang="en-US" sz="2400" dirty="0"/>
          </a:p>
          <a:p>
            <a:endParaRPr lang="ru-RU" sz="1800" dirty="0"/>
          </a:p>
          <a:p>
            <a:br>
              <a:rPr lang="en" sz="1800" dirty="0"/>
            </a:br>
            <a:endParaRPr lang="en" sz="1800" dirty="0"/>
          </a:p>
          <a:p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C9B659-5C28-EC40-8869-B92AF1BF5B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51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2410681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5576" y="298704"/>
            <a:ext cx="475297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55700" marR="5080" indent="-114363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Свободный </a:t>
            </a:r>
            <a:r>
              <a:rPr spc="-10" dirty="0"/>
              <a:t>денежный </a:t>
            </a:r>
            <a:r>
              <a:rPr spc="-25" dirty="0"/>
              <a:t>поток  </a:t>
            </a:r>
            <a:r>
              <a:rPr spc="-5" dirty="0"/>
              <a:t>Free Cash</a:t>
            </a:r>
            <a:r>
              <a:rPr spc="15" dirty="0"/>
              <a:t> </a:t>
            </a:r>
            <a:r>
              <a:rPr spc="-5" dirty="0"/>
              <a:t>Flow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71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0106" y="2514600"/>
            <a:ext cx="8039734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589905" algn="l"/>
              </a:tabLst>
            </a:pPr>
            <a:r>
              <a:rPr sz="2400" b="1" dirty="0">
                <a:latin typeface="Arial"/>
                <a:cs typeface="Arial"/>
              </a:rPr>
              <a:t>FCF </a:t>
            </a:r>
            <a:r>
              <a:rPr sz="2400" dirty="0">
                <a:latin typeface="Arial"/>
                <a:cs typeface="Arial"/>
              </a:rPr>
              <a:t>- </a:t>
            </a:r>
            <a:r>
              <a:rPr sz="2400" b="1" spc="-10" dirty="0">
                <a:latin typeface="Arial"/>
                <a:cs typeface="Arial"/>
              </a:rPr>
              <a:t>Свободный </a:t>
            </a:r>
            <a:r>
              <a:rPr sz="2400" b="1" spc="-5" dirty="0">
                <a:latin typeface="Arial"/>
                <a:cs typeface="Arial"/>
              </a:rPr>
              <a:t>денежный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поток </a:t>
            </a:r>
            <a:r>
              <a:rPr sz="2400" b="1" dirty="0">
                <a:latin typeface="Arial"/>
                <a:cs typeface="Arial"/>
              </a:rPr>
              <a:t>-	</a:t>
            </a:r>
            <a:r>
              <a:rPr sz="2400" spc="-35" dirty="0">
                <a:latin typeface="Arial"/>
                <a:cs typeface="Arial"/>
              </a:rPr>
              <a:t>это </a:t>
            </a:r>
            <a:r>
              <a:rPr sz="2400" spc="-10" dirty="0">
                <a:latin typeface="Arial"/>
                <a:cs typeface="Arial"/>
              </a:rPr>
              <a:t>разница  между </a:t>
            </a:r>
            <a:r>
              <a:rPr sz="2400" spc="-5" dirty="0">
                <a:latin typeface="Arial"/>
                <a:cs typeface="Arial"/>
              </a:rPr>
              <a:t>операционным </a:t>
            </a:r>
            <a:r>
              <a:rPr sz="2400" spc="-10" dirty="0">
                <a:latin typeface="Arial"/>
                <a:cs typeface="Arial"/>
              </a:rPr>
              <a:t>денежным </a:t>
            </a:r>
            <a:r>
              <a:rPr sz="2400" spc="-15" dirty="0">
                <a:latin typeface="Arial"/>
                <a:cs typeface="Arial"/>
              </a:rPr>
              <a:t>потоком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10" dirty="0">
                <a:latin typeface="Arial"/>
                <a:cs typeface="Arial"/>
              </a:rPr>
              <a:t>вложениями  </a:t>
            </a:r>
            <a:r>
              <a:rPr sz="2400" dirty="0">
                <a:latin typeface="Arial"/>
                <a:cs typeface="Arial"/>
              </a:rPr>
              <a:t>в активы </a:t>
            </a:r>
            <a:r>
              <a:rPr sz="2400" spc="-25" dirty="0">
                <a:latin typeface="Arial"/>
                <a:cs typeface="Arial"/>
              </a:rPr>
              <a:t>длительного </a:t>
            </a:r>
            <a:r>
              <a:rPr sz="2400" spc="-15" dirty="0">
                <a:latin typeface="Arial"/>
                <a:cs typeface="Arial"/>
              </a:rPr>
              <a:t>пользования, сделанными </a:t>
            </a:r>
            <a:r>
              <a:rPr sz="2400" spc="-5" dirty="0">
                <a:latin typeface="Arial"/>
                <a:cs typeface="Arial"/>
              </a:rPr>
              <a:t>за  </a:t>
            </a:r>
            <a:r>
              <a:rPr sz="2400" spc="-15" dirty="0">
                <a:latin typeface="Arial"/>
                <a:cs typeface="Arial"/>
              </a:rPr>
              <a:t>период.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751" y="397763"/>
            <a:ext cx="81673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FCF </a:t>
            </a:r>
            <a:r>
              <a:rPr sz="2800" dirty="0"/>
              <a:t>– </a:t>
            </a:r>
            <a:r>
              <a:rPr sz="2800" spc="-15" dirty="0"/>
              <a:t>конечная </a:t>
            </a:r>
            <a:r>
              <a:rPr sz="2800" spc="-5" dirty="0"/>
              <a:t>мера </a:t>
            </a:r>
            <a:r>
              <a:rPr sz="2800" spc="-10" dirty="0"/>
              <a:t>эффективности</a:t>
            </a:r>
            <a:r>
              <a:rPr sz="2800" spc="15" dirty="0"/>
              <a:t> </a:t>
            </a:r>
            <a:r>
              <a:rPr sz="2800" spc="-20" dirty="0"/>
              <a:t>рудника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28751" y="1129588"/>
            <a:ext cx="7632700" cy="447814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dirty="0">
                <a:latin typeface="Arial"/>
                <a:cs typeface="Arial"/>
              </a:rPr>
              <a:t>Вся </a:t>
            </a:r>
            <a:r>
              <a:rPr sz="1600" spc="-10" dirty="0">
                <a:latin typeface="Arial"/>
                <a:cs typeface="Arial"/>
              </a:rPr>
              <a:t>деятельность рудника </a:t>
            </a:r>
            <a:r>
              <a:rPr sz="1600" spc="-15" dirty="0">
                <a:latin typeface="Arial"/>
                <a:cs typeface="Arial"/>
              </a:rPr>
              <a:t>описывается </a:t>
            </a:r>
            <a:r>
              <a:rPr sz="1600" dirty="0">
                <a:latin typeface="Arial"/>
                <a:cs typeface="Arial"/>
              </a:rPr>
              <a:t>в </a:t>
            </a:r>
            <a:r>
              <a:rPr sz="1600" spc="-5" dirty="0">
                <a:latin typeface="Arial"/>
                <a:cs typeface="Arial"/>
              </a:rPr>
              <a:t>денежном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выражении.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920"/>
              </a:lnSpc>
              <a:spcBef>
                <a:spcPts val="385"/>
              </a:spcBef>
            </a:pPr>
            <a:r>
              <a:rPr sz="1600" spc="-15" dirty="0">
                <a:latin typeface="Arial"/>
                <a:cs typeface="Arial"/>
              </a:rPr>
              <a:t>Упрощенно, </a:t>
            </a:r>
            <a:r>
              <a:rPr sz="1600" spc="-20" dirty="0">
                <a:latin typeface="Arial"/>
                <a:cs typeface="Arial"/>
              </a:rPr>
              <a:t>бюджет </a:t>
            </a:r>
            <a:r>
              <a:rPr sz="1600" spc="-5" dirty="0">
                <a:latin typeface="Arial"/>
                <a:cs typeface="Arial"/>
              </a:rPr>
              <a:t>Nordgold </a:t>
            </a:r>
            <a:r>
              <a:rPr sz="1600" dirty="0">
                <a:latin typeface="Arial"/>
                <a:cs typeface="Arial"/>
              </a:rPr>
              <a:t>и </a:t>
            </a:r>
            <a:r>
              <a:rPr sz="1600" spc="-5" dirty="0">
                <a:latin typeface="Arial"/>
                <a:cs typeface="Arial"/>
              </a:rPr>
              <a:t>каждого </a:t>
            </a:r>
            <a:r>
              <a:rPr sz="1600" spc="-10" dirty="0">
                <a:latin typeface="Arial"/>
                <a:cs typeface="Arial"/>
              </a:rPr>
              <a:t>рудника выглядит </a:t>
            </a:r>
            <a:r>
              <a:rPr sz="1600" spc="-5" dirty="0">
                <a:latin typeface="Arial"/>
                <a:cs typeface="Arial"/>
              </a:rPr>
              <a:t>следующим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образом: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1800" b="1" dirty="0">
                <a:solidFill>
                  <a:srgbClr val="798200"/>
                </a:solidFill>
                <a:latin typeface="Arial"/>
                <a:cs typeface="Arial"/>
              </a:rPr>
              <a:t>(+)</a:t>
            </a:r>
            <a:r>
              <a:rPr sz="1800" b="1" spc="-60" dirty="0">
                <a:solidFill>
                  <a:srgbClr val="7982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98200"/>
                </a:solidFill>
                <a:latin typeface="Arial"/>
                <a:cs typeface="Arial"/>
              </a:rPr>
              <a:t>Выручка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798200"/>
                </a:solidFill>
                <a:latin typeface="Arial"/>
                <a:cs typeface="Arial"/>
              </a:rPr>
              <a:t>(-) </a:t>
            </a:r>
            <a:r>
              <a:rPr sz="1600" spc="-15" dirty="0" err="1">
                <a:solidFill>
                  <a:srgbClr val="798200"/>
                </a:solidFill>
                <a:latin typeface="Arial"/>
                <a:cs typeface="Arial"/>
              </a:rPr>
              <a:t>Затраты</a:t>
            </a:r>
            <a:r>
              <a:rPr sz="1600" spc="-15" dirty="0">
                <a:solidFill>
                  <a:srgbClr val="798200"/>
                </a:solidFill>
                <a:latin typeface="Arial"/>
                <a:cs typeface="Arial"/>
              </a:rPr>
              <a:t> </a:t>
            </a:r>
            <a:endParaRPr lang="ru-RU" sz="1600" spc="-15" dirty="0">
              <a:solidFill>
                <a:srgbClr val="7982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(=)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EBITDA</a:t>
            </a:r>
            <a:r>
              <a:rPr sz="16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endParaRPr lang="ru-RU" sz="1600" b="1" spc="-15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(</a:t>
            </a:r>
            <a:r>
              <a:rPr lang="ru-RU" sz="1800" b="1" dirty="0">
                <a:latin typeface="Arial"/>
                <a:cs typeface="Arial"/>
              </a:rPr>
              <a:t>-</a:t>
            </a:r>
            <a:r>
              <a:rPr sz="1800" b="1" dirty="0">
                <a:latin typeface="Arial"/>
                <a:cs typeface="Arial"/>
              </a:rPr>
              <a:t>) </a:t>
            </a:r>
            <a:r>
              <a:rPr sz="1600" spc="-5" dirty="0">
                <a:latin typeface="Arial"/>
                <a:cs typeface="Arial"/>
              </a:rPr>
              <a:t>Проценты </a:t>
            </a:r>
            <a:r>
              <a:rPr sz="1600" dirty="0">
                <a:latin typeface="Arial"/>
                <a:cs typeface="Arial"/>
              </a:rPr>
              <a:t>по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займам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(-) </a:t>
            </a:r>
            <a:r>
              <a:rPr sz="1600" dirty="0">
                <a:latin typeface="Arial"/>
                <a:cs typeface="Arial"/>
              </a:rPr>
              <a:t>Налог </a:t>
            </a:r>
            <a:r>
              <a:rPr sz="1600" spc="-5" dirty="0">
                <a:latin typeface="Arial"/>
                <a:cs typeface="Arial"/>
              </a:rPr>
              <a:t>на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прибыль</a:t>
            </a: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798200"/>
                </a:solidFill>
                <a:latin typeface="Arial"/>
                <a:cs typeface="Arial"/>
              </a:rPr>
              <a:t>(-) </a:t>
            </a:r>
            <a:r>
              <a:rPr sz="1600" spc="-5" dirty="0">
                <a:solidFill>
                  <a:srgbClr val="798200"/>
                </a:solidFill>
                <a:latin typeface="Arial"/>
                <a:cs typeface="Arial"/>
              </a:rPr>
              <a:t>Изменения </a:t>
            </a:r>
            <a:r>
              <a:rPr sz="1600" spc="-15" dirty="0">
                <a:solidFill>
                  <a:srgbClr val="798200"/>
                </a:solidFill>
                <a:latin typeface="Arial"/>
                <a:cs typeface="Arial"/>
              </a:rPr>
              <a:t>оборотного </a:t>
            </a:r>
            <a:r>
              <a:rPr sz="1600" spc="-5" dirty="0" err="1">
                <a:solidFill>
                  <a:srgbClr val="798200"/>
                </a:solidFill>
                <a:latin typeface="Arial"/>
                <a:cs typeface="Arial"/>
              </a:rPr>
              <a:t>капитала</a:t>
            </a:r>
            <a:r>
              <a:rPr sz="1600" spc="-5" dirty="0">
                <a:solidFill>
                  <a:srgbClr val="798200"/>
                </a:solidFill>
                <a:latin typeface="Arial"/>
                <a:cs typeface="Arial"/>
              </a:rPr>
              <a:t> </a:t>
            </a:r>
            <a:endParaRPr lang="ru-RU" sz="1600" spc="-5" dirty="0">
              <a:solidFill>
                <a:srgbClr val="7982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(=)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Операционный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денежный 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поток</a:t>
            </a:r>
            <a:r>
              <a:rPr sz="16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(OCF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798200"/>
                </a:solidFill>
                <a:latin typeface="Arial"/>
                <a:cs typeface="Arial"/>
              </a:rPr>
              <a:t>(-) </a:t>
            </a:r>
            <a:r>
              <a:rPr sz="1600" spc="-5" dirty="0">
                <a:solidFill>
                  <a:srgbClr val="798200"/>
                </a:solidFill>
                <a:latin typeface="Arial"/>
                <a:cs typeface="Arial"/>
              </a:rPr>
              <a:t>Инвестиции</a:t>
            </a:r>
            <a:r>
              <a:rPr sz="1600" spc="-40" dirty="0">
                <a:solidFill>
                  <a:srgbClr val="7982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798200"/>
                </a:solidFill>
                <a:latin typeface="Arial"/>
                <a:cs typeface="Arial"/>
              </a:rPr>
              <a:t>(CAPEX)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(=)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Свободный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денежный 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поток</a:t>
            </a:r>
            <a:r>
              <a:rPr sz="16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(FCF)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0050" y="2414821"/>
            <a:ext cx="6057138" cy="119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579" y="2448686"/>
            <a:ext cx="5969000" cy="19050"/>
          </a:xfrm>
          <a:custGeom>
            <a:avLst/>
            <a:gdLst/>
            <a:ahLst/>
            <a:cxnLst/>
            <a:rect l="l" t="t" r="r" b="b"/>
            <a:pathLst>
              <a:path w="5969000" h="19050">
                <a:moveTo>
                  <a:pt x="0" y="19050"/>
                </a:moveTo>
                <a:lnTo>
                  <a:pt x="5969000" y="0"/>
                </a:lnTo>
              </a:path>
            </a:pathLst>
          </a:custGeom>
          <a:ln w="25146">
            <a:solidFill>
              <a:srgbClr val="79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0050" y="4062265"/>
            <a:ext cx="6057138" cy="119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579" y="4096130"/>
            <a:ext cx="5969000" cy="19050"/>
          </a:xfrm>
          <a:custGeom>
            <a:avLst/>
            <a:gdLst/>
            <a:ahLst/>
            <a:cxnLst/>
            <a:rect l="l" t="t" r="r" b="b"/>
            <a:pathLst>
              <a:path w="5969000" h="19050">
                <a:moveTo>
                  <a:pt x="0" y="19050"/>
                </a:moveTo>
                <a:lnTo>
                  <a:pt x="5969000" y="0"/>
                </a:lnTo>
              </a:path>
            </a:pathLst>
          </a:custGeom>
          <a:ln w="25146">
            <a:solidFill>
              <a:srgbClr val="79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050" y="5148115"/>
            <a:ext cx="6057138" cy="119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579" y="5181980"/>
            <a:ext cx="5969000" cy="19050"/>
          </a:xfrm>
          <a:custGeom>
            <a:avLst/>
            <a:gdLst/>
            <a:ahLst/>
            <a:cxnLst/>
            <a:rect l="l" t="t" r="r" b="b"/>
            <a:pathLst>
              <a:path w="5969000" h="19050">
                <a:moveTo>
                  <a:pt x="0" y="19050"/>
                </a:moveTo>
                <a:lnTo>
                  <a:pt x="5969000" y="0"/>
                </a:lnTo>
              </a:path>
            </a:pathLst>
          </a:custGeom>
          <a:ln w="25146">
            <a:solidFill>
              <a:srgbClr val="79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50885" y="1834895"/>
            <a:ext cx="689635" cy="3857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74330" y="1914905"/>
            <a:ext cx="502132" cy="3697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96986" y="1858136"/>
            <a:ext cx="604520" cy="3771900"/>
          </a:xfrm>
          <a:custGeom>
            <a:avLst/>
            <a:gdLst/>
            <a:ahLst/>
            <a:cxnLst/>
            <a:rect l="l" t="t" r="r" b="b"/>
            <a:pathLst>
              <a:path w="604520" h="3771900">
                <a:moveTo>
                  <a:pt x="503555" y="0"/>
                </a:moveTo>
                <a:lnTo>
                  <a:pt x="100711" y="0"/>
                </a:lnTo>
                <a:lnTo>
                  <a:pt x="61507" y="7913"/>
                </a:lnTo>
                <a:lnTo>
                  <a:pt x="29495" y="29495"/>
                </a:lnTo>
                <a:lnTo>
                  <a:pt x="7913" y="61507"/>
                </a:lnTo>
                <a:lnTo>
                  <a:pt x="0" y="100711"/>
                </a:lnTo>
                <a:lnTo>
                  <a:pt x="0" y="3671189"/>
                </a:lnTo>
                <a:lnTo>
                  <a:pt x="7913" y="3710392"/>
                </a:lnTo>
                <a:lnTo>
                  <a:pt x="29495" y="3742404"/>
                </a:lnTo>
                <a:lnTo>
                  <a:pt x="61507" y="3763986"/>
                </a:lnTo>
                <a:lnTo>
                  <a:pt x="100711" y="3771900"/>
                </a:lnTo>
                <a:lnTo>
                  <a:pt x="503555" y="3771900"/>
                </a:lnTo>
                <a:lnTo>
                  <a:pt x="542758" y="3763986"/>
                </a:lnTo>
                <a:lnTo>
                  <a:pt x="574770" y="3742404"/>
                </a:lnTo>
                <a:lnTo>
                  <a:pt x="596352" y="3710392"/>
                </a:lnTo>
                <a:lnTo>
                  <a:pt x="604266" y="3671189"/>
                </a:lnTo>
                <a:lnTo>
                  <a:pt x="604266" y="100711"/>
                </a:lnTo>
                <a:lnTo>
                  <a:pt x="596352" y="61507"/>
                </a:lnTo>
                <a:lnTo>
                  <a:pt x="574770" y="29495"/>
                </a:lnTo>
                <a:lnTo>
                  <a:pt x="542758" y="7913"/>
                </a:lnTo>
                <a:lnTo>
                  <a:pt x="503555" y="0"/>
                </a:lnTo>
                <a:close/>
              </a:path>
            </a:pathLst>
          </a:custGeom>
          <a:solidFill>
            <a:srgbClr val="A1AC00">
              <a:alpha val="6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96986" y="1858136"/>
            <a:ext cx="604520" cy="3771900"/>
          </a:xfrm>
          <a:custGeom>
            <a:avLst/>
            <a:gdLst/>
            <a:ahLst/>
            <a:cxnLst/>
            <a:rect l="l" t="t" r="r" b="b"/>
            <a:pathLst>
              <a:path w="604520" h="3771900">
                <a:moveTo>
                  <a:pt x="0" y="100711"/>
                </a:moveTo>
                <a:lnTo>
                  <a:pt x="7913" y="61507"/>
                </a:lnTo>
                <a:lnTo>
                  <a:pt x="29495" y="29495"/>
                </a:lnTo>
                <a:lnTo>
                  <a:pt x="61507" y="7913"/>
                </a:lnTo>
                <a:lnTo>
                  <a:pt x="100711" y="0"/>
                </a:lnTo>
                <a:lnTo>
                  <a:pt x="503555" y="0"/>
                </a:lnTo>
                <a:lnTo>
                  <a:pt x="542758" y="7913"/>
                </a:lnTo>
                <a:lnTo>
                  <a:pt x="574770" y="29495"/>
                </a:lnTo>
                <a:lnTo>
                  <a:pt x="596352" y="61507"/>
                </a:lnTo>
                <a:lnTo>
                  <a:pt x="604266" y="100711"/>
                </a:lnTo>
                <a:lnTo>
                  <a:pt x="604266" y="3671189"/>
                </a:lnTo>
                <a:lnTo>
                  <a:pt x="596352" y="3710392"/>
                </a:lnTo>
                <a:lnTo>
                  <a:pt x="574770" y="3742404"/>
                </a:lnTo>
                <a:lnTo>
                  <a:pt x="542758" y="3763986"/>
                </a:lnTo>
                <a:lnTo>
                  <a:pt x="503555" y="3771900"/>
                </a:lnTo>
                <a:lnTo>
                  <a:pt x="100711" y="3771900"/>
                </a:lnTo>
                <a:lnTo>
                  <a:pt x="61507" y="3763986"/>
                </a:lnTo>
                <a:lnTo>
                  <a:pt x="29495" y="3742404"/>
                </a:lnTo>
                <a:lnTo>
                  <a:pt x="7913" y="3710392"/>
                </a:lnTo>
                <a:lnTo>
                  <a:pt x="0" y="3671189"/>
                </a:lnTo>
                <a:lnTo>
                  <a:pt x="0" y="100711"/>
                </a:lnTo>
                <a:close/>
              </a:path>
            </a:pathLst>
          </a:custGeom>
          <a:ln w="9906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077930" y="2042532"/>
            <a:ext cx="252729" cy="3403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70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Производственные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специалисты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33744" y="1809750"/>
            <a:ext cx="1597913" cy="300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87286" y="1884679"/>
            <a:ext cx="1409700" cy="118110"/>
          </a:xfrm>
          <a:custGeom>
            <a:avLst/>
            <a:gdLst/>
            <a:ahLst/>
            <a:cxnLst/>
            <a:rect l="l" t="t" r="r" b="b"/>
            <a:pathLst>
              <a:path w="1409700" h="118110">
                <a:moveTo>
                  <a:pt x="100711" y="0"/>
                </a:moveTo>
                <a:lnTo>
                  <a:pt x="0" y="58800"/>
                </a:lnTo>
                <a:lnTo>
                  <a:pt x="100711" y="117602"/>
                </a:lnTo>
                <a:lnTo>
                  <a:pt x="108458" y="115570"/>
                </a:lnTo>
                <a:lnTo>
                  <a:pt x="112013" y="109600"/>
                </a:lnTo>
                <a:lnTo>
                  <a:pt x="115442" y="103632"/>
                </a:lnTo>
                <a:lnTo>
                  <a:pt x="113411" y="95885"/>
                </a:lnTo>
                <a:lnTo>
                  <a:pt x="107441" y="92329"/>
                </a:lnTo>
                <a:lnTo>
                  <a:pt x="71519" y="71374"/>
                </a:lnTo>
                <a:lnTo>
                  <a:pt x="24891" y="71374"/>
                </a:lnTo>
                <a:lnTo>
                  <a:pt x="24891" y="46228"/>
                </a:lnTo>
                <a:lnTo>
                  <a:pt x="71519" y="46228"/>
                </a:lnTo>
                <a:lnTo>
                  <a:pt x="107441" y="25273"/>
                </a:lnTo>
                <a:lnTo>
                  <a:pt x="113411" y="21717"/>
                </a:lnTo>
                <a:lnTo>
                  <a:pt x="115442" y="13970"/>
                </a:lnTo>
                <a:lnTo>
                  <a:pt x="112013" y="8000"/>
                </a:lnTo>
                <a:lnTo>
                  <a:pt x="108458" y="2032"/>
                </a:lnTo>
                <a:lnTo>
                  <a:pt x="100711" y="0"/>
                </a:lnTo>
                <a:close/>
              </a:path>
              <a:path w="1409700" h="118110">
                <a:moveTo>
                  <a:pt x="71519" y="46228"/>
                </a:moveTo>
                <a:lnTo>
                  <a:pt x="24891" y="46228"/>
                </a:lnTo>
                <a:lnTo>
                  <a:pt x="24891" y="71374"/>
                </a:lnTo>
                <a:lnTo>
                  <a:pt x="71519" y="71374"/>
                </a:lnTo>
                <a:lnTo>
                  <a:pt x="68688" y="69723"/>
                </a:lnTo>
                <a:lnTo>
                  <a:pt x="31241" y="69723"/>
                </a:lnTo>
                <a:lnTo>
                  <a:pt x="31241" y="47879"/>
                </a:lnTo>
                <a:lnTo>
                  <a:pt x="68688" y="47879"/>
                </a:lnTo>
                <a:lnTo>
                  <a:pt x="71519" y="46228"/>
                </a:lnTo>
                <a:close/>
              </a:path>
              <a:path w="1409700" h="118110">
                <a:moveTo>
                  <a:pt x="1409699" y="46228"/>
                </a:moveTo>
                <a:lnTo>
                  <a:pt x="71519" y="46228"/>
                </a:lnTo>
                <a:lnTo>
                  <a:pt x="49965" y="58800"/>
                </a:lnTo>
                <a:lnTo>
                  <a:pt x="71519" y="71374"/>
                </a:lnTo>
                <a:lnTo>
                  <a:pt x="1409699" y="71374"/>
                </a:lnTo>
                <a:lnTo>
                  <a:pt x="1409699" y="46228"/>
                </a:lnTo>
                <a:close/>
              </a:path>
              <a:path w="1409700" h="118110">
                <a:moveTo>
                  <a:pt x="31241" y="47879"/>
                </a:moveTo>
                <a:lnTo>
                  <a:pt x="31241" y="69723"/>
                </a:lnTo>
                <a:lnTo>
                  <a:pt x="49965" y="58800"/>
                </a:lnTo>
                <a:lnTo>
                  <a:pt x="31241" y="47879"/>
                </a:lnTo>
                <a:close/>
              </a:path>
              <a:path w="1409700" h="118110">
                <a:moveTo>
                  <a:pt x="49965" y="58800"/>
                </a:moveTo>
                <a:lnTo>
                  <a:pt x="31241" y="69723"/>
                </a:lnTo>
                <a:lnTo>
                  <a:pt x="68688" y="69723"/>
                </a:lnTo>
                <a:lnTo>
                  <a:pt x="49965" y="58800"/>
                </a:lnTo>
                <a:close/>
              </a:path>
              <a:path w="1409700" h="118110">
                <a:moveTo>
                  <a:pt x="68688" y="47879"/>
                </a:moveTo>
                <a:lnTo>
                  <a:pt x="31241" y="47879"/>
                </a:lnTo>
                <a:lnTo>
                  <a:pt x="49965" y="58800"/>
                </a:lnTo>
                <a:lnTo>
                  <a:pt x="68688" y="47879"/>
                </a:lnTo>
                <a:close/>
              </a:path>
            </a:pathLst>
          </a:custGeom>
          <a:solidFill>
            <a:srgbClr val="7982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33744" y="2104644"/>
            <a:ext cx="1597913" cy="300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87286" y="2179573"/>
            <a:ext cx="1409700" cy="118110"/>
          </a:xfrm>
          <a:custGeom>
            <a:avLst/>
            <a:gdLst/>
            <a:ahLst/>
            <a:cxnLst/>
            <a:rect l="l" t="t" r="r" b="b"/>
            <a:pathLst>
              <a:path w="1409700" h="118110">
                <a:moveTo>
                  <a:pt x="100711" y="0"/>
                </a:moveTo>
                <a:lnTo>
                  <a:pt x="0" y="58800"/>
                </a:lnTo>
                <a:lnTo>
                  <a:pt x="100711" y="117601"/>
                </a:lnTo>
                <a:lnTo>
                  <a:pt x="108458" y="115570"/>
                </a:lnTo>
                <a:lnTo>
                  <a:pt x="112013" y="109600"/>
                </a:lnTo>
                <a:lnTo>
                  <a:pt x="115442" y="103631"/>
                </a:lnTo>
                <a:lnTo>
                  <a:pt x="113411" y="95885"/>
                </a:lnTo>
                <a:lnTo>
                  <a:pt x="107441" y="92328"/>
                </a:lnTo>
                <a:lnTo>
                  <a:pt x="71519" y="71374"/>
                </a:lnTo>
                <a:lnTo>
                  <a:pt x="24891" y="71374"/>
                </a:lnTo>
                <a:lnTo>
                  <a:pt x="24891" y="46227"/>
                </a:lnTo>
                <a:lnTo>
                  <a:pt x="71519" y="46227"/>
                </a:lnTo>
                <a:lnTo>
                  <a:pt x="107441" y="25273"/>
                </a:lnTo>
                <a:lnTo>
                  <a:pt x="113411" y="21716"/>
                </a:lnTo>
                <a:lnTo>
                  <a:pt x="115442" y="13970"/>
                </a:lnTo>
                <a:lnTo>
                  <a:pt x="112013" y="8000"/>
                </a:lnTo>
                <a:lnTo>
                  <a:pt x="108458" y="2031"/>
                </a:lnTo>
                <a:lnTo>
                  <a:pt x="100711" y="0"/>
                </a:lnTo>
                <a:close/>
              </a:path>
              <a:path w="1409700" h="118110">
                <a:moveTo>
                  <a:pt x="71519" y="46227"/>
                </a:moveTo>
                <a:lnTo>
                  <a:pt x="24891" y="46227"/>
                </a:lnTo>
                <a:lnTo>
                  <a:pt x="24891" y="71374"/>
                </a:lnTo>
                <a:lnTo>
                  <a:pt x="71519" y="71374"/>
                </a:lnTo>
                <a:lnTo>
                  <a:pt x="68688" y="69723"/>
                </a:lnTo>
                <a:lnTo>
                  <a:pt x="31241" y="69723"/>
                </a:lnTo>
                <a:lnTo>
                  <a:pt x="31241" y="47878"/>
                </a:lnTo>
                <a:lnTo>
                  <a:pt x="68688" y="47878"/>
                </a:lnTo>
                <a:lnTo>
                  <a:pt x="71519" y="46227"/>
                </a:lnTo>
                <a:close/>
              </a:path>
              <a:path w="1409700" h="118110">
                <a:moveTo>
                  <a:pt x="1409699" y="46227"/>
                </a:moveTo>
                <a:lnTo>
                  <a:pt x="71519" y="46227"/>
                </a:lnTo>
                <a:lnTo>
                  <a:pt x="49965" y="58800"/>
                </a:lnTo>
                <a:lnTo>
                  <a:pt x="71519" y="71374"/>
                </a:lnTo>
                <a:lnTo>
                  <a:pt x="1409699" y="71374"/>
                </a:lnTo>
                <a:lnTo>
                  <a:pt x="1409699" y="46227"/>
                </a:lnTo>
                <a:close/>
              </a:path>
              <a:path w="1409700" h="118110">
                <a:moveTo>
                  <a:pt x="31241" y="47878"/>
                </a:moveTo>
                <a:lnTo>
                  <a:pt x="31241" y="69723"/>
                </a:lnTo>
                <a:lnTo>
                  <a:pt x="49965" y="58800"/>
                </a:lnTo>
                <a:lnTo>
                  <a:pt x="31241" y="47878"/>
                </a:lnTo>
                <a:close/>
              </a:path>
              <a:path w="1409700" h="118110">
                <a:moveTo>
                  <a:pt x="49965" y="58800"/>
                </a:moveTo>
                <a:lnTo>
                  <a:pt x="31241" y="69723"/>
                </a:lnTo>
                <a:lnTo>
                  <a:pt x="68688" y="69723"/>
                </a:lnTo>
                <a:lnTo>
                  <a:pt x="49965" y="58800"/>
                </a:lnTo>
                <a:close/>
              </a:path>
              <a:path w="1409700" h="118110">
                <a:moveTo>
                  <a:pt x="68688" y="47878"/>
                </a:moveTo>
                <a:lnTo>
                  <a:pt x="31241" y="47878"/>
                </a:lnTo>
                <a:lnTo>
                  <a:pt x="49965" y="58800"/>
                </a:lnTo>
                <a:lnTo>
                  <a:pt x="68688" y="47878"/>
                </a:lnTo>
                <a:close/>
              </a:path>
            </a:pathLst>
          </a:custGeom>
          <a:solidFill>
            <a:srgbClr val="7982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33744" y="3724655"/>
            <a:ext cx="1597913" cy="300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87286" y="3799585"/>
            <a:ext cx="1409700" cy="118110"/>
          </a:xfrm>
          <a:custGeom>
            <a:avLst/>
            <a:gdLst/>
            <a:ahLst/>
            <a:cxnLst/>
            <a:rect l="l" t="t" r="r" b="b"/>
            <a:pathLst>
              <a:path w="1409700" h="118110">
                <a:moveTo>
                  <a:pt x="100711" y="0"/>
                </a:moveTo>
                <a:lnTo>
                  <a:pt x="0" y="58800"/>
                </a:lnTo>
                <a:lnTo>
                  <a:pt x="100711" y="117601"/>
                </a:lnTo>
                <a:lnTo>
                  <a:pt x="108458" y="115569"/>
                </a:lnTo>
                <a:lnTo>
                  <a:pt x="112013" y="109600"/>
                </a:lnTo>
                <a:lnTo>
                  <a:pt x="115442" y="103631"/>
                </a:lnTo>
                <a:lnTo>
                  <a:pt x="113411" y="95884"/>
                </a:lnTo>
                <a:lnTo>
                  <a:pt x="107441" y="92328"/>
                </a:lnTo>
                <a:lnTo>
                  <a:pt x="71519" y="71374"/>
                </a:lnTo>
                <a:lnTo>
                  <a:pt x="24891" y="71374"/>
                </a:lnTo>
                <a:lnTo>
                  <a:pt x="24891" y="46227"/>
                </a:lnTo>
                <a:lnTo>
                  <a:pt x="71519" y="46227"/>
                </a:lnTo>
                <a:lnTo>
                  <a:pt x="107441" y="25272"/>
                </a:lnTo>
                <a:lnTo>
                  <a:pt x="113411" y="21716"/>
                </a:lnTo>
                <a:lnTo>
                  <a:pt x="115442" y="13969"/>
                </a:lnTo>
                <a:lnTo>
                  <a:pt x="112013" y="8000"/>
                </a:lnTo>
                <a:lnTo>
                  <a:pt x="108458" y="2031"/>
                </a:lnTo>
                <a:lnTo>
                  <a:pt x="100711" y="0"/>
                </a:lnTo>
                <a:close/>
              </a:path>
              <a:path w="1409700" h="118110">
                <a:moveTo>
                  <a:pt x="71519" y="46227"/>
                </a:moveTo>
                <a:lnTo>
                  <a:pt x="24891" y="46227"/>
                </a:lnTo>
                <a:lnTo>
                  <a:pt x="24891" y="71374"/>
                </a:lnTo>
                <a:lnTo>
                  <a:pt x="71519" y="71374"/>
                </a:lnTo>
                <a:lnTo>
                  <a:pt x="68688" y="69722"/>
                </a:lnTo>
                <a:lnTo>
                  <a:pt x="31241" y="69722"/>
                </a:lnTo>
                <a:lnTo>
                  <a:pt x="31241" y="47878"/>
                </a:lnTo>
                <a:lnTo>
                  <a:pt x="68688" y="47878"/>
                </a:lnTo>
                <a:lnTo>
                  <a:pt x="71519" y="46227"/>
                </a:lnTo>
                <a:close/>
              </a:path>
              <a:path w="1409700" h="118110">
                <a:moveTo>
                  <a:pt x="1409699" y="46227"/>
                </a:moveTo>
                <a:lnTo>
                  <a:pt x="71519" y="46227"/>
                </a:lnTo>
                <a:lnTo>
                  <a:pt x="49965" y="58800"/>
                </a:lnTo>
                <a:lnTo>
                  <a:pt x="71519" y="71374"/>
                </a:lnTo>
                <a:lnTo>
                  <a:pt x="1409699" y="71374"/>
                </a:lnTo>
                <a:lnTo>
                  <a:pt x="1409699" y="46227"/>
                </a:lnTo>
                <a:close/>
              </a:path>
              <a:path w="1409700" h="118110">
                <a:moveTo>
                  <a:pt x="31241" y="47878"/>
                </a:moveTo>
                <a:lnTo>
                  <a:pt x="31241" y="69722"/>
                </a:lnTo>
                <a:lnTo>
                  <a:pt x="49965" y="58800"/>
                </a:lnTo>
                <a:lnTo>
                  <a:pt x="31241" y="47878"/>
                </a:lnTo>
                <a:close/>
              </a:path>
              <a:path w="1409700" h="118110">
                <a:moveTo>
                  <a:pt x="49965" y="58800"/>
                </a:moveTo>
                <a:lnTo>
                  <a:pt x="31241" y="69722"/>
                </a:lnTo>
                <a:lnTo>
                  <a:pt x="68688" y="69722"/>
                </a:lnTo>
                <a:lnTo>
                  <a:pt x="49965" y="58800"/>
                </a:lnTo>
                <a:close/>
              </a:path>
              <a:path w="1409700" h="118110">
                <a:moveTo>
                  <a:pt x="68688" y="47878"/>
                </a:moveTo>
                <a:lnTo>
                  <a:pt x="31241" y="47878"/>
                </a:lnTo>
                <a:lnTo>
                  <a:pt x="49965" y="58800"/>
                </a:lnTo>
                <a:lnTo>
                  <a:pt x="68688" y="47878"/>
                </a:lnTo>
                <a:close/>
              </a:path>
            </a:pathLst>
          </a:custGeom>
          <a:solidFill>
            <a:srgbClr val="7982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33744" y="4800600"/>
            <a:ext cx="1597913" cy="300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87286" y="4875529"/>
            <a:ext cx="1409700" cy="118110"/>
          </a:xfrm>
          <a:custGeom>
            <a:avLst/>
            <a:gdLst/>
            <a:ahLst/>
            <a:cxnLst/>
            <a:rect l="l" t="t" r="r" b="b"/>
            <a:pathLst>
              <a:path w="1409700" h="118110">
                <a:moveTo>
                  <a:pt x="100711" y="0"/>
                </a:moveTo>
                <a:lnTo>
                  <a:pt x="0" y="58801"/>
                </a:lnTo>
                <a:lnTo>
                  <a:pt x="100711" y="117602"/>
                </a:lnTo>
                <a:lnTo>
                  <a:pt x="108458" y="115570"/>
                </a:lnTo>
                <a:lnTo>
                  <a:pt x="112013" y="109601"/>
                </a:lnTo>
                <a:lnTo>
                  <a:pt x="115442" y="103632"/>
                </a:lnTo>
                <a:lnTo>
                  <a:pt x="113411" y="95885"/>
                </a:lnTo>
                <a:lnTo>
                  <a:pt x="107441" y="92329"/>
                </a:lnTo>
                <a:lnTo>
                  <a:pt x="71519" y="71374"/>
                </a:lnTo>
                <a:lnTo>
                  <a:pt x="24891" y="71374"/>
                </a:lnTo>
                <a:lnTo>
                  <a:pt x="24891" y="46228"/>
                </a:lnTo>
                <a:lnTo>
                  <a:pt x="71519" y="46228"/>
                </a:lnTo>
                <a:lnTo>
                  <a:pt x="107441" y="25273"/>
                </a:lnTo>
                <a:lnTo>
                  <a:pt x="113411" y="21717"/>
                </a:lnTo>
                <a:lnTo>
                  <a:pt x="115442" y="13970"/>
                </a:lnTo>
                <a:lnTo>
                  <a:pt x="112013" y="8001"/>
                </a:lnTo>
                <a:lnTo>
                  <a:pt x="108458" y="2032"/>
                </a:lnTo>
                <a:lnTo>
                  <a:pt x="100711" y="0"/>
                </a:lnTo>
                <a:close/>
              </a:path>
              <a:path w="1409700" h="118110">
                <a:moveTo>
                  <a:pt x="71519" y="46228"/>
                </a:moveTo>
                <a:lnTo>
                  <a:pt x="24891" y="46228"/>
                </a:lnTo>
                <a:lnTo>
                  <a:pt x="24891" y="71374"/>
                </a:lnTo>
                <a:lnTo>
                  <a:pt x="71519" y="71374"/>
                </a:lnTo>
                <a:lnTo>
                  <a:pt x="68688" y="69723"/>
                </a:lnTo>
                <a:lnTo>
                  <a:pt x="31241" y="69723"/>
                </a:lnTo>
                <a:lnTo>
                  <a:pt x="31241" y="47879"/>
                </a:lnTo>
                <a:lnTo>
                  <a:pt x="68688" y="47879"/>
                </a:lnTo>
                <a:lnTo>
                  <a:pt x="71519" y="46228"/>
                </a:lnTo>
                <a:close/>
              </a:path>
              <a:path w="1409700" h="118110">
                <a:moveTo>
                  <a:pt x="1409699" y="46228"/>
                </a:moveTo>
                <a:lnTo>
                  <a:pt x="71519" y="46228"/>
                </a:lnTo>
                <a:lnTo>
                  <a:pt x="49965" y="58801"/>
                </a:lnTo>
                <a:lnTo>
                  <a:pt x="71519" y="71374"/>
                </a:lnTo>
                <a:lnTo>
                  <a:pt x="1409699" y="71374"/>
                </a:lnTo>
                <a:lnTo>
                  <a:pt x="1409699" y="46228"/>
                </a:lnTo>
                <a:close/>
              </a:path>
              <a:path w="1409700" h="118110">
                <a:moveTo>
                  <a:pt x="31241" y="47879"/>
                </a:moveTo>
                <a:lnTo>
                  <a:pt x="31241" y="69723"/>
                </a:lnTo>
                <a:lnTo>
                  <a:pt x="49965" y="58801"/>
                </a:lnTo>
                <a:lnTo>
                  <a:pt x="31241" y="47879"/>
                </a:lnTo>
                <a:close/>
              </a:path>
              <a:path w="1409700" h="118110">
                <a:moveTo>
                  <a:pt x="49965" y="58801"/>
                </a:moveTo>
                <a:lnTo>
                  <a:pt x="31241" y="69723"/>
                </a:lnTo>
                <a:lnTo>
                  <a:pt x="68688" y="69723"/>
                </a:lnTo>
                <a:lnTo>
                  <a:pt x="49965" y="58801"/>
                </a:lnTo>
                <a:close/>
              </a:path>
              <a:path w="1409700" h="118110">
                <a:moveTo>
                  <a:pt x="68688" y="47879"/>
                </a:moveTo>
                <a:lnTo>
                  <a:pt x="31241" y="47879"/>
                </a:lnTo>
                <a:lnTo>
                  <a:pt x="49965" y="58801"/>
                </a:lnTo>
                <a:lnTo>
                  <a:pt x="68688" y="47879"/>
                </a:lnTo>
                <a:close/>
              </a:path>
            </a:pathLst>
          </a:custGeom>
          <a:solidFill>
            <a:srgbClr val="7982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CE08E07C-EDFA-B146-ACF1-F08A9FD10C7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53</a:t>
            </a:fld>
            <a:endParaRPr lang="ru-RU" spc="-5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0707" y="111760"/>
            <a:ext cx="340360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Пример </a:t>
            </a:r>
            <a:r>
              <a:rPr spc="-20" dirty="0"/>
              <a:t>расчета</a:t>
            </a:r>
            <a:r>
              <a:rPr spc="5" dirty="0"/>
              <a:t> </a:t>
            </a:r>
            <a:r>
              <a:rPr spc="-5" dirty="0"/>
              <a:t>FCF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73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042119"/>
              </p:ext>
            </p:extLst>
          </p:nvPr>
        </p:nvGraphicFramePr>
        <p:xfrm>
          <a:off x="167322" y="685800"/>
          <a:ext cx="8809355" cy="5553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5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4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1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600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Показатель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650" dirty="0">
                        <a:latin typeface="Times New Roman"/>
                        <a:cs typeface="Times New Roman"/>
                      </a:endParaRPr>
                    </a:p>
                    <a:p>
                      <a:pPr marL="129539" marR="92075" indent="-17780" algn="ctr">
                        <a:lnSpc>
                          <a:spcPct val="114999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Вели  чина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78549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Показатель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B00"/>
                    </a:solidFill>
                  </a:tcPr>
                </a:tc>
                <a:tc>
                  <a:txBody>
                    <a:bodyPr/>
                    <a:lstStyle/>
                    <a:p>
                      <a:pPr marL="32702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Знак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02235" marR="82550" indent="-635" algn="ctr">
                        <a:lnSpc>
                          <a:spcPct val="114999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влияния 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400" b="1" spc="-1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400" b="1" spc="-35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</a:t>
                      </a:r>
                      <a:r>
                        <a:rPr sz="1400" b="1" spc="-1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ый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поток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marL="51308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Прибыль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1C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1C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Прирост чистой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прибыли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1000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1CA"/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Чистая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прибыль /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убыток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1CA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+/-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1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marL="318135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Амортизация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Прирост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амортизации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Начисление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амортизации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+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Оборотные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средства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1C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(500)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1CA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Уменьшение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оборотных средств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500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1CA"/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Прирост/Уменьшение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429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оборотных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средств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1CA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-/+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1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0740">
                <a:tc>
                  <a:txBody>
                    <a:bodyPr/>
                    <a:lstStyle/>
                    <a:p>
                      <a:pPr marL="257175" marR="205104" indent="-33020" algn="ctr">
                        <a:lnSpc>
                          <a:spcPct val="114999"/>
                        </a:lnSpc>
                        <a:spcBef>
                          <a:spcPts val="969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Кр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оср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чные 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обязательства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(600)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364490" marR="345440" indent="225425" algn="ctr">
                        <a:lnSpc>
                          <a:spcPct val="114999"/>
                        </a:lnSpc>
                        <a:spcBef>
                          <a:spcPts val="87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Уменьшение 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обязательств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600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Прирост/Уменьшение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429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краткосрочных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429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обязательств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+/-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0740">
                <a:tc>
                  <a:txBody>
                    <a:bodyPr/>
                    <a:lstStyle/>
                    <a:p>
                      <a:pPr marL="59944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Активы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42265" marR="322580" indent="-1270" algn="ctr">
                        <a:lnSpc>
                          <a:spcPct val="11499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дли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льно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о  п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ль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ия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1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(1200)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1CA"/>
                    </a:solidFill>
                  </a:tcPr>
                </a:tc>
                <a:tc>
                  <a:txBody>
                    <a:bodyPr/>
                    <a:lstStyle/>
                    <a:p>
                      <a:pPr marL="826135" marR="172720" indent="-634365" algn="ctr">
                        <a:lnSpc>
                          <a:spcPct val="114999"/>
                        </a:lnSpc>
                        <a:spcBef>
                          <a:spcPts val="87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Уменьшение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активов  на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1200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1CA"/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Прирост/Уменьшение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4295" marR="668655" algn="ctr">
                        <a:lnSpc>
                          <a:spcPct val="11499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активов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длительного 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пользования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1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-/+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1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Свободный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денежный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429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поток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=</a:t>
                      </a: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9123" y="298704"/>
            <a:ext cx="436626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Задание. </a:t>
            </a:r>
            <a:r>
              <a:rPr spc="-15" dirty="0"/>
              <a:t>Рассчитайте</a:t>
            </a:r>
            <a:r>
              <a:rPr spc="75" dirty="0"/>
              <a:t> </a:t>
            </a:r>
            <a:r>
              <a:rPr spc="-5" dirty="0"/>
              <a:t>FCF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74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311747"/>
              </p:ext>
            </p:extLst>
          </p:nvPr>
        </p:nvGraphicFramePr>
        <p:xfrm>
          <a:off x="381001" y="748156"/>
          <a:ext cx="8369298" cy="5271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1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644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45" dirty="0">
                          <a:latin typeface="Arial"/>
                          <a:cs typeface="Arial"/>
                        </a:rPr>
                        <a:t>Показатель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Знак 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2865" marR="135890" algn="ctr">
                        <a:lnSpc>
                          <a:spcPct val="114999"/>
                        </a:lnSpc>
                      </a:pPr>
                      <a:r>
                        <a:rPr sz="1800" b="1" spc="-100" dirty="0">
                          <a:latin typeface="Arial"/>
                          <a:cs typeface="Arial"/>
                        </a:rPr>
                        <a:t>влияния 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на  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денежный  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поток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75" dirty="0">
                          <a:latin typeface="Arial"/>
                          <a:cs typeface="Arial"/>
                        </a:rPr>
                        <a:t>Величина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Чистая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прибыль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10" dirty="0">
                          <a:latin typeface="Arial"/>
                          <a:cs typeface="Arial"/>
                        </a:rPr>
                        <a:t>Амортизация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Прирост 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запасов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сырья и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материалов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985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Прирост 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запасов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незавершенном </a:t>
                      </a:r>
                    </a:p>
                    <a:p>
                      <a:pPr marL="622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5" dirty="0">
                          <a:latin typeface="Arial"/>
                          <a:cs typeface="Arial"/>
                        </a:rPr>
                        <a:t>производстве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89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89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5" dirty="0">
                          <a:latin typeface="Arial"/>
                          <a:cs typeface="Arial"/>
                        </a:rPr>
                        <a:t>Сокращение 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запасов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готовой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продукции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Прирост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дебиторской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задолженности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89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89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Прирост 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кредиторской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задолженности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2790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Инвестиции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активы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длительного 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22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пользования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89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1200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89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spc="-105" dirty="0">
                          <a:latin typeface="Arial"/>
                          <a:cs typeface="Arial"/>
                        </a:rPr>
                        <a:t>Свободный 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денежный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поток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89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=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89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9123" y="298704"/>
            <a:ext cx="436626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Задание. </a:t>
            </a:r>
            <a:r>
              <a:rPr spc="-15" dirty="0"/>
              <a:t>Рассчитайте</a:t>
            </a:r>
            <a:r>
              <a:rPr spc="75" dirty="0"/>
              <a:t> </a:t>
            </a:r>
            <a:r>
              <a:rPr spc="-5" dirty="0"/>
              <a:t>FCF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74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347096"/>
              </p:ext>
            </p:extLst>
          </p:nvPr>
        </p:nvGraphicFramePr>
        <p:xfrm>
          <a:off x="381001" y="748156"/>
          <a:ext cx="8369298" cy="5436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1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644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45" dirty="0">
                          <a:latin typeface="Arial"/>
                          <a:cs typeface="Arial"/>
                        </a:rPr>
                        <a:t>Показатель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Знак 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2865" marR="135890" algn="ctr">
                        <a:lnSpc>
                          <a:spcPct val="114999"/>
                        </a:lnSpc>
                      </a:pPr>
                      <a:r>
                        <a:rPr sz="1800" b="1" spc="-100" dirty="0">
                          <a:latin typeface="Arial"/>
                          <a:cs typeface="Arial"/>
                        </a:rPr>
                        <a:t>влияния 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на  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денежный  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поток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75" dirty="0">
                          <a:latin typeface="Arial"/>
                          <a:cs typeface="Arial"/>
                        </a:rPr>
                        <a:t>Величина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Чистая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прибыль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10" dirty="0">
                          <a:latin typeface="Arial"/>
                          <a:cs typeface="Arial"/>
                        </a:rPr>
                        <a:t>Амортизация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Прирост 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запасов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сырья и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материалов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985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Прирост 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запасов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незавершенном </a:t>
                      </a:r>
                    </a:p>
                    <a:p>
                      <a:pPr marL="622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5" dirty="0">
                          <a:latin typeface="Arial"/>
                          <a:cs typeface="Arial"/>
                        </a:rPr>
                        <a:t>производстве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89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89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5" dirty="0">
                          <a:latin typeface="Arial"/>
                          <a:cs typeface="Arial"/>
                        </a:rPr>
                        <a:t>Сокращение 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запасов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готовой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продукции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Не влияет до оплаты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Прирост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дебиторской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задолженности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89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89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Прирост 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кредиторской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задолженности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2790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Инвестиции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активы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длительного 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22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пользования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89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1200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89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spc="-105" dirty="0">
                          <a:latin typeface="Arial"/>
                          <a:cs typeface="Arial"/>
                        </a:rPr>
                        <a:t>Свободный 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денежный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поток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89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=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89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9919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51025" marR="5080" indent="-112585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Типовые </a:t>
            </a:r>
            <a:r>
              <a:rPr spc="-5" dirty="0"/>
              <a:t>показатели, </a:t>
            </a:r>
            <a:r>
              <a:rPr spc="-10" dirty="0"/>
              <a:t>характеризующие  эффективность</a:t>
            </a:r>
            <a:r>
              <a:rPr spc="15" dirty="0"/>
              <a:t> </a:t>
            </a:r>
            <a:r>
              <a:rPr spc="-15" dirty="0"/>
              <a:t>компании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61617"/>
            <a:ext cx="8258682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 err="1">
                <a:latin typeface="Arial"/>
                <a:cs typeface="Arial"/>
              </a:rPr>
              <a:t>Максимизация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Free Cash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Flow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 marR="814069">
              <a:lnSpc>
                <a:spcPct val="100000"/>
              </a:lnSpc>
              <a:spcBef>
                <a:spcPts val="5"/>
              </a:spcBef>
              <a:buSzPct val="94444"/>
              <a:buChar char="•"/>
              <a:tabLst>
                <a:tab pos="93980" algn="l"/>
              </a:tabLst>
            </a:pPr>
            <a:r>
              <a:rPr lang="en-US" sz="1800" spc="-20" dirty="0">
                <a:latin typeface="Arial"/>
                <a:cs typeface="Arial"/>
              </a:rPr>
              <a:t> </a:t>
            </a:r>
            <a:r>
              <a:rPr sz="1800" spc="-20" dirty="0" err="1">
                <a:latin typeface="Arial"/>
                <a:cs typeface="Arial"/>
              </a:rPr>
              <a:t>Цель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организации </a:t>
            </a:r>
            <a:r>
              <a:rPr sz="1800" spc="-5" dirty="0">
                <a:latin typeface="Arial"/>
                <a:cs typeface="Arial"/>
              </a:rPr>
              <a:t>состоит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15" dirty="0">
                <a:latin typeface="Arial"/>
                <a:cs typeface="Arial"/>
              </a:rPr>
              <a:t>увеличении показателя </a:t>
            </a:r>
            <a:r>
              <a:rPr sz="1800" spc="-10" dirty="0">
                <a:latin typeface="Arial"/>
                <a:cs typeface="Arial"/>
              </a:rPr>
              <a:t>«Свободный  </a:t>
            </a:r>
            <a:r>
              <a:rPr sz="1800" spc="-5" dirty="0">
                <a:latin typeface="Arial"/>
                <a:cs typeface="Arial"/>
              </a:rPr>
              <a:t>денежный </a:t>
            </a:r>
            <a:r>
              <a:rPr sz="1800" spc="-15" dirty="0">
                <a:latin typeface="Arial"/>
                <a:cs typeface="Arial"/>
              </a:rPr>
              <a:t>поток» </a:t>
            </a:r>
            <a:r>
              <a:rPr sz="1800" dirty="0">
                <a:latin typeface="Arial"/>
                <a:cs typeface="Arial"/>
              </a:rPr>
              <a:t>или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FCF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12700" marR="318770">
              <a:lnSpc>
                <a:spcPct val="100000"/>
              </a:lnSpc>
              <a:buSzPct val="94444"/>
              <a:buChar char="•"/>
              <a:tabLst>
                <a:tab pos="93980" algn="l"/>
              </a:tabLst>
            </a:pPr>
            <a:r>
              <a:rPr lang="en-US" b="1" spc="-10" dirty="0">
                <a:latin typeface="Arial"/>
                <a:cs typeface="Arial"/>
              </a:rPr>
              <a:t> FCF = Cash in – Cash Out –</a:t>
            </a:r>
            <a:r>
              <a:rPr lang="ru-RU" b="1" spc="-10" dirty="0">
                <a:latin typeface="Arial"/>
                <a:cs typeface="Arial"/>
              </a:rPr>
              <a:t> оттока  </a:t>
            </a:r>
            <a:r>
              <a:rPr lang="ru-RU" b="1" spc="-5" dirty="0">
                <a:latin typeface="Arial"/>
                <a:cs typeface="Arial"/>
              </a:rPr>
              <a:t>денежных </a:t>
            </a:r>
            <a:r>
              <a:rPr lang="ru-RU" b="1" spc="-10" dirty="0">
                <a:latin typeface="Arial"/>
                <a:cs typeface="Arial"/>
              </a:rPr>
              <a:t>средств </a:t>
            </a:r>
            <a:r>
              <a:rPr lang="ru-RU" b="1" spc="-5" dirty="0">
                <a:latin typeface="Arial"/>
                <a:cs typeface="Arial"/>
              </a:rPr>
              <a:t>на </a:t>
            </a:r>
            <a:r>
              <a:rPr lang="ru-RU" b="1" spc="-10" dirty="0">
                <a:latin typeface="Arial"/>
                <a:cs typeface="Arial"/>
              </a:rPr>
              <a:t>поддержание </a:t>
            </a:r>
            <a:r>
              <a:rPr lang="ru-RU" b="1" spc="5" dirty="0">
                <a:latin typeface="Arial"/>
                <a:cs typeface="Arial"/>
              </a:rPr>
              <a:t>уже </a:t>
            </a:r>
            <a:r>
              <a:rPr lang="ru-RU" b="1" spc="-5" dirty="0">
                <a:latin typeface="Arial"/>
                <a:cs typeface="Arial"/>
              </a:rPr>
              <a:t>имеющихся основных</a:t>
            </a:r>
            <a:r>
              <a:rPr lang="ru-RU" b="1" dirty="0">
                <a:latin typeface="Arial"/>
                <a:cs typeface="Arial"/>
              </a:rPr>
              <a:t> </a:t>
            </a:r>
            <a:r>
              <a:rPr lang="ru-RU" b="1" spc="-10" dirty="0">
                <a:latin typeface="Arial"/>
                <a:cs typeface="Arial"/>
              </a:rPr>
              <a:t>средств</a:t>
            </a:r>
            <a:endParaRPr sz="18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 marR="189230">
              <a:lnSpc>
                <a:spcPct val="100000"/>
              </a:lnSpc>
              <a:spcBef>
                <a:spcPts val="5"/>
              </a:spcBef>
              <a:buSzPct val="94444"/>
              <a:buChar char="•"/>
              <a:tabLst>
                <a:tab pos="93980" algn="l"/>
              </a:tabLst>
            </a:pPr>
            <a:r>
              <a:rPr lang="ru-RU" sz="18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FCF – </a:t>
            </a:r>
            <a:r>
              <a:rPr sz="1800" spc="-10" dirty="0">
                <a:latin typeface="Arial"/>
                <a:cs typeface="Arial"/>
              </a:rPr>
              <a:t>основа </a:t>
            </a:r>
            <a:r>
              <a:rPr sz="1800" spc="-20" dirty="0">
                <a:latin typeface="Arial"/>
                <a:cs typeface="Arial"/>
              </a:rPr>
              <a:t>бюджета </a:t>
            </a:r>
            <a:r>
              <a:rPr sz="1800" spc="-10" dirty="0">
                <a:latin typeface="Arial"/>
                <a:cs typeface="Arial"/>
              </a:rPr>
              <a:t>инвестиционного развития </a:t>
            </a:r>
            <a:r>
              <a:rPr sz="1800" spc="-5" dirty="0">
                <a:latin typeface="Arial"/>
                <a:cs typeface="Arial"/>
              </a:rPr>
              <a:t>за </a:t>
            </a:r>
            <a:r>
              <a:rPr sz="1800" spc="-25" dirty="0">
                <a:latin typeface="Arial"/>
                <a:cs typeface="Arial"/>
              </a:rPr>
              <a:t>счет </a:t>
            </a:r>
            <a:r>
              <a:rPr sz="1800" spc="-5" dirty="0">
                <a:latin typeface="Arial"/>
                <a:cs typeface="Arial"/>
              </a:rPr>
              <a:t>собственных  </a:t>
            </a:r>
            <a:r>
              <a:rPr sz="1800" spc="-10" dirty="0">
                <a:latin typeface="Arial"/>
                <a:cs typeface="Arial"/>
              </a:rPr>
              <a:t>средств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3DBC7D-0B0A-ED4E-83E8-CEC4E98E3E4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74277" y="6477000"/>
            <a:ext cx="220345" cy="179536"/>
          </a:xfrm>
        </p:spPr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57</a:t>
            </a:fld>
            <a:endParaRPr lang="ru-RU" spc="-5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5080" algn="ctr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Типовые </a:t>
            </a:r>
            <a:r>
              <a:rPr spc="-5" dirty="0"/>
              <a:t>показатели, </a:t>
            </a:r>
            <a:r>
              <a:rPr spc="-10" dirty="0"/>
              <a:t>характеризующие  эффективность </a:t>
            </a:r>
            <a:r>
              <a:rPr spc="-25" dirty="0"/>
              <a:t>вложений </a:t>
            </a:r>
            <a:r>
              <a:rPr spc="-5" dirty="0"/>
              <a:t>в </a:t>
            </a:r>
            <a:r>
              <a:rPr spc="-20" dirty="0"/>
              <a:t>имущество  </a:t>
            </a:r>
            <a:r>
              <a:rPr spc="-5" dirty="0"/>
              <a:t>длительного</a:t>
            </a:r>
            <a:r>
              <a:rPr spc="20" dirty="0"/>
              <a:t> </a:t>
            </a:r>
            <a:r>
              <a:rPr spc="-25" dirty="0"/>
              <a:t>пользования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2863" y="1570228"/>
            <a:ext cx="7910195" cy="1797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 err="1">
                <a:latin typeface="Arial"/>
                <a:cs typeface="Arial"/>
              </a:rPr>
              <a:t>Максимизация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рентабельности </a:t>
            </a:r>
            <a:r>
              <a:rPr sz="1800" b="1" spc="-10" dirty="0">
                <a:latin typeface="Arial"/>
                <a:cs typeface="Arial"/>
              </a:rPr>
              <a:t>инвестиций </a:t>
            </a:r>
            <a:r>
              <a:rPr sz="1800" b="1" dirty="0">
                <a:latin typeface="Arial"/>
                <a:cs typeface="Arial"/>
              </a:rPr>
              <a:t>и </a:t>
            </a:r>
            <a:r>
              <a:rPr sz="1800" b="1" spc="-5" dirty="0">
                <a:latin typeface="Arial"/>
                <a:cs typeface="Arial"/>
              </a:rPr>
              <a:t>рентабельности  </a:t>
            </a:r>
            <a:r>
              <a:rPr sz="1800" b="1" spc="-20" dirty="0">
                <a:latin typeface="Arial"/>
                <a:cs typeface="Arial"/>
              </a:rPr>
              <a:t>используемого </a:t>
            </a:r>
            <a:r>
              <a:rPr sz="1800" b="1" spc="-5" dirty="0">
                <a:latin typeface="Arial"/>
                <a:cs typeface="Arial"/>
              </a:rPr>
              <a:t>капитала </a:t>
            </a:r>
            <a:r>
              <a:rPr sz="1800" b="1" dirty="0">
                <a:latin typeface="Arial"/>
                <a:cs typeface="Arial"/>
              </a:rPr>
              <a:t>(Return </a:t>
            </a:r>
            <a:r>
              <a:rPr sz="1800" b="1" spc="-5" dirty="0">
                <a:latin typeface="Arial"/>
                <a:cs typeface="Arial"/>
              </a:rPr>
              <a:t>on </a:t>
            </a:r>
            <a:r>
              <a:rPr sz="1800" b="1" dirty="0">
                <a:latin typeface="Arial"/>
                <a:cs typeface="Arial"/>
              </a:rPr>
              <a:t>Investment, </a:t>
            </a:r>
            <a:r>
              <a:rPr sz="1800" b="1" spc="-5" dirty="0">
                <a:latin typeface="Arial"/>
                <a:cs typeface="Arial"/>
              </a:rPr>
              <a:t>ROI</a:t>
            </a:r>
            <a:r>
              <a:rPr sz="1800" b="1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 marR="334645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Arial"/>
                <a:cs typeface="Arial"/>
              </a:rPr>
              <a:t>Цель </a:t>
            </a:r>
            <a:r>
              <a:rPr sz="1800" spc="-10" dirty="0">
                <a:latin typeface="Arial"/>
                <a:cs typeface="Arial"/>
              </a:rPr>
              <a:t>организации </a:t>
            </a:r>
            <a:r>
              <a:rPr sz="1800" spc="-15" dirty="0">
                <a:latin typeface="Arial"/>
                <a:cs typeface="Arial"/>
              </a:rPr>
              <a:t>заключается </a:t>
            </a:r>
            <a:r>
              <a:rPr sz="1800" dirty="0">
                <a:latin typeface="Arial"/>
                <a:cs typeface="Arial"/>
              </a:rPr>
              <a:t>в максимальной прибыли при  </a:t>
            </a:r>
            <a:r>
              <a:rPr sz="1800" spc="-5" dirty="0">
                <a:latin typeface="Arial"/>
                <a:cs typeface="Arial"/>
              </a:rPr>
              <a:t>оптимальных инвестициях. </a:t>
            </a:r>
            <a:r>
              <a:rPr sz="1800" spc="-20" dirty="0">
                <a:latin typeface="Arial"/>
                <a:cs typeface="Arial"/>
              </a:rPr>
              <a:t>Главные </a:t>
            </a:r>
            <a:r>
              <a:rPr sz="1800" spc="-15" dirty="0">
                <a:latin typeface="Arial"/>
                <a:cs typeface="Arial"/>
              </a:rPr>
              <a:t>показатели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10" dirty="0">
                <a:latin typeface="Arial"/>
                <a:cs typeface="Arial"/>
              </a:rPr>
              <a:t>период </a:t>
            </a:r>
            <a:r>
              <a:rPr sz="1800" dirty="0">
                <a:latin typeface="Arial"/>
                <a:cs typeface="Arial"/>
              </a:rPr>
              <a:t>окупаемости  </a:t>
            </a:r>
            <a:r>
              <a:rPr sz="1800" spc="-10" dirty="0">
                <a:latin typeface="Arial"/>
                <a:cs typeface="Arial"/>
              </a:rPr>
              <a:t>инвестиций, </a:t>
            </a:r>
            <a:r>
              <a:rPr sz="1800" spc="-15" dirty="0">
                <a:latin typeface="Arial"/>
                <a:cs typeface="Arial"/>
              </a:rPr>
              <a:t>доходность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инвестиции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6123" y="3908297"/>
            <a:ext cx="4867656" cy="8481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50898" y="5168646"/>
            <a:ext cx="5934456" cy="781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92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772405" y="1728977"/>
            <a:ext cx="4371593" cy="5129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198" y="4995671"/>
            <a:ext cx="1911858" cy="1009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8751" y="2238756"/>
            <a:ext cx="50533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A1AC00"/>
                </a:solidFill>
                <a:latin typeface="Arial"/>
                <a:cs typeface="Arial"/>
              </a:rPr>
              <a:t>Инвестиционный</a:t>
            </a:r>
            <a:r>
              <a:rPr sz="3200" b="1" spc="-40" dirty="0">
                <a:solidFill>
                  <a:srgbClr val="A1AC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A1AC00"/>
                </a:solidFill>
                <a:latin typeface="Arial"/>
                <a:cs typeface="Arial"/>
              </a:rPr>
              <a:t>анализ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198" y="1276350"/>
            <a:ext cx="716280" cy="813435"/>
          </a:xfrm>
          <a:prstGeom prst="rect">
            <a:avLst/>
          </a:prstGeom>
          <a:ln w="38100">
            <a:solidFill>
              <a:srgbClr val="A1AC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229"/>
              </a:spcBef>
            </a:pPr>
            <a:r>
              <a:rPr sz="4800" b="1" spc="-5" dirty="0">
                <a:solidFill>
                  <a:srgbClr val="A1AC00"/>
                </a:solidFill>
                <a:latin typeface="Arial"/>
                <a:cs typeface="Arial"/>
              </a:rPr>
              <a:t>4</a:t>
            </a:r>
            <a:endParaRPr sz="4800">
              <a:latin typeface="Arial"/>
              <a:cs typeface="Arial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C74243-BCB4-FB4C-A6A5-914A24799B6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59</a:t>
            </a:fld>
            <a:endParaRPr lang="ru-RU"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6607" y="398525"/>
            <a:ext cx="542925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Структура </a:t>
            </a:r>
            <a:r>
              <a:rPr spc="-10" dirty="0"/>
              <a:t>показателей</a:t>
            </a:r>
            <a:r>
              <a:rPr spc="15" dirty="0"/>
              <a:t> </a:t>
            </a:r>
            <a:r>
              <a:rPr spc="-5" dirty="0"/>
              <a:t>прибыли</a:t>
            </a:r>
          </a:p>
        </p:txBody>
      </p:sp>
      <p:sp>
        <p:nvSpPr>
          <p:cNvPr id="3" name="object 3"/>
          <p:cNvSpPr/>
          <p:nvPr/>
        </p:nvSpPr>
        <p:spPr>
          <a:xfrm>
            <a:off x="462533" y="1229067"/>
            <a:ext cx="8004809" cy="8519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8634" y="1252347"/>
            <a:ext cx="7919720" cy="767080"/>
          </a:xfrm>
          <a:custGeom>
            <a:avLst/>
            <a:gdLst/>
            <a:ahLst/>
            <a:cxnLst/>
            <a:rect l="l" t="t" r="r" b="b"/>
            <a:pathLst>
              <a:path w="7919720" h="767080">
                <a:moveTo>
                  <a:pt x="0" y="766572"/>
                </a:moveTo>
                <a:lnTo>
                  <a:pt x="7919466" y="766572"/>
                </a:lnTo>
                <a:lnTo>
                  <a:pt x="7919466" y="0"/>
                </a:lnTo>
                <a:lnTo>
                  <a:pt x="0" y="0"/>
                </a:lnTo>
                <a:lnTo>
                  <a:pt x="0" y="766572"/>
                </a:lnTo>
                <a:close/>
              </a:path>
            </a:pathLst>
          </a:custGeom>
          <a:solidFill>
            <a:srgbClr val="A1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634" y="1252347"/>
            <a:ext cx="7919720" cy="767080"/>
          </a:xfrm>
          <a:custGeom>
            <a:avLst/>
            <a:gdLst/>
            <a:ahLst/>
            <a:cxnLst/>
            <a:rect l="l" t="t" r="r" b="b"/>
            <a:pathLst>
              <a:path w="7919720" h="767080">
                <a:moveTo>
                  <a:pt x="0" y="766572"/>
                </a:moveTo>
                <a:lnTo>
                  <a:pt x="7919466" y="766572"/>
                </a:lnTo>
                <a:lnTo>
                  <a:pt x="7919466" y="0"/>
                </a:lnTo>
                <a:lnTo>
                  <a:pt x="0" y="0"/>
                </a:lnTo>
                <a:lnTo>
                  <a:pt x="0" y="766572"/>
                </a:lnTo>
                <a:close/>
              </a:path>
            </a:pathLst>
          </a:custGeom>
          <a:ln w="9906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56303" y="1479550"/>
            <a:ext cx="10236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Выручка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3483" y="1995665"/>
            <a:ext cx="6589776" cy="8694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9584" y="2018919"/>
            <a:ext cx="6504940" cy="784225"/>
          </a:xfrm>
          <a:custGeom>
            <a:avLst/>
            <a:gdLst/>
            <a:ahLst/>
            <a:cxnLst/>
            <a:rect l="l" t="t" r="r" b="b"/>
            <a:pathLst>
              <a:path w="6504940" h="784225">
                <a:moveTo>
                  <a:pt x="0" y="784098"/>
                </a:moveTo>
                <a:lnTo>
                  <a:pt x="6504432" y="784098"/>
                </a:lnTo>
                <a:lnTo>
                  <a:pt x="6504432" y="0"/>
                </a:lnTo>
                <a:lnTo>
                  <a:pt x="0" y="0"/>
                </a:lnTo>
                <a:lnTo>
                  <a:pt x="0" y="784098"/>
                </a:lnTo>
                <a:close/>
              </a:path>
            </a:pathLst>
          </a:custGeom>
          <a:solidFill>
            <a:srgbClr val="2F9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9584" y="2018919"/>
            <a:ext cx="6504940" cy="784225"/>
          </a:xfrm>
          <a:custGeom>
            <a:avLst/>
            <a:gdLst/>
            <a:ahLst/>
            <a:cxnLst/>
            <a:rect l="l" t="t" r="r" b="b"/>
            <a:pathLst>
              <a:path w="6504940" h="784225">
                <a:moveTo>
                  <a:pt x="0" y="784098"/>
                </a:moveTo>
                <a:lnTo>
                  <a:pt x="6504432" y="784098"/>
                </a:lnTo>
                <a:lnTo>
                  <a:pt x="6504432" y="0"/>
                </a:lnTo>
                <a:lnTo>
                  <a:pt x="0" y="0"/>
                </a:lnTo>
                <a:lnTo>
                  <a:pt x="0" y="784098"/>
                </a:lnTo>
                <a:close/>
              </a:path>
            </a:pathLst>
          </a:custGeom>
          <a:ln w="9905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91129" y="2254758"/>
            <a:ext cx="2101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Валовая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прибыль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66966" y="2000237"/>
            <a:ext cx="1500377" cy="8694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10221" y="2092439"/>
            <a:ext cx="1213103" cy="746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13067" y="2023491"/>
            <a:ext cx="1415415" cy="784225"/>
          </a:xfrm>
          <a:custGeom>
            <a:avLst/>
            <a:gdLst/>
            <a:ahLst/>
            <a:cxnLst/>
            <a:rect l="l" t="t" r="r" b="b"/>
            <a:pathLst>
              <a:path w="1415415" h="784225">
                <a:moveTo>
                  <a:pt x="0" y="784098"/>
                </a:moveTo>
                <a:lnTo>
                  <a:pt x="1415033" y="784098"/>
                </a:lnTo>
                <a:lnTo>
                  <a:pt x="1415033" y="0"/>
                </a:lnTo>
                <a:lnTo>
                  <a:pt x="0" y="0"/>
                </a:lnTo>
                <a:lnTo>
                  <a:pt x="0" y="784098"/>
                </a:lnTo>
                <a:close/>
              </a:path>
            </a:pathLst>
          </a:custGeom>
          <a:solidFill>
            <a:srgbClr val="A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13067" y="2023491"/>
            <a:ext cx="1415415" cy="784225"/>
          </a:xfrm>
          <a:custGeom>
            <a:avLst/>
            <a:gdLst/>
            <a:ahLst/>
            <a:cxnLst/>
            <a:rect l="l" t="t" r="r" b="b"/>
            <a:pathLst>
              <a:path w="1415415" h="784225">
                <a:moveTo>
                  <a:pt x="0" y="784098"/>
                </a:moveTo>
                <a:lnTo>
                  <a:pt x="1415033" y="784098"/>
                </a:lnTo>
                <a:lnTo>
                  <a:pt x="1415033" y="0"/>
                </a:lnTo>
                <a:lnTo>
                  <a:pt x="0" y="0"/>
                </a:lnTo>
                <a:lnTo>
                  <a:pt x="0" y="784098"/>
                </a:lnTo>
                <a:close/>
              </a:path>
            </a:pathLst>
          </a:custGeom>
          <a:ln w="9906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261097" y="2152649"/>
            <a:ext cx="9194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С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dirty="0">
                <a:latin typeface="Arial"/>
                <a:cs typeface="Arial"/>
              </a:rPr>
              <a:t>б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5" dirty="0">
                <a:latin typeface="Arial"/>
                <a:cs typeface="Arial"/>
              </a:rPr>
              <a:t>с</a:t>
            </a:r>
            <a:r>
              <a:rPr sz="1600" b="1" spc="-30" dirty="0">
                <a:latin typeface="Arial"/>
                <a:cs typeface="Arial"/>
              </a:rPr>
              <a:t>т</a:t>
            </a:r>
            <a:r>
              <a:rPr sz="1600" b="1" dirty="0">
                <a:latin typeface="Arial"/>
                <a:cs typeface="Arial"/>
              </a:rPr>
              <a:t>о-  </a:t>
            </a:r>
            <a:r>
              <a:rPr sz="1600" b="1" spc="-10" dirty="0">
                <a:latin typeface="Arial"/>
                <a:cs typeface="Arial"/>
              </a:rPr>
              <a:t>имость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3483" y="2784348"/>
            <a:ext cx="5261610" cy="9121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9584" y="2807589"/>
            <a:ext cx="5176520" cy="826769"/>
          </a:xfrm>
          <a:custGeom>
            <a:avLst/>
            <a:gdLst/>
            <a:ahLst/>
            <a:cxnLst/>
            <a:rect l="l" t="t" r="r" b="b"/>
            <a:pathLst>
              <a:path w="5176520" h="826770">
                <a:moveTo>
                  <a:pt x="0" y="826769"/>
                </a:moveTo>
                <a:lnTo>
                  <a:pt x="5176266" y="826769"/>
                </a:lnTo>
                <a:lnTo>
                  <a:pt x="5176266" y="0"/>
                </a:lnTo>
                <a:lnTo>
                  <a:pt x="0" y="0"/>
                </a:lnTo>
                <a:lnTo>
                  <a:pt x="0" y="826769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9584" y="2807589"/>
            <a:ext cx="5176520" cy="826769"/>
          </a:xfrm>
          <a:custGeom>
            <a:avLst/>
            <a:gdLst/>
            <a:ahLst/>
            <a:cxnLst/>
            <a:rect l="l" t="t" r="r" b="b"/>
            <a:pathLst>
              <a:path w="5176520" h="826770">
                <a:moveTo>
                  <a:pt x="0" y="826769"/>
                </a:moveTo>
                <a:lnTo>
                  <a:pt x="5176266" y="826769"/>
                </a:lnTo>
                <a:lnTo>
                  <a:pt x="5176266" y="0"/>
                </a:lnTo>
                <a:lnTo>
                  <a:pt x="0" y="0"/>
                </a:lnTo>
                <a:lnTo>
                  <a:pt x="0" y="826769"/>
                </a:lnTo>
                <a:close/>
              </a:path>
            </a:pathLst>
          </a:custGeom>
          <a:ln w="9906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39060" y="3065017"/>
            <a:ext cx="876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EBITDA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19750" y="2779776"/>
            <a:ext cx="1413509" cy="9121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18226" y="2771368"/>
            <a:ext cx="1415033" cy="9898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65851" y="2803017"/>
            <a:ext cx="1328420" cy="826769"/>
          </a:xfrm>
          <a:custGeom>
            <a:avLst/>
            <a:gdLst/>
            <a:ahLst/>
            <a:cxnLst/>
            <a:rect l="l" t="t" r="r" b="b"/>
            <a:pathLst>
              <a:path w="1328420" h="826770">
                <a:moveTo>
                  <a:pt x="0" y="826769"/>
                </a:moveTo>
                <a:lnTo>
                  <a:pt x="1328166" y="826769"/>
                </a:lnTo>
                <a:lnTo>
                  <a:pt x="1328166" y="0"/>
                </a:lnTo>
                <a:lnTo>
                  <a:pt x="0" y="0"/>
                </a:lnTo>
                <a:lnTo>
                  <a:pt x="0" y="826769"/>
                </a:lnTo>
                <a:close/>
              </a:path>
            </a:pathLst>
          </a:custGeom>
          <a:solidFill>
            <a:srgbClr val="A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65851" y="2803017"/>
            <a:ext cx="1328420" cy="826769"/>
          </a:xfrm>
          <a:custGeom>
            <a:avLst/>
            <a:gdLst/>
            <a:ahLst/>
            <a:cxnLst/>
            <a:rect l="l" t="t" r="r" b="b"/>
            <a:pathLst>
              <a:path w="1328420" h="826770">
                <a:moveTo>
                  <a:pt x="0" y="826769"/>
                </a:moveTo>
                <a:lnTo>
                  <a:pt x="1328166" y="826769"/>
                </a:lnTo>
                <a:lnTo>
                  <a:pt x="1328166" y="0"/>
                </a:lnTo>
                <a:lnTo>
                  <a:pt x="0" y="0"/>
                </a:lnTo>
                <a:lnTo>
                  <a:pt x="0" y="826769"/>
                </a:lnTo>
                <a:close/>
              </a:path>
            </a:pathLst>
          </a:custGeom>
          <a:ln w="9906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769355" y="2831845"/>
            <a:ext cx="11220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" algn="just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Админис-  </a:t>
            </a:r>
            <a:r>
              <a:rPr sz="1600" b="1" dirty="0">
                <a:latin typeface="Arial"/>
                <a:cs typeface="Arial"/>
              </a:rPr>
              <a:t>тратив</a:t>
            </a:r>
            <a:r>
              <a:rPr sz="1600" b="1" spc="-5" dirty="0">
                <a:latin typeface="Arial"/>
                <a:cs typeface="Arial"/>
              </a:rPr>
              <a:t>н</a:t>
            </a:r>
            <a:r>
              <a:rPr sz="1600" b="1" dirty="0">
                <a:latin typeface="Arial"/>
                <a:cs typeface="Arial"/>
              </a:rPr>
              <a:t>ые  </a:t>
            </a:r>
            <a:r>
              <a:rPr sz="1600" b="1" spc="-15" dirty="0">
                <a:latin typeface="Arial"/>
                <a:cs typeface="Arial"/>
              </a:rPr>
              <a:t>расходы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4340" y="3606495"/>
            <a:ext cx="3845814" cy="8915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0441" y="3629786"/>
            <a:ext cx="3760470" cy="806450"/>
          </a:xfrm>
          <a:custGeom>
            <a:avLst/>
            <a:gdLst/>
            <a:ahLst/>
            <a:cxnLst/>
            <a:rect l="l" t="t" r="r" b="b"/>
            <a:pathLst>
              <a:path w="3760470" h="806450">
                <a:moveTo>
                  <a:pt x="0" y="806195"/>
                </a:moveTo>
                <a:lnTo>
                  <a:pt x="3760470" y="806195"/>
                </a:lnTo>
                <a:lnTo>
                  <a:pt x="3760470" y="0"/>
                </a:lnTo>
                <a:lnTo>
                  <a:pt x="0" y="0"/>
                </a:lnTo>
                <a:lnTo>
                  <a:pt x="0" y="80619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0441" y="3629786"/>
            <a:ext cx="3760470" cy="806450"/>
          </a:xfrm>
          <a:custGeom>
            <a:avLst/>
            <a:gdLst/>
            <a:ahLst/>
            <a:cxnLst/>
            <a:rect l="l" t="t" r="r" b="b"/>
            <a:pathLst>
              <a:path w="3760470" h="806450">
                <a:moveTo>
                  <a:pt x="0" y="806195"/>
                </a:moveTo>
                <a:lnTo>
                  <a:pt x="3760470" y="806195"/>
                </a:lnTo>
                <a:lnTo>
                  <a:pt x="3760470" y="0"/>
                </a:lnTo>
                <a:lnTo>
                  <a:pt x="0" y="0"/>
                </a:lnTo>
                <a:lnTo>
                  <a:pt x="0" y="806195"/>
                </a:lnTo>
                <a:close/>
              </a:path>
            </a:pathLst>
          </a:custGeom>
          <a:ln w="9906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61897" y="3876802"/>
            <a:ext cx="279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Операционная прибыль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194809" y="3611829"/>
            <a:ext cx="1501139" cy="8915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69308" y="3714737"/>
            <a:ext cx="1152182" cy="7460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40910" y="3635121"/>
            <a:ext cx="1416050" cy="806450"/>
          </a:xfrm>
          <a:custGeom>
            <a:avLst/>
            <a:gdLst/>
            <a:ahLst/>
            <a:cxnLst/>
            <a:rect l="l" t="t" r="r" b="b"/>
            <a:pathLst>
              <a:path w="1416050" h="806450">
                <a:moveTo>
                  <a:pt x="0" y="806195"/>
                </a:moveTo>
                <a:lnTo>
                  <a:pt x="1415796" y="806195"/>
                </a:lnTo>
                <a:lnTo>
                  <a:pt x="1415796" y="0"/>
                </a:lnTo>
                <a:lnTo>
                  <a:pt x="0" y="0"/>
                </a:lnTo>
                <a:lnTo>
                  <a:pt x="0" y="80619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40910" y="3635121"/>
            <a:ext cx="1416050" cy="806450"/>
          </a:xfrm>
          <a:custGeom>
            <a:avLst/>
            <a:gdLst/>
            <a:ahLst/>
            <a:cxnLst/>
            <a:rect l="l" t="t" r="r" b="b"/>
            <a:pathLst>
              <a:path w="1416050" h="806450">
                <a:moveTo>
                  <a:pt x="0" y="806195"/>
                </a:moveTo>
                <a:lnTo>
                  <a:pt x="1415796" y="806195"/>
                </a:lnTo>
                <a:lnTo>
                  <a:pt x="1415796" y="0"/>
                </a:lnTo>
                <a:lnTo>
                  <a:pt x="0" y="0"/>
                </a:lnTo>
                <a:lnTo>
                  <a:pt x="0" y="806195"/>
                </a:lnTo>
                <a:close/>
              </a:path>
            </a:pathLst>
          </a:custGeom>
          <a:ln w="9906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519676" y="3775202"/>
            <a:ext cx="859155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А</a:t>
            </a:r>
            <a:r>
              <a:rPr sz="1600" b="1" spc="-25" dirty="0">
                <a:latin typeface="Arial"/>
                <a:cs typeface="Arial"/>
              </a:rPr>
              <a:t>м</a:t>
            </a:r>
            <a:r>
              <a:rPr sz="1600" b="1" dirty="0">
                <a:latin typeface="Arial"/>
                <a:cs typeface="Arial"/>
              </a:rPr>
              <a:t>о</a:t>
            </a:r>
            <a:r>
              <a:rPr sz="1600" b="1" spc="-30" dirty="0">
                <a:latin typeface="Arial"/>
                <a:cs typeface="Arial"/>
              </a:rPr>
              <a:t>р</a:t>
            </a:r>
            <a:r>
              <a:rPr sz="1600" b="1" dirty="0">
                <a:latin typeface="Arial"/>
                <a:cs typeface="Arial"/>
              </a:rPr>
              <a:t>ти-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Arial"/>
                <a:cs typeface="Arial"/>
              </a:rPr>
              <a:t>зация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3483" y="4412703"/>
            <a:ext cx="2589276" cy="8252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8150" y="4444746"/>
            <a:ext cx="2661666" cy="8298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9584" y="4435983"/>
            <a:ext cx="2504440" cy="740410"/>
          </a:xfrm>
          <a:custGeom>
            <a:avLst/>
            <a:gdLst/>
            <a:ahLst/>
            <a:cxnLst/>
            <a:rect l="l" t="t" r="r" b="b"/>
            <a:pathLst>
              <a:path w="2504440" h="740410">
                <a:moveTo>
                  <a:pt x="0" y="739901"/>
                </a:moveTo>
                <a:lnTo>
                  <a:pt x="2503931" y="739901"/>
                </a:lnTo>
                <a:lnTo>
                  <a:pt x="2503931" y="0"/>
                </a:lnTo>
                <a:lnTo>
                  <a:pt x="0" y="0"/>
                </a:lnTo>
                <a:lnTo>
                  <a:pt x="0" y="739901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9584" y="4435983"/>
            <a:ext cx="2504440" cy="740410"/>
          </a:xfrm>
          <a:custGeom>
            <a:avLst/>
            <a:gdLst/>
            <a:ahLst/>
            <a:cxnLst/>
            <a:rect l="l" t="t" r="r" b="b"/>
            <a:pathLst>
              <a:path w="2504440" h="740410">
                <a:moveTo>
                  <a:pt x="0" y="739901"/>
                </a:moveTo>
                <a:lnTo>
                  <a:pt x="2503931" y="739901"/>
                </a:lnTo>
                <a:lnTo>
                  <a:pt x="2503931" y="0"/>
                </a:lnTo>
                <a:lnTo>
                  <a:pt x="0" y="0"/>
                </a:lnTo>
                <a:lnTo>
                  <a:pt x="0" y="739901"/>
                </a:lnTo>
                <a:close/>
              </a:path>
            </a:pathLst>
          </a:custGeom>
          <a:ln w="9906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04012" y="4512564"/>
            <a:ext cx="2275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755" marR="5080" indent="-44069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Прибыль </a:t>
            </a:r>
            <a:r>
              <a:rPr sz="1800" b="1" dirty="0">
                <a:latin typeface="Arial"/>
                <a:cs typeface="Arial"/>
              </a:rPr>
              <a:t>до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налога  </a:t>
            </a:r>
            <a:r>
              <a:rPr sz="1800" b="1" dirty="0">
                <a:latin typeface="Arial"/>
                <a:cs typeface="Arial"/>
              </a:rPr>
              <a:t>на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прибыль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972561" y="4412703"/>
            <a:ext cx="1351026" cy="8252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06851" y="4360138"/>
            <a:ext cx="1280922" cy="9898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18663" y="4435983"/>
            <a:ext cx="1266190" cy="740410"/>
          </a:xfrm>
          <a:custGeom>
            <a:avLst/>
            <a:gdLst/>
            <a:ahLst/>
            <a:cxnLst/>
            <a:rect l="l" t="t" r="r" b="b"/>
            <a:pathLst>
              <a:path w="1266189" h="740410">
                <a:moveTo>
                  <a:pt x="0" y="739901"/>
                </a:moveTo>
                <a:lnTo>
                  <a:pt x="1265682" y="739901"/>
                </a:lnTo>
                <a:lnTo>
                  <a:pt x="1265682" y="0"/>
                </a:lnTo>
                <a:lnTo>
                  <a:pt x="0" y="0"/>
                </a:lnTo>
                <a:lnTo>
                  <a:pt x="0" y="739901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18663" y="4435983"/>
            <a:ext cx="1266190" cy="740410"/>
          </a:xfrm>
          <a:custGeom>
            <a:avLst/>
            <a:gdLst/>
            <a:ahLst/>
            <a:cxnLst/>
            <a:rect l="l" t="t" r="r" b="b"/>
            <a:pathLst>
              <a:path w="1266189" h="740410">
                <a:moveTo>
                  <a:pt x="0" y="739901"/>
                </a:moveTo>
                <a:lnTo>
                  <a:pt x="1265682" y="739901"/>
                </a:lnTo>
                <a:lnTo>
                  <a:pt x="1265682" y="0"/>
                </a:lnTo>
                <a:lnTo>
                  <a:pt x="0" y="0"/>
                </a:lnTo>
                <a:lnTo>
                  <a:pt x="0" y="739901"/>
                </a:lnTo>
                <a:close/>
              </a:path>
            </a:pathLst>
          </a:custGeom>
          <a:ln w="9906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157727" y="4421123"/>
            <a:ext cx="9874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Фин</a:t>
            </a:r>
            <a:r>
              <a:rPr sz="1600" b="1" spc="-10" dirty="0">
                <a:latin typeface="Arial"/>
                <a:cs typeface="Arial"/>
              </a:rPr>
              <a:t>а</a:t>
            </a:r>
            <a:r>
              <a:rPr sz="1600" b="1" dirty="0">
                <a:latin typeface="Arial"/>
                <a:cs typeface="Arial"/>
              </a:rPr>
              <a:t>нс</a:t>
            </a:r>
            <a:r>
              <a:rPr sz="1600" b="1" spc="-10" dirty="0">
                <a:latin typeface="Arial"/>
                <a:cs typeface="Arial"/>
              </a:rPr>
              <a:t>о</a:t>
            </a:r>
            <a:r>
              <a:rPr sz="1600" b="1" dirty="0">
                <a:latin typeface="Arial"/>
                <a:cs typeface="Arial"/>
              </a:rPr>
              <a:t>-  вые  </a:t>
            </a:r>
            <a:r>
              <a:rPr sz="1600" b="1" spc="-15" dirty="0">
                <a:latin typeface="Arial"/>
                <a:cs typeface="Arial"/>
              </a:rPr>
              <a:t>расходы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34340" y="5152631"/>
            <a:ext cx="1631442" cy="8580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5498" y="5201411"/>
            <a:ext cx="1389126" cy="8298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0441" y="5175884"/>
            <a:ext cx="1546225" cy="772795"/>
          </a:xfrm>
          <a:custGeom>
            <a:avLst/>
            <a:gdLst/>
            <a:ahLst/>
            <a:cxnLst/>
            <a:rect l="l" t="t" r="r" b="b"/>
            <a:pathLst>
              <a:path w="1546225" h="772795">
                <a:moveTo>
                  <a:pt x="0" y="772667"/>
                </a:moveTo>
                <a:lnTo>
                  <a:pt x="1546098" y="772667"/>
                </a:lnTo>
                <a:lnTo>
                  <a:pt x="1546098" y="0"/>
                </a:lnTo>
                <a:lnTo>
                  <a:pt x="0" y="0"/>
                </a:lnTo>
                <a:lnTo>
                  <a:pt x="0" y="77266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0441" y="5175884"/>
            <a:ext cx="1546225" cy="772795"/>
          </a:xfrm>
          <a:custGeom>
            <a:avLst/>
            <a:gdLst/>
            <a:ahLst/>
            <a:cxnLst/>
            <a:rect l="l" t="t" r="r" b="b"/>
            <a:pathLst>
              <a:path w="1546225" h="772795">
                <a:moveTo>
                  <a:pt x="0" y="772667"/>
                </a:moveTo>
                <a:lnTo>
                  <a:pt x="1546098" y="772667"/>
                </a:lnTo>
                <a:lnTo>
                  <a:pt x="1546098" y="0"/>
                </a:lnTo>
                <a:lnTo>
                  <a:pt x="0" y="0"/>
                </a:lnTo>
                <a:lnTo>
                  <a:pt x="0" y="772667"/>
                </a:lnTo>
                <a:close/>
              </a:path>
            </a:pathLst>
          </a:custGeom>
          <a:ln w="9906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20851" y="5269229"/>
            <a:ext cx="1065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874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Чистая  пр</a:t>
            </a:r>
            <a:r>
              <a:rPr sz="1800" b="1" spc="-10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быль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980438" y="5152631"/>
            <a:ext cx="1043216" cy="8580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88820" y="5295900"/>
            <a:ext cx="1056932" cy="62030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26539" y="5175884"/>
            <a:ext cx="958215" cy="772795"/>
          </a:xfrm>
          <a:custGeom>
            <a:avLst/>
            <a:gdLst/>
            <a:ahLst/>
            <a:cxnLst/>
            <a:rect l="l" t="t" r="r" b="b"/>
            <a:pathLst>
              <a:path w="958214" h="772795">
                <a:moveTo>
                  <a:pt x="0" y="772667"/>
                </a:moveTo>
                <a:lnTo>
                  <a:pt x="957834" y="772667"/>
                </a:lnTo>
                <a:lnTo>
                  <a:pt x="957834" y="0"/>
                </a:lnTo>
                <a:lnTo>
                  <a:pt x="0" y="0"/>
                </a:lnTo>
                <a:lnTo>
                  <a:pt x="0" y="77266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26539" y="5175884"/>
            <a:ext cx="958215" cy="772795"/>
          </a:xfrm>
          <a:custGeom>
            <a:avLst/>
            <a:gdLst/>
            <a:ahLst/>
            <a:cxnLst/>
            <a:rect l="l" t="t" r="r" b="b"/>
            <a:pathLst>
              <a:path w="958214" h="772795">
                <a:moveTo>
                  <a:pt x="0" y="772667"/>
                </a:moveTo>
                <a:lnTo>
                  <a:pt x="957834" y="772667"/>
                </a:lnTo>
                <a:lnTo>
                  <a:pt x="957834" y="0"/>
                </a:lnTo>
                <a:lnTo>
                  <a:pt x="0" y="0"/>
                </a:lnTo>
                <a:lnTo>
                  <a:pt x="0" y="772667"/>
                </a:lnTo>
                <a:close/>
              </a:path>
            </a:pathLst>
          </a:custGeom>
          <a:ln w="9906">
            <a:solidFill>
              <a:srgbClr val="E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116327" y="5346953"/>
            <a:ext cx="77851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latin typeface="Arial"/>
                <a:cs typeface="Arial"/>
              </a:rPr>
              <a:t>Налог </a:t>
            </a:r>
            <a:r>
              <a:rPr sz="1300" b="1" dirty="0">
                <a:latin typeface="Arial"/>
                <a:cs typeface="Arial"/>
              </a:rPr>
              <a:t>на  прибыль</a:t>
            </a:r>
            <a:endParaRPr sz="1300">
              <a:latin typeface="Arial"/>
              <a:cs typeface="Arial"/>
            </a:endParaRPr>
          </a:p>
        </p:txBody>
      </p:sp>
      <p:sp>
        <p:nvSpPr>
          <p:cNvPr id="54" name="Номер слайда 53">
            <a:extLst>
              <a:ext uri="{FF2B5EF4-FFF2-40B4-BE49-F238E27FC236}">
                <a16:creationId xmlns:a16="http://schemas.microsoft.com/office/drawing/2014/main" id="{3196FCE5-48E0-3943-B5B0-C4F4D96C2D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6</a:t>
            </a:fld>
            <a:endParaRPr lang="ru-RU" spc="-5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0203" y="427227"/>
            <a:ext cx="766825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Как </a:t>
            </a:r>
            <a:r>
              <a:rPr spc="-5" dirty="0"/>
              <a:t>выбрать – в </a:t>
            </a:r>
            <a:r>
              <a:rPr spc="-10" dirty="0"/>
              <a:t>какой </a:t>
            </a:r>
            <a:r>
              <a:rPr spc="-5" dirty="0"/>
              <a:t>проект</a:t>
            </a:r>
            <a:r>
              <a:rPr spc="75" dirty="0"/>
              <a:t> </a:t>
            </a:r>
            <a:r>
              <a:rPr spc="-15" dirty="0"/>
              <a:t>инвестировать?</a:t>
            </a:r>
          </a:p>
        </p:txBody>
      </p:sp>
      <p:sp>
        <p:nvSpPr>
          <p:cNvPr id="3" name="object 3"/>
          <p:cNvSpPr/>
          <p:nvPr/>
        </p:nvSpPr>
        <p:spPr>
          <a:xfrm>
            <a:off x="1103375" y="1954529"/>
            <a:ext cx="6140196" cy="3015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86146" y="1592833"/>
            <a:ext cx="35083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Все заявки на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инвестпроекты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690" y="6605588"/>
            <a:ext cx="28384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бо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2269" y="4386071"/>
            <a:ext cx="15373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Ваша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заявка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5599AD-9197-9F4E-AABA-8EBF50C8976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60</a:t>
            </a:fld>
            <a:endParaRPr lang="ru-RU" spc="-5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2722" y="390651"/>
            <a:ext cx="289560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Вопросы</a:t>
            </a:r>
            <a:r>
              <a:rPr spc="-40" dirty="0"/>
              <a:t> </a:t>
            </a:r>
            <a:r>
              <a:rPr spc="-5" dirty="0"/>
              <a:t>выбора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9819" y="1107439"/>
            <a:ext cx="615061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675"/>
              </a:spcBef>
              <a:buChar char="–"/>
              <a:tabLst>
                <a:tab pos="298450" algn="l"/>
              </a:tabLst>
            </a:pPr>
            <a:r>
              <a:rPr sz="2400" spc="-5" dirty="0">
                <a:latin typeface="Arial"/>
                <a:cs typeface="Arial"/>
              </a:rPr>
              <a:t>Сколько </a:t>
            </a:r>
            <a:r>
              <a:rPr sz="2400" spc="-15" dirty="0">
                <a:latin typeface="Arial"/>
                <a:cs typeface="Arial"/>
              </a:rPr>
              <a:t>средств </a:t>
            </a:r>
            <a:r>
              <a:rPr sz="2400" spc="-5" dirty="0">
                <a:latin typeface="Arial"/>
                <a:cs typeface="Arial"/>
              </a:rPr>
              <a:t>надо </a:t>
            </a:r>
            <a:r>
              <a:rPr sz="2400" spc="-10" dirty="0">
                <a:latin typeface="Arial"/>
                <a:cs typeface="Arial"/>
              </a:rPr>
              <a:t>вложить </a:t>
            </a:r>
            <a:r>
              <a:rPr sz="2400" dirty="0">
                <a:latin typeface="Arial"/>
                <a:cs typeface="Arial"/>
              </a:rPr>
              <a:t>в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проект?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75"/>
              </a:spcBef>
              <a:buChar char="–"/>
              <a:tabLst>
                <a:tab pos="298450" algn="l"/>
              </a:tabLst>
            </a:pPr>
            <a:r>
              <a:rPr sz="2400" spc="-5" dirty="0">
                <a:latin typeface="Arial"/>
                <a:cs typeface="Arial"/>
              </a:rPr>
              <a:t>Какова </a:t>
            </a:r>
            <a:r>
              <a:rPr sz="2400" spc="-25" dirty="0">
                <a:latin typeface="Arial"/>
                <a:cs typeface="Arial"/>
              </a:rPr>
              <a:t>выгода </a:t>
            </a:r>
            <a:r>
              <a:rPr sz="2400" spc="-30" dirty="0">
                <a:latin typeface="Arial"/>
                <a:cs typeface="Arial"/>
              </a:rPr>
              <a:t>от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проекта?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81555" y="2208276"/>
            <a:ext cx="5307520" cy="3763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7690" y="6605588"/>
            <a:ext cx="28384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бо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30DDE-4BE9-F54C-89A6-F03708ED047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61</a:t>
            </a:fld>
            <a:endParaRPr lang="ru-RU" spc="-5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3266" y="101600"/>
            <a:ext cx="668972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Сколько </a:t>
            </a:r>
            <a:r>
              <a:rPr spc="-10" dirty="0"/>
              <a:t>средств </a:t>
            </a:r>
            <a:r>
              <a:rPr spc="-5" dirty="0"/>
              <a:t>надо </a:t>
            </a:r>
            <a:r>
              <a:rPr spc="-20" dirty="0"/>
              <a:t>вложить </a:t>
            </a:r>
            <a:r>
              <a:rPr spc="-5" dirty="0"/>
              <a:t>в</a:t>
            </a:r>
            <a:r>
              <a:rPr spc="85" dirty="0"/>
              <a:t> </a:t>
            </a:r>
            <a:r>
              <a:rPr spc="-5" dirty="0"/>
              <a:t>проект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690" y="6605588"/>
            <a:ext cx="28384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бо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68324"/>
            <a:ext cx="8387080" cy="56343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b="1" spc="-15" dirty="0">
                <a:latin typeface="Arial"/>
                <a:cs typeface="Arial"/>
              </a:rPr>
              <a:t>Стоимость </a:t>
            </a:r>
            <a:r>
              <a:rPr sz="2000" b="1" spc="-5" dirty="0">
                <a:latin typeface="Arial"/>
                <a:cs typeface="Arial"/>
              </a:rPr>
              <a:t>проекта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включает:</a:t>
            </a:r>
            <a:endParaRPr sz="20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480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spc="-10" dirty="0">
                <a:latin typeface="Arial"/>
                <a:cs typeface="Arial"/>
              </a:rPr>
              <a:t>Стоимость </a:t>
            </a:r>
            <a:r>
              <a:rPr sz="2000" spc="-20" dirty="0">
                <a:latin typeface="Arial"/>
                <a:cs typeface="Arial"/>
              </a:rPr>
              <a:t>нового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оборудования;</a:t>
            </a:r>
            <a:endParaRPr sz="20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480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spc="-10" dirty="0">
                <a:latin typeface="Arial"/>
                <a:cs typeface="Arial"/>
              </a:rPr>
              <a:t>Стоимость доставки, монтажа </a:t>
            </a:r>
            <a:r>
              <a:rPr sz="2000" spc="-5" dirty="0">
                <a:latin typeface="Arial"/>
                <a:cs typeface="Arial"/>
              </a:rPr>
              <a:t>и </a:t>
            </a:r>
            <a:r>
              <a:rPr sz="2000" spc="-10" dirty="0">
                <a:latin typeface="Arial"/>
                <a:cs typeface="Arial"/>
              </a:rPr>
              <a:t>наладки </a:t>
            </a:r>
            <a:r>
              <a:rPr sz="2000" spc="-20" dirty="0">
                <a:latin typeface="Arial"/>
                <a:cs typeface="Arial"/>
              </a:rPr>
              <a:t>нового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оборудования;</a:t>
            </a:r>
            <a:endParaRPr sz="20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480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spc="-10" dirty="0">
                <a:latin typeface="Arial"/>
                <a:cs typeface="Arial"/>
              </a:rPr>
              <a:t>Стоимость обучения </a:t>
            </a:r>
            <a:r>
              <a:rPr sz="2000" spc="-5" dirty="0">
                <a:latin typeface="Arial"/>
                <a:cs typeface="Arial"/>
              </a:rPr>
              <a:t>персонала </a:t>
            </a:r>
            <a:r>
              <a:rPr sz="2000" spc="-20" dirty="0">
                <a:latin typeface="Arial"/>
                <a:cs typeface="Arial"/>
              </a:rPr>
              <a:t>работе </a:t>
            </a:r>
            <a:r>
              <a:rPr sz="2000" spc="-5" dirty="0">
                <a:latin typeface="Arial"/>
                <a:cs typeface="Arial"/>
              </a:rPr>
              <a:t>на </a:t>
            </a:r>
            <a:r>
              <a:rPr sz="2000" spc="-10" dirty="0">
                <a:latin typeface="Arial"/>
                <a:cs typeface="Arial"/>
              </a:rPr>
              <a:t>новом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оборудовании;</a:t>
            </a:r>
            <a:endParaRPr sz="2000">
              <a:latin typeface="Arial"/>
              <a:cs typeface="Arial"/>
            </a:endParaRPr>
          </a:p>
          <a:p>
            <a:pPr marL="755650" marR="63500" indent="-285750">
              <a:lnSpc>
                <a:spcPct val="100000"/>
              </a:lnSpc>
              <a:spcBef>
                <a:spcPts val="480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spc="-10" dirty="0">
                <a:latin typeface="Arial"/>
                <a:cs typeface="Arial"/>
              </a:rPr>
              <a:t>Стоимость доработки </a:t>
            </a:r>
            <a:r>
              <a:rPr sz="2000" spc="-15" dirty="0">
                <a:latin typeface="Arial"/>
                <a:cs typeface="Arial"/>
              </a:rPr>
              <a:t>имеющегося оборудования, </a:t>
            </a:r>
            <a:r>
              <a:rPr sz="2000" spc="-20" dirty="0">
                <a:latin typeface="Arial"/>
                <a:cs typeface="Arial"/>
              </a:rPr>
              <a:t>необходимой  </a:t>
            </a:r>
            <a:r>
              <a:rPr sz="2000" spc="-5" dirty="0">
                <a:latin typeface="Arial"/>
                <a:cs typeface="Arial"/>
              </a:rPr>
              <a:t>для </a:t>
            </a:r>
            <a:r>
              <a:rPr sz="2000" spc="-20" dirty="0">
                <a:latin typeface="Arial"/>
                <a:cs typeface="Arial"/>
              </a:rPr>
              <a:t>его </a:t>
            </a:r>
            <a:r>
              <a:rPr sz="2000" spc="-5" dirty="0">
                <a:latin typeface="Arial"/>
                <a:cs typeface="Arial"/>
              </a:rPr>
              <a:t>стыковки с </a:t>
            </a:r>
            <a:r>
              <a:rPr sz="2000" spc="-10" dirty="0">
                <a:latin typeface="Arial"/>
                <a:cs typeface="Arial"/>
              </a:rPr>
              <a:t>новым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оборудованием;</a:t>
            </a:r>
            <a:endParaRPr sz="20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480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spc="-10" dirty="0">
                <a:latin typeface="Arial"/>
                <a:cs typeface="Arial"/>
              </a:rPr>
              <a:t>Стоимость технического </a:t>
            </a:r>
            <a:r>
              <a:rPr sz="2000" spc="-5" dirty="0">
                <a:latin typeface="Arial"/>
                <a:cs typeface="Arial"/>
              </a:rPr>
              <a:t>обслуживания </a:t>
            </a:r>
            <a:r>
              <a:rPr sz="2000" spc="-20" dirty="0">
                <a:latin typeface="Arial"/>
                <a:cs typeface="Arial"/>
              </a:rPr>
              <a:t>нового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оборудования;</a:t>
            </a:r>
            <a:endParaRPr sz="20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480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spc="-15" dirty="0">
                <a:latin typeface="Arial"/>
                <a:cs typeface="Arial"/>
              </a:rPr>
              <a:t>Дополнительные </a:t>
            </a:r>
            <a:r>
              <a:rPr sz="2000" spc="-10" dirty="0">
                <a:latin typeface="Arial"/>
                <a:cs typeface="Arial"/>
              </a:rPr>
              <a:t>инвестиции </a:t>
            </a:r>
            <a:r>
              <a:rPr sz="2000" spc="-5" dirty="0">
                <a:latin typeface="Arial"/>
                <a:cs typeface="Arial"/>
              </a:rPr>
              <a:t>в </a:t>
            </a:r>
            <a:r>
              <a:rPr sz="2000" spc="-10" dirty="0">
                <a:latin typeface="Arial"/>
                <a:cs typeface="Arial"/>
              </a:rPr>
              <a:t>оборотный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капитал:</a:t>
            </a:r>
            <a:endParaRPr sz="2000">
              <a:latin typeface="Arial"/>
              <a:cs typeface="Arial"/>
            </a:endParaRPr>
          </a:p>
          <a:p>
            <a:pPr marL="1155700" marR="33020" lvl="1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spc="-15" dirty="0">
                <a:latin typeface="Arial"/>
                <a:cs typeface="Arial"/>
              </a:rPr>
              <a:t>Дополнительный </a:t>
            </a:r>
            <a:r>
              <a:rPr sz="2000" spc="-20" dirty="0">
                <a:latin typeface="Arial"/>
                <a:cs typeface="Arial"/>
              </a:rPr>
              <a:t>объем </a:t>
            </a:r>
            <a:r>
              <a:rPr sz="2000" spc="-10" dirty="0">
                <a:latin typeface="Arial"/>
                <a:cs typeface="Arial"/>
              </a:rPr>
              <a:t>запчастей </a:t>
            </a:r>
            <a:r>
              <a:rPr sz="2000" spc="-5" dirty="0">
                <a:latin typeface="Arial"/>
                <a:cs typeface="Arial"/>
              </a:rPr>
              <a:t>и </a:t>
            </a:r>
            <a:r>
              <a:rPr sz="2000" spc="-15" dirty="0">
                <a:latin typeface="Arial"/>
                <a:cs typeface="Arial"/>
              </a:rPr>
              <a:t>расходных </a:t>
            </a:r>
            <a:r>
              <a:rPr sz="2000" spc="-10" dirty="0">
                <a:latin typeface="Arial"/>
                <a:cs typeface="Arial"/>
              </a:rPr>
              <a:t>материалов,  </a:t>
            </a:r>
            <a:r>
              <a:rPr sz="2000" spc="-15" dirty="0">
                <a:latin typeface="Arial"/>
                <a:cs typeface="Arial"/>
              </a:rPr>
              <a:t>которые </a:t>
            </a:r>
            <a:r>
              <a:rPr sz="2000" spc="-25" dirty="0">
                <a:latin typeface="Arial"/>
                <a:cs typeface="Arial"/>
              </a:rPr>
              <a:t>всегда </a:t>
            </a:r>
            <a:r>
              <a:rPr sz="2000" dirty="0">
                <a:latin typeface="Arial"/>
                <a:cs typeface="Arial"/>
              </a:rPr>
              <a:t>нужно </a:t>
            </a:r>
            <a:r>
              <a:rPr sz="2000" spc="-15" dirty="0">
                <a:latin typeface="Arial"/>
                <a:cs typeface="Arial"/>
              </a:rPr>
              <a:t>держать </a:t>
            </a:r>
            <a:r>
              <a:rPr sz="2000" spc="-5" dirty="0">
                <a:latin typeface="Arial"/>
                <a:cs typeface="Arial"/>
              </a:rPr>
              <a:t>на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складе;</a:t>
            </a:r>
            <a:endParaRPr sz="2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spc="-15" dirty="0">
                <a:latin typeface="Arial"/>
                <a:cs typeface="Arial"/>
              </a:rPr>
              <a:t>Дополнительный </a:t>
            </a:r>
            <a:r>
              <a:rPr sz="2000" spc="-5" dirty="0">
                <a:latin typeface="Arial"/>
                <a:cs typeface="Arial"/>
              </a:rPr>
              <a:t>запас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сырья;</a:t>
            </a:r>
            <a:endParaRPr sz="2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spc="-15" dirty="0">
                <a:latin typeface="Arial"/>
                <a:cs typeface="Arial"/>
              </a:rPr>
              <a:t>Дополнительный </a:t>
            </a:r>
            <a:r>
              <a:rPr sz="2000" spc="-20" dirty="0">
                <a:latin typeface="Arial"/>
                <a:cs typeface="Arial"/>
              </a:rPr>
              <a:t>объем </a:t>
            </a:r>
            <a:r>
              <a:rPr sz="2000" spc="-15" dirty="0">
                <a:latin typeface="Arial"/>
                <a:cs typeface="Arial"/>
              </a:rPr>
              <a:t>незавершенного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производства;</a:t>
            </a:r>
            <a:endParaRPr sz="2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spc="-15" dirty="0">
                <a:latin typeface="Arial"/>
                <a:cs typeface="Arial"/>
              </a:rPr>
              <a:t>Дополнительный </a:t>
            </a:r>
            <a:r>
              <a:rPr sz="2000" spc="-5" dirty="0">
                <a:latin typeface="Arial"/>
                <a:cs typeface="Arial"/>
              </a:rPr>
              <a:t>запас </a:t>
            </a:r>
            <a:r>
              <a:rPr sz="2000" spc="-25" dirty="0">
                <a:latin typeface="Arial"/>
                <a:cs typeface="Arial"/>
              </a:rPr>
              <a:t>готовой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продукции;</a:t>
            </a:r>
            <a:endParaRPr sz="2000">
              <a:latin typeface="Arial"/>
              <a:cs typeface="Arial"/>
            </a:endParaRPr>
          </a:p>
          <a:p>
            <a:pPr marL="1155700" marR="574040" lvl="1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spc="-15" dirty="0">
                <a:latin typeface="Arial"/>
                <a:cs typeface="Arial"/>
              </a:rPr>
              <a:t>Дополнительная </a:t>
            </a:r>
            <a:r>
              <a:rPr sz="2000" spc="-5" dirty="0">
                <a:latin typeface="Arial"/>
                <a:cs typeface="Arial"/>
              </a:rPr>
              <a:t>дебиторская </a:t>
            </a:r>
            <a:r>
              <a:rPr sz="2000" spc="-10" dirty="0">
                <a:latin typeface="Arial"/>
                <a:cs typeface="Arial"/>
              </a:rPr>
              <a:t>задолженность, чтобы  </a:t>
            </a:r>
            <a:r>
              <a:rPr sz="2000" spc="-20" dirty="0">
                <a:latin typeface="Arial"/>
                <a:cs typeface="Arial"/>
              </a:rPr>
              <a:t>привлечь </a:t>
            </a:r>
            <a:r>
              <a:rPr sz="2000" spc="-10" dirty="0">
                <a:latin typeface="Arial"/>
                <a:cs typeface="Arial"/>
              </a:rPr>
              <a:t>новых </a:t>
            </a:r>
            <a:r>
              <a:rPr sz="2000" spc="-15" dirty="0">
                <a:latin typeface="Arial"/>
                <a:cs typeface="Arial"/>
              </a:rPr>
              <a:t>покупателей </a:t>
            </a:r>
            <a:r>
              <a:rPr sz="2000" spc="-5" dirty="0">
                <a:latin typeface="Arial"/>
                <a:cs typeface="Arial"/>
              </a:rPr>
              <a:t>на </a:t>
            </a:r>
            <a:r>
              <a:rPr sz="2000" spc="-20" dirty="0">
                <a:latin typeface="Arial"/>
                <a:cs typeface="Arial"/>
              </a:rPr>
              <a:t>дополнительный объем  </a:t>
            </a:r>
            <a:r>
              <a:rPr sz="2000" spc="-10" dirty="0">
                <a:latin typeface="Arial"/>
                <a:cs typeface="Arial"/>
              </a:rPr>
              <a:t>продукции.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10941D-DB89-E945-909E-76889C961B8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62</a:t>
            </a:fld>
            <a:endParaRPr lang="ru-RU" spc="-5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8695" y="101600"/>
            <a:ext cx="668972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Сколько </a:t>
            </a:r>
            <a:r>
              <a:rPr spc="-10" dirty="0"/>
              <a:t>средств </a:t>
            </a:r>
            <a:r>
              <a:rPr spc="-5" dirty="0"/>
              <a:t>надо </a:t>
            </a:r>
            <a:r>
              <a:rPr spc="-20" dirty="0"/>
              <a:t>вложить </a:t>
            </a:r>
            <a:r>
              <a:rPr spc="-5" dirty="0"/>
              <a:t>в</a:t>
            </a:r>
            <a:r>
              <a:rPr spc="85" dirty="0"/>
              <a:t> </a:t>
            </a:r>
            <a:r>
              <a:rPr spc="-5" dirty="0"/>
              <a:t>проект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925" y="1337389"/>
            <a:ext cx="833691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000" spc="-10" dirty="0">
                <a:latin typeface="Arial"/>
                <a:cs typeface="Arial"/>
              </a:rPr>
              <a:t>В</a:t>
            </a:r>
            <a:r>
              <a:rPr sz="2000" spc="-10" dirty="0" err="1">
                <a:latin typeface="Arial"/>
                <a:cs typeface="Arial"/>
              </a:rPr>
              <a:t>кладывая</a:t>
            </a:r>
            <a:r>
              <a:rPr sz="2000" spc="-10" dirty="0">
                <a:latin typeface="Arial"/>
                <a:cs typeface="Arial"/>
              </a:rPr>
              <a:t> деньги </a:t>
            </a:r>
            <a:r>
              <a:rPr sz="2000" spc="-5" dirty="0">
                <a:latin typeface="Arial"/>
                <a:cs typeface="Arial"/>
              </a:rPr>
              <a:t>в </a:t>
            </a:r>
            <a:r>
              <a:rPr sz="2000" spc="-10" dirty="0">
                <a:latin typeface="Arial"/>
                <a:cs typeface="Arial"/>
              </a:rPr>
              <a:t>основные </a:t>
            </a:r>
            <a:r>
              <a:rPr sz="2000" spc="-15" dirty="0">
                <a:latin typeface="Arial"/>
                <a:cs typeface="Arial"/>
              </a:rPr>
              <a:t>средства, </a:t>
            </a:r>
            <a:r>
              <a:rPr sz="2000" spc="-5" dirty="0">
                <a:latin typeface="Arial"/>
                <a:cs typeface="Arial"/>
              </a:rPr>
              <a:t>мы </a:t>
            </a:r>
            <a:r>
              <a:rPr sz="2000" spc="-15" dirty="0">
                <a:latin typeface="Arial"/>
                <a:cs typeface="Arial"/>
              </a:rPr>
              <a:t>почти  </a:t>
            </a:r>
            <a:r>
              <a:rPr sz="2000" spc="-25" dirty="0">
                <a:latin typeface="Arial"/>
                <a:cs typeface="Arial"/>
              </a:rPr>
              <a:t>всегда </a:t>
            </a:r>
            <a:r>
              <a:rPr sz="2000" spc="-5" dirty="0">
                <a:latin typeface="Arial"/>
                <a:cs typeface="Arial"/>
              </a:rPr>
              <a:t>вынуждены </a:t>
            </a:r>
            <a:r>
              <a:rPr sz="2000" spc="-10" dirty="0">
                <a:latin typeface="Arial"/>
                <a:cs typeface="Arial"/>
              </a:rPr>
              <a:t>вложить </a:t>
            </a:r>
            <a:r>
              <a:rPr sz="2000" spc="-5" dirty="0">
                <a:latin typeface="Arial"/>
                <a:cs typeface="Arial"/>
              </a:rPr>
              <a:t>их и в </a:t>
            </a:r>
            <a:r>
              <a:rPr sz="2000" spc="-15" dirty="0">
                <a:latin typeface="Arial"/>
                <a:cs typeface="Arial"/>
              </a:rPr>
              <a:t>увеличение оборотного  </a:t>
            </a:r>
            <a:r>
              <a:rPr sz="2000" spc="-5" dirty="0">
                <a:latin typeface="Arial"/>
                <a:cs typeface="Arial"/>
              </a:rPr>
              <a:t>капитала.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690" y="6605588"/>
            <a:ext cx="28384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бо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2B0FE3C-783B-6045-BCBF-C3679BCAD2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63</a:t>
            </a:fld>
            <a:endParaRPr lang="ru-RU" spc="-5" dirty="0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2982A449-FE0F-7E4E-962F-2A581D831030}"/>
              </a:ext>
            </a:extLst>
          </p:cNvPr>
          <p:cNvSpPr txBox="1"/>
          <p:nvPr/>
        </p:nvSpPr>
        <p:spPr>
          <a:xfrm>
            <a:off x="368490" y="2895145"/>
            <a:ext cx="82613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Оценка </a:t>
            </a:r>
            <a:r>
              <a:rPr sz="2000" spc="-25" dirty="0">
                <a:latin typeface="Arial"/>
                <a:cs typeface="Arial"/>
              </a:rPr>
              <a:t>выгод </a:t>
            </a:r>
            <a:r>
              <a:rPr sz="2000" spc="-10" dirty="0">
                <a:latin typeface="Arial"/>
                <a:cs typeface="Arial"/>
              </a:rPr>
              <a:t>инвестиционного </a:t>
            </a:r>
            <a:r>
              <a:rPr sz="2000" spc="-5" dirty="0">
                <a:latin typeface="Arial"/>
                <a:cs typeface="Arial"/>
              </a:rPr>
              <a:t>проекта </a:t>
            </a:r>
            <a:r>
              <a:rPr sz="2000" spc="-15" dirty="0">
                <a:latin typeface="Arial"/>
                <a:cs typeface="Arial"/>
              </a:rPr>
              <a:t>проводится </a:t>
            </a:r>
            <a:r>
              <a:rPr sz="2000" spc="-5" dirty="0">
                <a:latin typeface="Arial"/>
                <a:cs typeface="Arial"/>
              </a:rPr>
              <a:t>по </a:t>
            </a:r>
            <a:r>
              <a:rPr sz="2000" spc="-45" dirty="0">
                <a:latin typeface="Arial"/>
                <a:cs typeface="Arial"/>
              </a:rPr>
              <a:t>тому, </a:t>
            </a:r>
            <a:r>
              <a:rPr sz="2000" spc="5" dirty="0">
                <a:latin typeface="Arial"/>
                <a:cs typeface="Arial"/>
              </a:rPr>
              <a:t>какой  </a:t>
            </a:r>
            <a:r>
              <a:rPr sz="2000" b="1" spc="-5" dirty="0">
                <a:latin typeface="Arial"/>
                <a:cs typeface="Arial"/>
              </a:rPr>
              <a:t>дополнительный </a:t>
            </a:r>
            <a:r>
              <a:rPr sz="2000" b="1" spc="-20" dirty="0">
                <a:latin typeface="Arial"/>
                <a:cs typeface="Arial"/>
              </a:rPr>
              <a:t>поток </a:t>
            </a:r>
            <a:r>
              <a:rPr sz="2000" b="1" spc="-5" dirty="0">
                <a:latin typeface="Arial"/>
                <a:cs typeface="Arial"/>
              </a:rPr>
              <a:t>денежных </a:t>
            </a:r>
            <a:r>
              <a:rPr sz="2000" b="1" spc="-10" dirty="0">
                <a:latin typeface="Arial"/>
                <a:cs typeface="Arial"/>
              </a:rPr>
              <a:t>средств </a:t>
            </a:r>
            <a:r>
              <a:rPr sz="2000" b="1" spc="-5" dirty="0">
                <a:latin typeface="Arial"/>
                <a:cs typeface="Arial"/>
              </a:rPr>
              <a:t>он </a:t>
            </a:r>
            <a:r>
              <a:rPr sz="2000" b="1" spc="-10" dirty="0">
                <a:latin typeface="Arial"/>
                <a:cs typeface="Arial"/>
              </a:rPr>
              <a:t>принесет  компании.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1523" y="298704"/>
            <a:ext cx="406146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0" marR="5080" indent="-6229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Оценка </a:t>
            </a:r>
            <a:r>
              <a:rPr spc="-15" dirty="0"/>
              <a:t>инвестпроектов:  </a:t>
            </a:r>
            <a:r>
              <a:rPr spc="-5" dirty="0"/>
              <a:t>Net Present</a:t>
            </a:r>
            <a:r>
              <a:rPr dirty="0"/>
              <a:t> </a:t>
            </a:r>
            <a:r>
              <a:rPr spc="-35" dirty="0"/>
              <a:t>Value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443989"/>
            <a:ext cx="8051673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859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Arial"/>
                <a:cs typeface="Arial"/>
              </a:rPr>
              <a:t>Инвестиционный </a:t>
            </a:r>
            <a:r>
              <a:rPr sz="2000" b="1" spc="-5" dirty="0">
                <a:latin typeface="Arial"/>
                <a:cs typeface="Arial"/>
              </a:rPr>
              <a:t>проект </a:t>
            </a:r>
            <a:r>
              <a:rPr sz="2000" spc="-5" dirty="0">
                <a:latin typeface="Arial"/>
                <a:cs typeface="Arial"/>
              </a:rPr>
              <a:t>– </a:t>
            </a:r>
            <a:r>
              <a:rPr sz="2000" spc="-25" dirty="0">
                <a:latin typeface="Arial"/>
                <a:cs typeface="Arial"/>
              </a:rPr>
              <a:t>это </a:t>
            </a:r>
            <a:r>
              <a:rPr sz="2000" spc="-10" dirty="0">
                <a:latin typeface="Arial"/>
                <a:cs typeface="Arial"/>
              </a:rPr>
              <a:t>система денежных потоков,  </a:t>
            </a:r>
            <a:r>
              <a:rPr sz="2000" spc="-15" dirty="0">
                <a:latin typeface="Arial"/>
                <a:cs typeface="Arial"/>
              </a:rPr>
              <a:t>распределенная во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времени.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endParaRPr lang="ru-RU" sz="2000" spc="-2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20" dirty="0" err="1">
                <a:latin typeface="Arial"/>
                <a:cs typeface="Arial"/>
              </a:rPr>
              <a:t>Типичная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система </a:t>
            </a:r>
            <a:r>
              <a:rPr sz="2000" spc="-10" dirty="0">
                <a:latin typeface="Arial"/>
                <a:cs typeface="Arial"/>
              </a:rPr>
              <a:t>денежных потоков </a:t>
            </a:r>
            <a:r>
              <a:rPr sz="2000" spc="-5" dirty="0">
                <a:latin typeface="Arial"/>
                <a:cs typeface="Arial"/>
              </a:rPr>
              <a:t>проекта, </a:t>
            </a:r>
            <a:r>
              <a:rPr sz="2000" spc="-10" dirty="0">
                <a:latin typeface="Arial"/>
                <a:cs typeface="Arial"/>
              </a:rPr>
              <a:t>нанесенная на  </a:t>
            </a:r>
            <a:r>
              <a:rPr sz="2000" spc="-5" dirty="0">
                <a:latin typeface="Arial"/>
                <a:cs typeface="Arial"/>
              </a:rPr>
              <a:t>график: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2500" y="3981703"/>
            <a:ext cx="11106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Доходы </a:t>
            </a:r>
            <a:r>
              <a:rPr sz="1800" dirty="0">
                <a:latin typeface="Arial"/>
                <a:cs typeface="Arial"/>
              </a:rPr>
              <a:t>и  </a:t>
            </a:r>
            <a:r>
              <a:rPr sz="1800" spc="-15" dirty="0">
                <a:latin typeface="Arial"/>
                <a:cs typeface="Arial"/>
              </a:rPr>
              <a:t>расходы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  </a:t>
            </a:r>
            <a:r>
              <a:rPr sz="1800" spc="-15" dirty="0">
                <a:latin typeface="Arial"/>
                <a:cs typeface="Arial"/>
              </a:rPr>
              <a:t>деньгах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35173" y="3226307"/>
            <a:ext cx="5382768" cy="2462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92117" y="4256785"/>
            <a:ext cx="3211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Периоды </a:t>
            </a:r>
            <a:r>
              <a:rPr sz="1800" spc="-5" dirty="0">
                <a:latin typeface="Arial"/>
                <a:cs typeface="Arial"/>
              </a:rPr>
              <a:t>реализации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проекта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FDF55E-49D6-3D49-A0C4-685B6F48F9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64</a:t>
            </a:fld>
            <a:endParaRPr lang="ru-RU" spc="-5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7683" y="57150"/>
            <a:ext cx="438975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Какова выгода </a:t>
            </a:r>
            <a:r>
              <a:rPr spc="-40" dirty="0"/>
              <a:t>от</a:t>
            </a:r>
            <a:r>
              <a:rPr spc="45" dirty="0"/>
              <a:t> </a:t>
            </a:r>
            <a:r>
              <a:rPr spc="-5" dirty="0"/>
              <a:t>проекта.</a:t>
            </a: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Чистый </a:t>
            </a:r>
            <a:r>
              <a:rPr spc="-10" dirty="0"/>
              <a:t>денежный</a:t>
            </a:r>
            <a:r>
              <a:rPr spc="25" dirty="0"/>
              <a:t> </a:t>
            </a:r>
            <a:r>
              <a:rPr spc="-25" dirty="0"/>
              <a:t>поток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7690" y="6605588"/>
            <a:ext cx="28384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бо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686" y="1031747"/>
            <a:ext cx="738949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latin typeface="Arial"/>
                <a:cs typeface="Arial"/>
              </a:rPr>
              <a:t>Разница </a:t>
            </a:r>
            <a:r>
              <a:rPr sz="2000" spc="-10" dirty="0">
                <a:latin typeface="Arial"/>
                <a:cs typeface="Arial"/>
              </a:rPr>
              <a:t>между вызванными </a:t>
            </a:r>
            <a:r>
              <a:rPr sz="2000" spc="-5" dirty="0">
                <a:latin typeface="Arial"/>
                <a:cs typeface="Arial"/>
              </a:rPr>
              <a:t>проектом </a:t>
            </a:r>
            <a:r>
              <a:rPr sz="2000" spc="-15" dirty="0">
                <a:latin typeface="Arial"/>
                <a:cs typeface="Arial"/>
              </a:rPr>
              <a:t>дополнительными  </a:t>
            </a:r>
            <a:r>
              <a:rPr sz="2000" dirty="0">
                <a:latin typeface="Arial"/>
                <a:cs typeface="Arial"/>
              </a:rPr>
              <a:t>поступлениями </a:t>
            </a:r>
            <a:r>
              <a:rPr sz="2000" spc="-5" dirty="0">
                <a:latin typeface="Arial"/>
                <a:cs typeface="Arial"/>
              </a:rPr>
              <a:t>и </a:t>
            </a:r>
            <a:r>
              <a:rPr sz="2000" spc="-15" dirty="0">
                <a:latin typeface="Arial"/>
                <a:cs typeface="Arial"/>
              </a:rPr>
              <a:t>дополнительными расходами </a:t>
            </a:r>
            <a:r>
              <a:rPr sz="2000" spc="-20" dirty="0">
                <a:latin typeface="Arial"/>
                <a:cs typeface="Arial"/>
              </a:rPr>
              <a:t>называется </a:t>
            </a:r>
            <a:r>
              <a:rPr sz="2000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чистым 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денежным потоком</a:t>
            </a:r>
            <a:r>
              <a:rPr sz="2000" b="1" i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проекта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Пример </a:t>
            </a:r>
            <a:r>
              <a:rPr sz="2000" b="1" spc="-10" dirty="0">
                <a:latin typeface="Arial"/>
                <a:cs typeface="Arial"/>
              </a:rPr>
              <a:t>инвестиционного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проекта: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07949" y="2461641"/>
          <a:ext cx="8373109" cy="3546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1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7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1815"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Статья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lnB w="12700">
                      <a:solidFill>
                        <a:srgbClr val="7476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4665" marR="213360" indent="-249554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spc="-7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екущий  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год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lnB w="12700">
                      <a:solidFill>
                        <a:srgbClr val="7476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spc="-35" dirty="0">
                          <a:latin typeface="Arial"/>
                          <a:cs typeface="Arial"/>
                        </a:rPr>
                        <a:t>Год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Т+1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lnB w="12700">
                      <a:solidFill>
                        <a:srgbClr val="7476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spc="-35" dirty="0">
                          <a:latin typeface="Arial"/>
                          <a:cs typeface="Arial"/>
                        </a:rPr>
                        <a:t>Год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Т+2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lnB w="12700">
                      <a:solidFill>
                        <a:srgbClr val="7476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spc="-35" dirty="0">
                          <a:latin typeface="Arial"/>
                          <a:cs typeface="Arial"/>
                        </a:rPr>
                        <a:t>Год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Т+3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lnB w="12700">
                      <a:solidFill>
                        <a:srgbClr val="7476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spc="-15" dirty="0">
                          <a:latin typeface="Arial"/>
                          <a:cs typeface="Arial"/>
                        </a:rPr>
                        <a:t>Итого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lnB w="12700">
                      <a:solidFill>
                        <a:srgbClr val="74767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1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10" dirty="0"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поступления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000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477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000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000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000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130</a:t>
                      </a:r>
                      <a:r>
                        <a:rPr sz="1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000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solidFill>
                      <a:srgbClr val="747678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Инвестиции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оборудование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(50</a:t>
                      </a:r>
                      <a:r>
                        <a:rPr sz="1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000)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(50</a:t>
                      </a:r>
                      <a:r>
                        <a:rPr sz="1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000)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15">
                <a:tc>
                  <a:txBody>
                    <a:bodyPr/>
                    <a:lstStyle/>
                    <a:p>
                      <a:pPr marL="84455" marR="2374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10" dirty="0">
                          <a:latin typeface="Arial"/>
                          <a:cs typeface="Arial"/>
                        </a:rPr>
                        <a:t>Дополнительные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инвестиции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оборотный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капитал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(6</a:t>
                      </a:r>
                      <a:r>
                        <a:rPr sz="1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500)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(7</a:t>
                      </a:r>
                      <a:r>
                        <a:rPr sz="1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000)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solidFill>
                      <a:srgbClr val="747678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20" dirty="0">
                          <a:latin typeface="Arial"/>
                          <a:cs typeface="Arial"/>
                        </a:rPr>
                        <a:t>Расходы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 сырье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(6</a:t>
                      </a:r>
                      <a:r>
                        <a:rPr sz="1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000)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(9</a:t>
                      </a:r>
                      <a:r>
                        <a:rPr sz="1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000)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(12</a:t>
                      </a:r>
                      <a:r>
                        <a:rPr sz="1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000)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(12</a:t>
                      </a:r>
                      <a:r>
                        <a:rPr sz="1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000)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(39</a:t>
                      </a:r>
                      <a:r>
                        <a:rPr sz="1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000)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spc="-20" dirty="0">
                          <a:latin typeface="Arial"/>
                          <a:cs typeface="Arial"/>
                        </a:rPr>
                        <a:t>Расходы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заработную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плату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(3</a:t>
                      </a:r>
                      <a:r>
                        <a:rPr sz="1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000)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(4</a:t>
                      </a:r>
                      <a:r>
                        <a:rPr sz="1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500)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(6</a:t>
                      </a:r>
                      <a:r>
                        <a:rPr sz="1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000)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(6</a:t>
                      </a:r>
                      <a:r>
                        <a:rPr sz="1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000)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(19</a:t>
                      </a:r>
                      <a:r>
                        <a:rPr sz="1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500)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solidFill>
                      <a:srgbClr val="747678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815">
                <a:tc>
                  <a:txBody>
                    <a:bodyPr/>
                    <a:lstStyle/>
                    <a:p>
                      <a:pPr marL="84455" marR="5194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spc="-20" dirty="0">
                          <a:latin typeface="Arial"/>
                          <a:cs typeface="Arial"/>
                        </a:rPr>
                        <a:t>Расходы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на специфический  ремонт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5" dirty="0">
                          <a:latin typeface="Arial"/>
                          <a:cs typeface="Arial"/>
                        </a:rPr>
                        <a:t>ТО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(500)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(500)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(1</a:t>
                      </a:r>
                      <a:r>
                        <a:rPr sz="1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000)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(500)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(2</a:t>
                      </a:r>
                      <a:r>
                        <a:rPr sz="1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500)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Чистый денежный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0" dirty="0">
                          <a:latin typeface="Arial"/>
                          <a:cs typeface="Arial"/>
                        </a:rPr>
                        <a:t>поток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(46</a:t>
                      </a:r>
                      <a:r>
                        <a:rPr sz="15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000)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477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16</a:t>
                      </a:r>
                      <a:r>
                        <a:rPr sz="15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000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15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000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15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500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5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000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747678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42C477-E998-0B4B-B455-DD4A397A1A9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65</a:t>
            </a:fld>
            <a:endParaRPr lang="ru-RU" spc="-5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6079" y="298704"/>
            <a:ext cx="583057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0190" marR="5080" indent="-150812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Оценка </a:t>
            </a:r>
            <a:r>
              <a:rPr spc="-10" dirty="0"/>
              <a:t>инвестиционных проектов:  </a:t>
            </a:r>
            <a:r>
              <a:rPr spc="-5" dirty="0"/>
              <a:t>Net Present</a:t>
            </a:r>
            <a:r>
              <a:rPr spc="15" dirty="0"/>
              <a:t> </a:t>
            </a:r>
            <a:r>
              <a:rPr spc="-35" dirty="0"/>
              <a:t>Value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88515"/>
            <a:ext cx="7917815" cy="25126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116205" indent="-3429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Чистая </a:t>
            </a:r>
            <a:r>
              <a:rPr sz="2400" b="1" i="1" spc="-10" dirty="0">
                <a:solidFill>
                  <a:srgbClr val="C00000"/>
                </a:solidFill>
                <a:latin typeface="Arial"/>
                <a:cs typeface="Arial"/>
              </a:rPr>
              <a:t>приведенная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стоимость </a:t>
            </a:r>
            <a:r>
              <a:rPr sz="2400" dirty="0">
                <a:latin typeface="Arial"/>
                <a:cs typeface="Arial"/>
              </a:rPr>
              <a:t>(NPV) – </a:t>
            </a:r>
            <a:r>
              <a:rPr sz="2400" spc="-35" dirty="0">
                <a:latin typeface="Arial"/>
                <a:cs typeface="Arial"/>
              </a:rPr>
              <a:t>это  </a:t>
            </a:r>
            <a:r>
              <a:rPr sz="2400" spc="-15" dirty="0">
                <a:latin typeface="Arial"/>
                <a:cs typeface="Arial"/>
              </a:rPr>
              <a:t>сегодняшняя </a:t>
            </a:r>
            <a:r>
              <a:rPr sz="2400" spc="-5" dirty="0">
                <a:latin typeface="Arial"/>
                <a:cs typeface="Arial"/>
              </a:rPr>
              <a:t>(с </a:t>
            </a:r>
            <a:r>
              <a:rPr sz="2400" spc="-25" dirty="0">
                <a:latin typeface="Arial"/>
                <a:cs typeface="Arial"/>
              </a:rPr>
              <a:t>учетом </a:t>
            </a:r>
            <a:r>
              <a:rPr sz="2400" spc="-5" dirty="0">
                <a:latin typeface="Arial"/>
                <a:cs typeface="Arial"/>
              </a:rPr>
              <a:t>дисконтирования) </a:t>
            </a:r>
            <a:r>
              <a:rPr sz="2400" spc="-10" dirty="0">
                <a:latin typeface="Arial"/>
                <a:cs typeface="Arial"/>
              </a:rPr>
              <a:t>стоимость  суммы </a:t>
            </a:r>
            <a:r>
              <a:rPr sz="2400" spc="-25" dirty="0">
                <a:latin typeface="Arial"/>
                <a:cs typeface="Arial"/>
              </a:rPr>
              <a:t>будущих </a:t>
            </a:r>
            <a:r>
              <a:rPr sz="2400" spc="-10" dirty="0">
                <a:latin typeface="Arial"/>
                <a:cs typeface="Arial"/>
              </a:rPr>
              <a:t>денежных </a:t>
            </a:r>
            <a:r>
              <a:rPr sz="2400" spc="-15" dirty="0">
                <a:latin typeface="Arial"/>
                <a:cs typeface="Arial"/>
              </a:rPr>
              <a:t>потоков </a:t>
            </a:r>
            <a:r>
              <a:rPr sz="2400" spc="-10" dirty="0">
                <a:latin typeface="Arial"/>
                <a:cs typeface="Arial"/>
              </a:rPr>
              <a:t>инвестиционного  </a:t>
            </a:r>
            <a:r>
              <a:rPr sz="2400" spc="-5" dirty="0">
                <a:latin typeface="Arial"/>
                <a:cs typeface="Arial"/>
              </a:rPr>
              <a:t>проекта за </a:t>
            </a:r>
            <a:r>
              <a:rPr sz="2400" spc="-20" dirty="0">
                <a:latin typeface="Arial"/>
                <a:cs typeface="Arial"/>
              </a:rPr>
              <a:t>вычетом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инвестиций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  <a:tab pos="1151255" algn="l"/>
              </a:tabLst>
            </a:pPr>
            <a:r>
              <a:rPr sz="2400" b="1" dirty="0">
                <a:latin typeface="Arial"/>
                <a:cs typeface="Arial"/>
              </a:rPr>
              <a:t>NPV	проекта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10" dirty="0">
                <a:latin typeface="Arial"/>
                <a:cs typeface="Arial"/>
              </a:rPr>
              <a:t>Сумма </a:t>
            </a:r>
            <a:r>
              <a:rPr sz="2400" spc="-5" dirty="0">
                <a:latin typeface="Arial"/>
                <a:cs typeface="Arial"/>
              </a:rPr>
              <a:t>дисконтированных </a:t>
            </a:r>
            <a:r>
              <a:rPr sz="2400" spc="-10" dirty="0">
                <a:latin typeface="Arial"/>
                <a:cs typeface="Arial"/>
              </a:rPr>
              <a:t>денежных  </a:t>
            </a:r>
            <a:r>
              <a:rPr sz="2400" spc="-15" dirty="0">
                <a:latin typeface="Arial"/>
                <a:cs typeface="Arial"/>
              </a:rPr>
              <a:t>потоков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10" dirty="0">
                <a:latin typeface="Arial"/>
                <a:cs typeface="Arial"/>
              </a:rPr>
              <a:t>Сумма первоначальных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инвестиций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C5931E-D6DA-0748-B02D-B535E109FFC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66</a:t>
            </a:fld>
            <a:endParaRPr lang="ru-RU" spc="-5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7801" y="114045"/>
            <a:ext cx="53333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Коэффициент</a:t>
            </a:r>
            <a:r>
              <a:rPr dirty="0"/>
              <a:t> </a:t>
            </a:r>
            <a:r>
              <a:rPr spc="-10" dirty="0"/>
              <a:t>дисконтирования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3295" y="549656"/>
            <a:ext cx="7792720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  <a:tab pos="6865620" algn="l"/>
              </a:tabLst>
            </a:pPr>
            <a:r>
              <a:rPr sz="2000" spc="-5" dirty="0">
                <a:latin typeface="Arial"/>
                <a:cs typeface="Arial"/>
              </a:rPr>
              <a:t>Пос</a:t>
            </a:r>
            <a:r>
              <a:rPr sz="2000" spc="15" dirty="0">
                <a:latin typeface="Arial"/>
                <a:cs typeface="Arial"/>
              </a:rPr>
              <a:t>к</a:t>
            </a:r>
            <a:r>
              <a:rPr sz="2000" spc="-50" dirty="0">
                <a:latin typeface="Arial"/>
                <a:cs typeface="Arial"/>
              </a:rPr>
              <a:t>о</a:t>
            </a:r>
            <a:r>
              <a:rPr sz="2000" spc="-10" dirty="0">
                <a:latin typeface="Arial"/>
                <a:cs typeface="Arial"/>
              </a:rPr>
              <a:t>ль</a:t>
            </a:r>
            <a:r>
              <a:rPr sz="2000" spc="10" dirty="0">
                <a:latin typeface="Arial"/>
                <a:cs typeface="Arial"/>
              </a:rPr>
              <a:t>к</a:t>
            </a:r>
            <a:r>
              <a:rPr sz="2000" spc="-5" dirty="0">
                <a:latin typeface="Arial"/>
                <a:cs typeface="Arial"/>
              </a:rPr>
              <a:t>у</a:t>
            </a:r>
            <a:r>
              <a:rPr sz="2000" spc="-10" dirty="0">
                <a:latin typeface="Arial"/>
                <a:cs typeface="Arial"/>
              </a:rPr>
              <a:t> день</a:t>
            </a:r>
            <a:r>
              <a:rPr sz="2000" spc="-15" dirty="0">
                <a:latin typeface="Arial"/>
                <a:cs typeface="Arial"/>
              </a:rPr>
              <a:t>г</a:t>
            </a:r>
            <a:r>
              <a:rPr sz="2000" spc="-5" dirty="0">
                <a:latin typeface="Arial"/>
                <a:cs typeface="Arial"/>
              </a:rPr>
              <a:t>и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в п</a:t>
            </a:r>
            <a:r>
              <a:rPr sz="2000" spc="-10" dirty="0">
                <a:latin typeface="Arial"/>
                <a:cs typeface="Arial"/>
              </a:rPr>
              <a:t>рое</a:t>
            </a:r>
            <a:r>
              <a:rPr sz="2000" spc="15" dirty="0">
                <a:latin typeface="Arial"/>
                <a:cs typeface="Arial"/>
              </a:rPr>
              <a:t>к</a:t>
            </a:r>
            <a:r>
              <a:rPr sz="2000" spc="-5" dirty="0">
                <a:latin typeface="Arial"/>
                <a:cs typeface="Arial"/>
              </a:rPr>
              <a:t>т мы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в</a:t>
            </a:r>
            <a:r>
              <a:rPr sz="2000" spc="15" dirty="0">
                <a:latin typeface="Arial"/>
                <a:cs typeface="Arial"/>
              </a:rPr>
              <a:t>к</a:t>
            </a:r>
            <a:r>
              <a:rPr sz="2000" spc="-10" dirty="0">
                <a:latin typeface="Arial"/>
                <a:cs typeface="Arial"/>
              </a:rPr>
              <a:t>лады</a:t>
            </a:r>
            <a:r>
              <a:rPr sz="2000" spc="-35" dirty="0">
                <a:latin typeface="Arial"/>
                <a:cs typeface="Arial"/>
              </a:rPr>
              <a:t>в</a:t>
            </a:r>
            <a:r>
              <a:rPr sz="2000" spc="-10" dirty="0">
                <a:latin typeface="Arial"/>
                <a:cs typeface="Arial"/>
              </a:rPr>
              <a:t>ае</a:t>
            </a:r>
            <a:r>
              <a:rPr sz="2000" spc="-5" dirty="0">
                <a:latin typeface="Arial"/>
                <a:cs typeface="Arial"/>
              </a:rPr>
              <a:t>м се</a:t>
            </a:r>
            <a:r>
              <a:rPr sz="2000" spc="-50" dirty="0">
                <a:latin typeface="Arial"/>
                <a:cs typeface="Arial"/>
              </a:rPr>
              <a:t>го</a:t>
            </a:r>
            <a:r>
              <a:rPr sz="2000" spc="-10" dirty="0">
                <a:latin typeface="Arial"/>
                <a:cs typeface="Arial"/>
              </a:rPr>
              <a:t>дня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а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30" dirty="0">
                <a:latin typeface="Arial"/>
                <a:cs typeface="Arial"/>
              </a:rPr>
              <a:t>во</a:t>
            </a:r>
            <a:r>
              <a:rPr sz="2000" spc="-10" dirty="0">
                <a:latin typeface="Arial"/>
                <a:cs typeface="Arial"/>
              </a:rPr>
              <a:t>звр</a:t>
            </a:r>
            <a:r>
              <a:rPr sz="2000" spc="-50" dirty="0">
                <a:latin typeface="Arial"/>
                <a:cs typeface="Arial"/>
              </a:rPr>
              <a:t>а</a:t>
            </a:r>
            <a:r>
              <a:rPr sz="2000" spc="-5" dirty="0">
                <a:latin typeface="Arial"/>
                <a:cs typeface="Arial"/>
              </a:rPr>
              <a:t>т  </a:t>
            </a:r>
            <a:r>
              <a:rPr sz="2000" spc="-15" dirty="0">
                <a:latin typeface="Arial"/>
                <a:cs typeface="Arial"/>
              </a:rPr>
              <a:t>получим </a:t>
            </a:r>
            <a:r>
              <a:rPr sz="2000" spc="-5" dirty="0">
                <a:latin typeface="Arial"/>
                <a:cs typeface="Arial"/>
              </a:rPr>
              <a:t>в </a:t>
            </a:r>
            <a:r>
              <a:rPr sz="2000" spc="-10" dirty="0">
                <a:latin typeface="Arial"/>
                <a:cs typeface="Arial"/>
              </a:rPr>
              <a:t>последующие </a:t>
            </a:r>
            <a:r>
              <a:rPr sz="2000" spc="-25" dirty="0">
                <a:latin typeface="Arial"/>
                <a:cs typeface="Arial"/>
              </a:rPr>
              <a:t>годы, </a:t>
            </a:r>
            <a:r>
              <a:rPr sz="2000" spc="-5" dirty="0">
                <a:latin typeface="Arial"/>
                <a:cs typeface="Arial"/>
              </a:rPr>
              <a:t>нам надо </a:t>
            </a:r>
            <a:r>
              <a:rPr sz="2000" spc="5" dirty="0">
                <a:latin typeface="Arial"/>
                <a:cs typeface="Arial"/>
              </a:rPr>
              <a:t>как-то </a:t>
            </a:r>
            <a:r>
              <a:rPr sz="2000" spc="-10" dirty="0">
                <a:latin typeface="Arial"/>
                <a:cs typeface="Arial"/>
              </a:rPr>
              <a:t>сопоставить  </a:t>
            </a:r>
            <a:r>
              <a:rPr sz="2000" spc="-20" dirty="0">
                <a:latin typeface="Arial"/>
                <a:cs typeface="Arial"/>
              </a:rPr>
              <a:t>величины </a:t>
            </a:r>
            <a:r>
              <a:rPr sz="2000" spc="-15" dirty="0">
                <a:latin typeface="Arial"/>
                <a:cs typeface="Arial"/>
              </a:rPr>
              <a:t>чистого денежного </a:t>
            </a:r>
            <a:r>
              <a:rPr sz="2000" spc="-10" dirty="0">
                <a:latin typeface="Arial"/>
                <a:cs typeface="Arial"/>
              </a:rPr>
              <a:t>потока </a:t>
            </a:r>
            <a:r>
              <a:rPr sz="2000" spc="-5" dirty="0">
                <a:latin typeface="Arial"/>
                <a:cs typeface="Arial"/>
              </a:rPr>
              <a:t>в </a:t>
            </a:r>
            <a:r>
              <a:rPr sz="2000" spc="-25" dirty="0">
                <a:latin typeface="Arial"/>
                <a:cs typeface="Arial"/>
              </a:rPr>
              <a:t>будущем </a:t>
            </a:r>
            <a:r>
              <a:rPr sz="2000" spc="-5" dirty="0">
                <a:latin typeface="Arial"/>
                <a:cs typeface="Arial"/>
              </a:rPr>
              <a:t>с </a:t>
            </a:r>
            <a:r>
              <a:rPr sz="2000" spc="-15" dirty="0">
                <a:latin typeface="Arial"/>
                <a:cs typeface="Arial"/>
              </a:rPr>
              <a:t>сегодняшней  </a:t>
            </a:r>
            <a:r>
              <a:rPr sz="2000" spc="-10" dirty="0">
                <a:latin typeface="Arial"/>
                <a:cs typeface="Arial"/>
              </a:rPr>
              <a:t>стоимостью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инвестиций.</a:t>
            </a:r>
            <a:endParaRPr sz="2000">
              <a:latin typeface="Arial"/>
              <a:cs typeface="Arial"/>
            </a:endParaRPr>
          </a:p>
          <a:p>
            <a:pPr marL="355600" marR="415290" indent="-342900" algn="just">
              <a:lnSpc>
                <a:spcPct val="100000"/>
              </a:lnSpc>
              <a:spcBef>
                <a:spcPts val="484"/>
              </a:spcBef>
              <a:buChar char="•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Для </a:t>
            </a:r>
            <a:r>
              <a:rPr sz="2000" spc="-20" dirty="0">
                <a:latin typeface="Arial"/>
                <a:cs typeface="Arial"/>
              </a:rPr>
              <a:t>того, </a:t>
            </a:r>
            <a:r>
              <a:rPr sz="2000" spc="-10" dirty="0">
                <a:latin typeface="Arial"/>
                <a:cs typeface="Arial"/>
              </a:rPr>
              <a:t>чтобы </a:t>
            </a:r>
            <a:r>
              <a:rPr sz="2000" b="1" spc="-5" dirty="0">
                <a:latin typeface="Arial"/>
                <a:cs typeface="Arial"/>
              </a:rPr>
              <a:t>оценить современную </a:t>
            </a:r>
            <a:r>
              <a:rPr sz="2000" b="1" spc="-15" dirty="0">
                <a:latin typeface="Arial"/>
                <a:cs typeface="Arial"/>
              </a:rPr>
              <a:t>стоимость </a:t>
            </a:r>
            <a:r>
              <a:rPr sz="2000" b="1" spc="-35" dirty="0">
                <a:latin typeface="Arial"/>
                <a:cs typeface="Arial"/>
              </a:rPr>
              <a:t>денег,  </a:t>
            </a:r>
            <a:r>
              <a:rPr sz="2000" b="1" spc="-20" dirty="0">
                <a:latin typeface="Arial"/>
                <a:cs typeface="Arial"/>
              </a:rPr>
              <a:t>которые </a:t>
            </a:r>
            <a:r>
              <a:rPr sz="2000" b="1" spc="-5" dirty="0">
                <a:latin typeface="Arial"/>
                <a:cs typeface="Arial"/>
              </a:rPr>
              <a:t>проект </a:t>
            </a:r>
            <a:r>
              <a:rPr sz="2000" b="1" spc="-10" dirty="0">
                <a:latin typeface="Arial"/>
                <a:cs typeface="Arial"/>
              </a:rPr>
              <a:t>принесет </a:t>
            </a:r>
            <a:r>
              <a:rPr sz="2000" b="1" spc="-5" dirty="0">
                <a:latin typeface="Arial"/>
                <a:cs typeface="Arial"/>
              </a:rPr>
              <a:t>в </a:t>
            </a:r>
            <a:r>
              <a:rPr sz="2000" b="1" spc="-15" dirty="0">
                <a:latin typeface="Arial"/>
                <a:cs typeface="Arial"/>
              </a:rPr>
              <a:t>будущем, </a:t>
            </a:r>
            <a:r>
              <a:rPr sz="2000" spc="-20" dirty="0">
                <a:latin typeface="Arial"/>
                <a:cs typeface="Arial"/>
              </a:rPr>
              <a:t>необходимо </a:t>
            </a:r>
            <a:r>
              <a:rPr sz="2000" spc="-5" dirty="0">
                <a:latin typeface="Arial"/>
                <a:cs typeface="Arial"/>
              </a:rPr>
              <a:t>сумму  </a:t>
            </a:r>
            <a:r>
              <a:rPr sz="2000" spc="-20" dirty="0">
                <a:latin typeface="Arial"/>
                <a:cs typeface="Arial"/>
              </a:rPr>
              <a:t>будущих </a:t>
            </a:r>
            <a:r>
              <a:rPr sz="2000" spc="-5" dirty="0">
                <a:latin typeface="Arial"/>
                <a:cs typeface="Arial"/>
              </a:rPr>
              <a:t>поступлений </a:t>
            </a:r>
            <a:r>
              <a:rPr sz="2000" spc="-10" dirty="0">
                <a:latin typeface="Arial"/>
                <a:cs typeface="Arial"/>
              </a:rPr>
              <a:t>умножить </a:t>
            </a:r>
            <a:r>
              <a:rPr sz="2000" spc="-5" dirty="0">
                <a:latin typeface="Arial"/>
                <a:cs typeface="Arial"/>
              </a:rPr>
              <a:t>на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коэффициент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6195" y="2683204"/>
            <a:ext cx="3655060" cy="11226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дисконтирования.</a:t>
            </a:r>
            <a:endParaRPr sz="200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48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0" dirty="0">
                <a:latin typeface="Arial"/>
                <a:cs typeface="Arial"/>
              </a:rPr>
              <a:t>Где </a:t>
            </a:r>
            <a:r>
              <a:rPr sz="2000" spc="-5" dirty="0">
                <a:latin typeface="Arial"/>
                <a:cs typeface="Arial"/>
              </a:rPr>
              <a:t>i – </a:t>
            </a:r>
            <a:r>
              <a:rPr sz="2000" spc="-10" dirty="0">
                <a:latin typeface="Arial"/>
                <a:cs typeface="Arial"/>
              </a:rPr>
              <a:t>процентная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ставка</a:t>
            </a:r>
            <a:endParaRPr sz="200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48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n – порядковый </a:t>
            </a:r>
            <a:r>
              <a:rPr sz="2000" spc="-10" dirty="0">
                <a:latin typeface="Arial"/>
                <a:cs typeface="Arial"/>
              </a:rPr>
              <a:t>номер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года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3295" y="3841750"/>
            <a:ext cx="82683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Значения </a:t>
            </a:r>
            <a:r>
              <a:rPr sz="2000" spc="-5" dirty="0">
                <a:latin typeface="Arial"/>
                <a:cs typeface="Arial"/>
              </a:rPr>
              <a:t>коэффициента </a:t>
            </a:r>
            <a:r>
              <a:rPr sz="2000" spc="-10" dirty="0">
                <a:latin typeface="Arial"/>
                <a:cs typeface="Arial"/>
              </a:rPr>
              <a:t>дисконтирования </a:t>
            </a:r>
            <a:r>
              <a:rPr sz="2000" spc="-5" dirty="0">
                <a:latin typeface="Arial"/>
                <a:cs typeface="Arial"/>
              </a:rPr>
              <a:t>при ставках 12% и </a:t>
            </a:r>
            <a:r>
              <a:rPr sz="2000" spc="-10" dirty="0">
                <a:latin typeface="Arial"/>
                <a:cs typeface="Arial"/>
              </a:rPr>
              <a:t>15%  </a:t>
            </a:r>
            <a:r>
              <a:rPr sz="2000" spc="-20" dirty="0">
                <a:latin typeface="Arial"/>
                <a:cs typeface="Arial"/>
              </a:rPr>
              <a:t>годовых: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52008" y="3163061"/>
            <a:ext cx="857885" cy="0"/>
          </a:xfrm>
          <a:custGeom>
            <a:avLst/>
            <a:gdLst/>
            <a:ahLst/>
            <a:cxnLst/>
            <a:rect l="l" t="t" r="r" b="b"/>
            <a:pathLst>
              <a:path w="857884">
                <a:moveTo>
                  <a:pt x="0" y="0"/>
                </a:moveTo>
                <a:lnTo>
                  <a:pt x="85737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03034" y="2814447"/>
            <a:ext cx="0" cy="697865"/>
          </a:xfrm>
          <a:custGeom>
            <a:avLst/>
            <a:gdLst/>
            <a:ahLst/>
            <a:cxnLst/>
            <a:rect l="l" t="t" r="r" b="b"/>
            <a:pathLst>
              <a:path h="697864">
                <a:moveTo>
                  <a:pt x="0" y="0"/>
                </a:moveTo>
                <a:lnTo>
                  <a:pt x="0" y="6973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4890" y="2820797"/>
            <a:ext cx="1674495" cy="0"/>
          </a:xfrm>
          <a:custGeom>
            <a:avLst/>
            <a:gdLst/>
            <a:ahLst/>
            <a:cxnLst/>
            <a:rect l="l" t="t" r="r" b="b"/>
            <a:pathLst>
              <a:path w="1674495">
                <a:moveTo>
                  <a:pt x="0" y="0"/>
                </a:moveTo>
                <a:lnTo>
                  <a:pt x="167449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90108" y="3505453"/>
            <a:ext cx="819785" cy="0"/>
          </a:xfrm>
          <a:custGeom>
            <a:avLst/>
            <a:gdLst/>
            <a:ahLst/>
            <a:cxnLst/>
            <a:rect l="l" t="t" r="r" b="b"/>
            <a:pathLst>
              <a:path w="819784">
                <a:moveTo>
                  <a:pt x="0" y="0"/>
                </a:moveTo>
                <a:lnTo>
                  <a:pt x="81927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11496" y="3030982"/>
            <a:ext cx="421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" algn="l"/>
              </a:tabLst>
            </a:pPr>
            <a:r>
              <a:rPr sz="1500" b="1" dirty="0">
                <a:latin typeface="Arial"/>
                <a:cs typeface="Arial"/>
              </a:rPr>
              <a:t>К	=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21832" y="2859531"/>
            <a:ext cx="13208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45809" y="3202178"/>
            <a:ext cx="48323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Arial"/>
                <a:cs typeface="Arial"/>
              </a:rPr>
              <a:t>(1+i)</a:t>
            </a:r>
            <a:r>
              <a:rPr sz="1500" baseline="25000" dirty="0">
                <a:latin typeface="Arial"/>
                <a:cs typeface="Arial"/>
              </a:rPr>
              <a:t>n</a:t>
            </a:r>
            <a:endParaRPr sz="1500" baseline="250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84454" y="4552569"/>
          <a:ext cx="8437242" cy="1328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7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79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72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marR="1257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b="1" spc="-35" dirty="0">
                          <a:latin typeface="Arial"/>
                          <a:cs typeface="Arial"/>
                        </a:rPr>
                        <a:t>Год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747678"/>
                      </a:solidFill>
                      <a:prstDash val="solid"/>
                    </a:lnT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747678"/>
                      </a:solidFill>
                      <a:prstDash val="solid"/>
                    </a:lnT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747678"/>
                      </a:solidFill>
                      <a:prstDash val="solid"/>
                    </a:lnT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747678"/>
                      </a:solidFill>
                      <a:prstDash val="solid"/>
                    </a:lnT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747678"/>
                      </a:solidFill>
                      <a:prstDash val="solid"/>
                    </a:lnT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4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747678"/>
                      </a:solidFill>
                      <a:prstDash val="solid"/>
                    </a:lnT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5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747678"/>
                      </a:solidFill>
                      <a:prstDash val="solid"/>
                    </a:lnT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95">
                <a:tc>
                  <a:txBody>
                    <a:bodyPr/>
                    <a:lstStyle/>
                    <a:p>
                      <a:pPr marR="12573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700" b="1" spc="-5" dirty="0">
                          <a:latin typeface="Arial"/>
                          <a:cs typeface="Arial"/>
                        </a:rPr>
                        <a:t>Ставка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12%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T w="12700">
                      <a:solidFill>
                        <a:srgbClr val="747678"/>
                      </a:solidFill>
                      <a:prstDash val="solid"/>
                    </a:lnT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700" b="1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T w="12700">
                      <a:solidFill>
                        <a:srgbClr val="747678"/>
                      </a:solidFill>
                      <a:prstDash val="solid"/>
                    </a:lnT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700" b="1" spc="-5" dirty="0">
                          <a:latin typeface="Arial"/>
                          <a:cs typeface="Arial"/>
                        </a:rPr>
                        <a:t>0,893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T w="12700">
                      <a:solidFill>
                        <a:srgbClr val="747678"/>
                      </a:solidFill>
                      <a:prstDash val="solid"/>
                    </a:lnT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700" b="1" spc="-5" dirty="0">
                          <a:latin typeface="Arial"/>
                          <a:cs typeface="Arial"/>
                        </a:rPr>
                        <a:t>0,797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T w="12700">
                      <a:solidFill>
                        <a:srgbClr val="747678"/>
                      </a:solidFill>
                      <a:prstDash val="solid"/>
                    </a:lnT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700" b="1" spc="-5" dirty="0">
                          <a:latin typeface="Arial"/>
                          <a:cs typeface="Arial"/>
                        </a:rPr>
                        <a:t>0,712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T w="12700">
                      <a:solidFill>
                        <a:srgbClr val="747678"/>
                      </a:solidFill>
                      <a:prstDash val="solid"/>
                    </a:lnT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700" b="1" spc="-5" dirty="0">
                          <a:latin typeface="Arial"/>
                          <a:cs typeface="Arial"/>
                        </a:rPr>
                        <a:t>0,636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T w="12700">
                      <a:solidFill>
                        <a:srgbClr val="747678"/>
                      </a:solidFill>
                      <a:prstDash val="solid"/>
                    </a:lnT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700" b="1" spc="-5" dirty="0">
                          <a:latin typeface="Arial"/>
                          <a:cs typeface="Arial"/>
                        </a:rPr>
                        <a:t>0,567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T w="12700">
                      <a:solidFill>
                        <a:srgbClr val="747678"/>
                      </a:solidFill>
                      <a:prstDash val="solid"/>
                    </a:lnT>
                    <a:solidFill>
                      <a:srgbClr val="747678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595">
                <a:tc>
                  <a:txBody>
                    <a:bodyPr/>
                    <a:lstStyle/>
                    <a:p>
                      <a:pPr marR="126364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700" b="1" spc="-10" dirty="0">
                          <a:latin typeface="Arial"/>
                          <a:cs typeface="Arial"/>
                        </a:rPr>
                        <a:t>Ставка</a:t>
                      </a:r>
                      <a:r>
                        <a:rPr sz="17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15%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700" b="1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700" b="1" spc="-5" dirty="0">
                          <a:latin typeface="Arial"/>
                          <a:cs typeface="Arial"/>
                        </a:rPr>
                        <a:t>0,870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700" b="1" spc="-5" dirty="0">
                          <a:latin typeface="Arial"/>
                          <a:cs typeface="Arial"/>
                        </a:rPr>
                        <a:t>0,757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700" b="1" spc="-5" dirty="0">
                          <a:latin typeface="Arial"/>
                          <a:cs typeface="Arial"/>
                        </a:rPr>
                        <a:t>0,658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700" b="1" spc="-5" dirty="0">
                          <a:latin typeface="Arial"/>
                          <a:cs typeface="Arial"/>
                        </a:rPr>
                        <a:t>0,572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700" b="1" spc="-5" dirty="0">
                          <a:latin typeface="Arial"/>
                          <a:cs typeface="Arial"/>
                        </a:rPr>
                        <a:t>0,497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4742307" y="2864739"/>
            <a:ext cx="1861185" cy="598170"/>
          </a:xfrm>
          <a:custGeom>
            <a:avLst/>
            <a:gdLst/>
            <a:ahLst/>
            <a:cxnLst/>
            <a:rect l="l" t="t" r="r" b="b"/>
            <a:pathLst>
              <a:path w="1861184" h="598170">
                <a:moveTo>
                  <a:pt x="0" y="598170"/>
                </a:moveTo>
                <a:lnTo>
                  <a:pt x="1860804" y="598170"/>
                </a:lnTo>
                <a:lnTo>
                  <a:pt x="1860804" y="0"/>
                </a:lnTo>
                <a:lnTo>
                  <a:pt x="0" y="0"/>
                </a:lnTo>
                <a:lnTo>
                  <a:pt x="0" y="598170"/>
                </a:lnTo>
                <a:close/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7690" y="6605588"/>
            <a:ext cx="28384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бо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2FD01164-D485-124E-A31F-39988241D4D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67</a:t>
            </a:fld>
            <a:endParaRPr lang="ru-RU" spc="-5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1523" y="298704"/>
            <a:ext cx="406146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0" marR="5080" indent="-6229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Оценка </a:t>
            </a:r>
            <a:r>
              <a:rPr spc="-15" dirty="0"/>
              <a:t>инвестпроектов:  </a:t>
            </a:r>
            <a:r>
              <a:rPr spc="-5" dirty="0"/>
              <a:t>Net Present</a:t>
            </a:r>
            <a:r>
              <a:rPr dirty="0"/>
              <a:t> </a:t>
            </a:r>
            <a:r>
              <a:rPr spc="-35" dirty="0"/>
              <a:t>Value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453" y="1212373"/>
            <a:ext cx="69215" cy="4832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055"/>
              </a:lnSpc>
              <a:spcBef>
                <a:spcPts val="105"/>
              </a:spcBef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55"/>
              </a:lnSpc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453" y="1719259"/>
            <a:ext cx="69215" cy="164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453" y="1908511"/>
            <a:ext cx="69215" cy="164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453" y="2284708"/>
            <a:ext cx="69215" cy="164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453" y="2472999"/>
            <a:ext cx="69215" cy="164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8453" y="2611477"/>
            <a:ext cx="69215" cy="331660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55"/>
              </a:lnSpc>
              <a:spcBef>
                <a:spcPts val="400"/>
              </a:spcBef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25"/>
              </a:lnSpc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25"/>
              </a:lnSpc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25"/>
              </a:lnSpc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60"/>
              </a:lnSpc>
            </a:pPr>
            <a:r>
              <a:rPr sz="900" spc="9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00437" y="1522511"/>
            <a:ext cx="2168874" cy="1713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30277" y="2025063"/>
            <a:ext cx="1910080" cy="6832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305"/>
              </a:spcBef>
            </a:pPr>
            <a:r>
              <a:rPr sz="1200" b="1" spc="280" dirty="0">
                <a:latin typeface="Arial"/>
                <a:cs typeface="Arial"/>
              </a:rPr>
              <a:t>При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spc="355" dirty="0">
                <a:latin typeface="Arial"/>
                <a:cs typeface="Arial"/>
              </a:rPr>
              <a:t>NPV</a:t>
            </a:r>
            <a:r>
              <a:rPr sz="1200" b="1" spc="114" dirty="0">
                <a:latin typeface="Arial"/>
                <a:cs typeface="Arial"/>
              </a:rPr>
              <a:t> </a:t>
            </a:r>
            <a:r>
              <a:rPr sz="1200" b="1" spc="280" dirty="0">
                <a:latin typeface="Arial"/>
                <a:cs typeface="Arial"/>
              </a:rPr>
              <a:t>&gt;</a:t>
            </a:r>
            <a:r>
              <a:rPr sz="1200" b="1" spc="110" dirty="0">
                <a:latin typeface="Arial"/>
                <a:cs typeface="Arial"/>
              </a:rPr>
              <a:t> </a:t>
            </a:r>
            <a:r>
              <a:rPr sz="1200" b="1" spc="300" dirty="0">
                <a:latin typeface="Arial"/>
                <a:cs typeface="Arial"/>
              </a:rPr>
              <a:t>0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spc="235" dirty="0">
                <a:latin typeface="Arial"/>
                <a:cs typeface="Arial"/>
              </a:rPr>
              <a:t>капи-  </a:t>
            </a:r>
            <a:r>
              <a:rPr sz="1200" b="1" spc="245" dirty="0">
                <a:latin typeface="Arial"/>
                <a:cs typeface="Arial"/>
              </a:rPr>
              <a:t>таловложение  </a:t>
            </a:r>
            <a:r>
              <a:rPr sz="1200" b="1" spc="225" dirty="0">
                <a:latin typeface="Arial"/>
                <a:cs typeface="Arial"/>
              </a:rPr>
              <a:t>считается</a:t>
            </a:r>
            <a:r>
              <a:rPr sz="1200" b="1" spc="70" dirty="0">
                <a:latin typeface="Arial"/>
                <a:cs typeface="Arial"/>
              </a:rPr>
              <a:t> </a:t>
            </a:r>
            <a:r>
              <a:rPr sz="1200" b="1" spc="275" dirty="0">
                <a:latin typeface="Arial"/>
                <a:cs typeface="Arial"/>
              </a:rPr>
              <a:t>эффек-  </a:t>
            </a:r>
            <a:r>
              <a:rPr sz="1200" b="1" spc="225" dirty="0">
                <a:latin typeface="Arial"/>
                <a:cs typeface="Arial"/>
              </a:rPr>
              <a:t>тивным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5228" y="1844760"/>
            <a:ext cx="2696845" cy="782320"/>
          </a:xfrm>
          <a:custGeom>
            <a:avLst/>
            <a:gdLst/>
            <a:ahLst/>
            <a:cxnLst/>
            <a:rect l="l" t="t" r="r" b="b"/>
            <a:pathLst>
              <a:path w="2696845" h="782319">
                <a:moveTo>
                  <a:pt x="0" y="782302"/>
                </a:moveTo>
                <a:lnTo>
                  <a:pt x="2696217" y="782302"/>
                </a:lnTo>
                <a:lnTo>
                  <a:pt x="2696217" y="0"/>
                </a:lnTo>
                <a:lnTo>
                  <a:pt x="0" y="0"/>
                </a:lnTo>
                <a:lnTo>
                  <a:pt x="0" y="782302"/>
                </a:lnTo>
                <a:close/>
              </a:path>
            </a:pathLst>
          </a:custGeom>
          <a:solidFill>
            <a:srgbClr val="C0C0C0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20300" y="2236444"/>
            <a:ext cx="824230" cy="0"/>
          </a:xfrm>
          <a:custGeom>
            <a:avLst/>
            <a:gdLst/>
            <a:ahLst/>
            <a:cxnLst/>
            <a:rect l="l" t="t" r="r" b="b"/>
            <a:pathLst>
              <a:path w="824230">
                <a:moveTo>
                  <a:pt x="0" y="0"/>
                </a:moveTo>
                <a:lnTo>
                  <a:pt x="824144" y="0"/>
                </a:lnTo>
              </a:path>
            </a:pathLst>
          </a:custGeom>
          <a:ln w="11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11793" y="2017390"/>
            <a:ext cx="408940" cy="355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spc="135" dirty="0">
                <a:latin typeface="Symbol"/>
                <a:cs typeface="Symbol"/>
              </a:rPr>
              <a:t></a:t>
            </a:r>
            <a:r>
              <a:rPr sz="2150" spc="-114" dirty="0">
                <a:latin typeface="Times New Roman"/>
                <a:cs typeface="Times New Roman"/>
              </a:rPr>
              <a:t> </a:t>
            </a:r>
            <a:r>
              <a:rPr sz="2150" spc="120" dirty="0">
                <a:latin typeface="Times New Roman"/>
                <a:cs typeface="Times New Roman"/>
              </a:rPr>
              <a:t>0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39500" y="1943634"/>
            <a:ext cx="35115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spc="245" dirty="0">
                <a:latin typeface="Symbol"/>
                <a:cs typeface="Symbol"/>
              </a:rPr>
              <a:t></a:t>
            </a:r>
            <a:endParaRPr sz="325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37127" y="1851344"/>
            <a:ext cx="144145" cy="2184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250" i="1" spc="95" dirty="0">
                <a:latin typeface="Times New Roman"/>
                <a:cs typeface="Times New Roman"/>
              </a:rPr>
              <a:t>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95314" y="2224347"/>
            <a:ext cx="114300" cy="2184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250" i="1" spc="70" dirty="0">
                <a:latin typeface="Times New Roman"/>
                <a:cs typeface="Times New Roman"/>
              </a:rPr>
              <a:t>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41279" y="2026288"/>
            <a:ext cx="114300" cy="2184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250" i="1" spc="70" dirty="0">
                <a:latin typeface="Times New Roman"/>
                <a:cs typeface="Times New Roman"/>
              </a:rPr>
              <a:t>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56476" y="2233050"/>
            <a:ext cx="1050925" cy="355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75" i="1" spc="172" baseline="-17777" dirty="0">
                <a:latin typeface="Times New Roman"/>
                <a:cs typeface="Times New Roman"/>
              </a:rPr>
              <a:t>n</a:t>
            </a:r>
            <a:r>
              <a:rPr sz="1875" spc="172" baseline="-17777" dirty="0">
                <a:latin typeface="Symbol"/>
                <a:cs typeface="Symbol"/>
              </a:rPr>
              <a:t></a:t>
            </a:r>
            <a:r>
              <a:rPr sz="1875" spc="172" baseline="-17777" dirty="0">
                <a:latin typeface="Times New Roman"/>
                <a:cs typeface="Times New Roman"/>
              </a:rPr>
              <a:t>0 </a:t>
            </a:r>
            <a:r>
              <a:rPr sz="2150" spc="100" dirty="0">
                <a:latin typeface="Times New Roman"/>
                <a:cs typeface="Times New Roman"/>
              </a:rPr>
              <a:t>(1</a:t>
            </a:r>
            <a:r>
              <a:rPr sz="2150" spc="100" dirty="0">
                <a:latin typeface="Symbol"/>
                <a:cs typeface="Symbol"/>
              </a:rPr>
              <a:t></a:t>
            </a:r>
            <a:r>
              <a:rPr sz="2150" spc="-95" dirty="0">
                <a:latin typeface="Times New Roman"/>
                <a:cs typeface="Times New Roman"/>
              </a:rPr>
              <a:t> </a:t>
            </a:r>
            <a:r>
              <a:rPr sz="2150" i="1" spc="110" dirty="0">
                <a:latin typeface="Times New Roman"/>
                <a:cs typeface="Times New Roman"/>
              </a:rPr>
              <a:t>i</a:t>
            </a:r>
            <a:r>
              <a:rPr sz="2150" spc="110" dirty="0">
                <a:latin typeface="Times New Roman"/>
                <a:cs typeface="Times New Roman"/>
              </a:rPr>
              <a:t>)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73782" y="1842446"/>
            <a:ext cx="423545" cy="355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i="1" spc="185" dirty="0">
                <a:latin typeface="Times New Roman"/>
                <a:cs typeface="Times New Roman"/>
              </a:rPr>
              <a:t>CF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8453" y="2017390"/>
            <a:ext cx="960119" cy="355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spc="135" baseline="40123" dirty="0">
                <a:latin typeface="Arial"/>
                <a:cs typeface="Arial"/>
              </a:rPr>
              <a:t> </a:t>
            </a:r>
            <a:r>
              <a:rPr sz="1350" spc="-120" baseline="40123" dirty="0">
                <a:latin typeface="Arial"/>
                <a:cs typeface="Arial"/>
              </a:rPr>
              <a:t> </a:t>
            </a:r>
            <a:r>
              <a:rPr sz="2150" i="1" spc="135" dirty="0">
                <a:latin typeface="Times New Roman"/>
                <a:cs typeface="Times New Roman"/>
              </a:rPr>
              <a:t>NPV</a:t>
            </a:r>
            <a:r>
              <a:rPr sz="2150" i="1" spc="295" dirty="0">
                <a:latin typeface="Times New Roman"/>
                <a:cs typeface="Times New Roman"/>
              </a:rPr>
              <a:t> </a:t>
            </a:r>
            <a:r>
              <a:rPr sz="2150" spc="135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44335" y="1515714"/>
            <a:ext cx="2265880" cy="171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236770" y="1481318"/>
            <a:ext cx="2024380" cy="161226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81915">
              <a:lnSpc>
                <a:spcPct val="72200"/>
              </a:lnSpc>
              <a:spcBef>
                <a:spcPts val="570"/>
              </a:spcBef>
            </a:pPr>
            <a:r>
              <a:rPr sz="1300" b="1" i="1" spc="125" dirty="0">
                <a:solidFill>
                  <a:srgbClr val="1D1B0F"/>
                </a:solidFill>
                <a:latin typeface="Arial"/>
                <a:cs typeface="Arial"/>
              </a:rPr>
              <a:t>CF</a:t>
            </a:r>
            <a:r>
              <a:rPr sz="1275" b="1" i="1" spc="187" baseline="-9803" dirty="0">
                <a:solidFill>
                  <a:srgbClr val="1D1B0F"/>
                </a:solidFill>
                <a:latin typeface="Arial"/>
                <a:cs typeface="Arial"/>
              </a:rPr>
              <a:t>n</a:t>
            </a:r>
            <a:r>
              <a:rPr sz="1200" b="1" spc="125" dirty="0">
                <a:solidFill>
                  <a:srgbClr val="1D1B0F"/>
                </a:solidFill>
                <a:latin typeface="Arial"/>
                <a:cs typeface="Arial"/>
              </a:rPr>
              <a:t>– </a:t>
            </a:r>
            <a:r>
              <a:rPr sz="1200" b="1" spc="260" dirty="0">
                <a:solidFill>
                  <a:srgbClr val="1D1B0F"/>
                </a:solidFill>
                <a:latin typeface="Arial"/>
                <a:cs typeface="Arial"/>
              </a:rPr>
              <a:t>денежный</a:t>
            </a:r>
            <a:r>
              <a:rPr sz="1200" b="1" spc="45" dirty="0">
                <a:solidFill>
                  <a:srgbClr val="1D1B0F"/>
                </a:solidFill>
                <a:latin typeface="Arial"/>
                <a:cs typeface="Arial"/>
              </a:rPr>
              <a:t> </a:t>
            </a:r>
            <a:r>
              <a:rPr sz="1200" b="1" spc="210" dirty="0">
                <a:solidFill>
                  <a:srgbClr val="1D1B0F"/>
                </a:solidFill>
                <a:latin typeface="Arial"/>
                <a:cs typeface="Arial"/>
              </a:rPr>
              <a:t>по-  </a:t>
            </a:r>
            <a:r>
              <a:rPr sz="1200" b="1" spc="229" dirty="0">
                <a:solidFill>
                  <a:srgbClr val="1D1B0F"/>
                </a:solidFill>
                <a:latin typeface="Arial"/>
                <a:cs typeface="Arial"/>
              </a:rPr>
              <a:t>ток </a:t>
            </a:r>
            <a:r>
              <a:rPr sz="1200" b="1" spc="220" dirty="0">
                <a:solidFill>
                  <a:srgbClr val="1D1B0F"/>
                </a:solidFill>
                <a:latin typeface="Arial"/>
                <a:cs typeface="Arial"/>
              </a:rPr>
              <a:t>в </a:t>
            </a:r>
            <a:r>
              <a:rPr sz="1200" b="1" spc="200" dirty="0">
                <a:solidFill>
                  <a:srgbClr val="1D1B0F"/>
                </a:solidFill>
                <a:latin typeface="Arial"/>
                <a:cs typeface="Arial"/>
              </a:rPr>
              <a:t>году</a:t>
            </a:r>
            <a:r>
              <a:rPr sz="1200" b="1" spc="-155" dirty="0">
                <a:solidFill>
                  <a:srgbClr val="1D1B0F"/>
                </a:solidFill>
                <a:latin typeface="Arial"/>
                <a:cs typeface="Arial"/>
              </a:rPr>
              <a:t> </a:t>
            </a:r>
            <a:r>
              <a:rPr sz="1200" b="1" spc="235" dirty="0">
                <a:solidFill>
                  <a:srgbClr val="1D1B0F"/>
                </a:solidFill>
                <a:latin typeface="Arial"/>
                <a:cs typeface="Arial"/>
              </a:rPr>
              <a:t>n</a:t>
            </a:r>
            <a:r>
              <a:rPr sz="1200" b="1" spc="355" dirty="0">
                <a:solidFill>
                  <a:srgbClr val="1D1B0F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sz="1300" b="1" i="1" spc="170" dirty="0">
                <a:solidFill>
                  <a:srgbClr val="1D1B0F"/>
                </a:solidFill>
                <a:latin typeface="Arial"/>
                <a:cs typeface="Arial"/>
              </a:rPr>
              <a:t>n </a:t>
            </a:r>
            <a:r>
              <a:rPr sz="1200" b="1" spc="-165" dirty="0">
                <a:solidFill>
                  <a:srgbClr val="1D1B0F"/>
                </a:solidFill>
                <a:latin typeface="Arial"/>
                <a:cs typeface="Arial"/>
              </a:rPr>
              <a:t>– </a:t>
            </a:r>
            <a:r>
              <a:rPr sz="1200" b="1" spc="220" dirty="0">
                <a:solidFill>
                  <a:srgbClr val="1D1B0F"/>
                </a:solidFill>
                <a:latin typeface="Arial"/>
                <a:cs typeface="Arial"/>
              </a:rPr>
              <a:t>количество</a:t>
            </a:r>
            <a:r>
              <a:rPr sz="1200" b="1" spc="-50" dirty="0">
                <a:solidFill>
                  <a:srgbClr val="1D1B0F"/>
                </a:solidFill>
                <a:latin typeface="Arial"/>
                <a:cs typeface="Arial"/>
              </a:rPr>
              <a:t> </a:t>
            </a:r>
            <a:r>
              <a:rPr sz="1200" b="1" spc="235" dirty="0">
                <a:solidFill>
                  <a:srgbClr val="1D1B0F"/>
                </a:solidFill>
                <a:latin typeface="Arial"/>
                <a:cs typeface="Arial"/>
              </a:rPr>
              <a:t>лет</a:t>
            </a:r>
            <a:r>
              <a:rPr sz="1200" b="1" spc="120" dirty="0">
                <a:solidFill>
                  <a:srgbClr val="1D1B0F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5"/>
              </a:lnSpc>
              <a:spcBef>
                <a:spcPts val="55"/>
              </a:spcBef>
            </a:pPr>
            <a:r>
              <a:rPr sz="1200" b="1" spc="120" dirty="0">
                <a:solidFill>
                  <a:srgbClr val="1D1B0F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73600"/>
              </a:lnSpc>
              <a:spcBef>
                <a:spcPts val="400"/>
              </a:spcBef>
            </a:pPr>
            <a:r>
              <a:rPr sz="1300" b="1" i="1" spc="35" dirty="0">
                <a:solidFill>
                  <a:srgbClr val="1D1B0F"/>
                </a:solidFill>
                <a:latin typeface="Arial"/>
                <a:cs typeface="Arial"/>
              </a:rPr>
              <a:t>i </a:t>
            </a:r>
            <a:r>
              <a:rPr sz="1200" b="1" spc="-155" dirty="0">
                <a:solidFill>
                  <a:srgbClr val="1D1B0F"/>
                </a:solidFill>
                <a:latin typeface="Arial"/>
                <a:cs typeface="Arial"/>
              </a:rPr>
              <a:t>– </a:t>
            </a:r>
            <a:r>
              <a:rPr sz="1200" b="1" spc="229" dirty="0">
                <a:solidFill>
                  <a:srgbClr val="1D1B0F"/>
                </a:solidFill>
                <a:latin typeface="Arial"/>
                <a:cs typeface="Arial"/>
              </a:rPr>
              <a:t>ставка </a:t>
            </a:r>
            <a:r>
              <a:rPr sz="1200" b="1" spc="215" dirty="0">
                <a:solidFill>
                  <a:srgbClr val="1D1B0F"/>
                </a:solidFill>
                <a:latin typeface="Arial"/>
                <a:cs typeface="Arial"/>
              </a:rPr>
              <a:t>дисконти-  рования, </a:t>
            </a:r>
            <a:r>
              <a:rPr sz="1200" b="1" spc="225" dirty="0">
                <a:solidFill>
                  <a:srgbClr val="1D1B0F"/>
                </a:solidFill>
                <a:latin typeface="Arial"/>
                <a:cs typeface="Arial"/>
              </a:rPr>
              <a:t>обычно  </a:t>
            </a:r>
            <a:r>
              <a:rPr sz="1200" b="1" spc="240" dirty="0">
                <a:solidFill>
                  <a:srgbClr val="1D1B0F"/>
                </a:solidFill>
                <a:latin typeface="Arial"/>
                <a:cs typeface="Arial"/>
              </a:rPr>
              <a:t>равная </a:t>
            </a:r>
            <a:r>
              <a:rPr sz="1200" b="1" spc="380" dirty="0">
                <a:solidFill>
                  <a:srgbClr val="1D1B0F"/>
                </a:solidFill>
                <a:latin typeface="Arial"/>
                <a:cs typeface="Arial"/>
              </a:rPr>
              <a:t>WACC  </a:t>
            </a:r>
            <a:r>
              <a:rPr sz="1200" b="1" spc="240" dirty="0">
                <a:solidFill>
                  <a:srgbClr val="1D1B0F"/>
                </a:solidFill>
                <a:latin typeface="Arial"/>
                <a:cs typeface="Arial"/>
              </a:rPr>
              <a:t>(средневзвешенен-  </a:t>
            </a:r>
            <a:r>
              <a:rPr sz="1200" b="1" spc="225" dirty="0">
                <a:solidFill>
                  <a:srgbClr val="1D1B0F"/>
                </a:solidFill>
                <a:latin typeface="Arial"/>
                <a:cs typeface="Arial"/>
              </a:rPr>
              <a:t>ной стоимости  </a:t>
            </a:r>
            <a:r>
              <a:rPr sz="1200" b="1" spc="240" dirty="0">
                <a:solidFill>
                  <a:srgbClr val="1D1B0F"/>
                </a:solidFill>
                <a:latin typeface="Arial"/>
                <a:cs typeface="Arial"/>
              </a:rPr>
              <a:t>капитала)</a:t>
            </a:r>
            <a:r>
              <a:rPr sz="1200" b="1" spc="120" dirty="0">
                <a:solidFill>
                  <a:srgbClr val="1D1B0F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63725" y="5683554"/>
            <a:ext cx="899423" cy="2271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80159" y="5709239"/>
            <a:ext cx="66611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28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900" b="1" spc="165" dirty="0">
                <a:solidFill>
                  <a:srgbClr val="FFFFFF"/>
                </a:solidFill>
                <a:latin typeface="Arial"/>
                <a:cs typeface="Arial"/>
              </a:rPr>
              <a:t>егодня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53837" y="5677304"/>
            <a:ext cx="1066996" cy="239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672319" y="5694238"/>
            <a:ext cx="67246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204" dirty="0">
                <a:solidFill>
                  <a:srgbClr val="FFFFFF"/>
                </a:solidFill>
                <a:latin typeface="Arial"/>
                <a:cs typeface="Arial"/>
              </a:rPr>
              <a:t>Через</a:t>
            </a:r>
            <a:r>
              <a:rPr sz="900" b="1" spc="65" dirty="0">
                <a:solidFill>
                  <a:srgbClr val="09468D"/>
                </a:solidFill>
                <a:latin typeface="Arial"/>
                <a:cs typeface="Arial"/>
              </a:rPr>
              <a:t> </a:t>
            </a:r>
            <a:r>
              <a:rPr sz="900" b="1" spc="195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34776" y="5689001"/>
            <a:ext cx="1066996" cy="2389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054900" y="5705777"/>
            <a:ext cx="67246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204" dirty="0">
                <a:solidFill>
                  <a:srgbClr val="FFFFFF"/>
                </a:solidFill>
                <a:latin typeface="Arial"/>
                <a:cs typeface="Arial"/>
              </a:rPr>
              <a:t>Через</a:t>
            </a:r>
            <a:r>
              <a:rPr sz="9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195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16646" y="5640130"/>
            <a:ext cx="1066996" cy="2716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236770" y="5657310"/>
            <a:ext cx="67373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204" dirty="0">
                <a:solidFill>
                  <a:srgbClr val="FFFFFF"/>
                </a:solidFill>
                <a:latin typeface="Arial"/>
                <a:cs typeface="Arial"/>
              </a:rPr>
              <a:t>Через</a:t>
            </a:r>
            <a:r>
              <a:rPr sz="900" b="1" spc="65" dirty="0">
                <a:solidFill>
                  <a:srgbClr val="09468D"/>
                </a:solidFill>
                <a:latin typeface="Arial"/>
                <a:cs typeface="Arial"/>
              </a:rPr>
              <a:t> </a:t>
            </a:r>
            <a:r>
              <a:rPr sz="900" b="1" spc="1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76448" y="5689001"/>
            <a:ext cx="533498" cy="2389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585082" y="5721243"/>
            <a:ext cx="118745" cy="164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-170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458214" y="4423905"/>
            <a:ext cx="1057146" cy="1638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34699" y="5354051"/>
            <a:ext cx="576177" cy="249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122460" y="5349428"/>
            <a:ext cx="398145" cy="210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380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200" b="1" spc="31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200" b="1" spc="277" baseline="-3125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200" baseline="-312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835460" y="4167721"/>
            <a:ext cx="1058788" cy="2250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164882" y="4150213"/>
            <a:ext cx="398145" cy="210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380" dirty="0">
                <a:solidFill>
                  <a:srgbClr val="006FC0"/>
                </a:solidFill>
                <a:latin typeface="Arial"/>
                <a:cs typeface="Arial"/>
              </a:rPr>
              <a:t>C</a:t>
            </a:r>
            <a:r>
              <a:rPr sz="1200" b="1" spc="310" dirty="0">
                <a:solidFill>
                  <a:srgbClr val="006FC0"/>
                </a:solidFill>
                <a:latin typeface="Arial"/>
                <a:cs typeface="Arial"/>
              </a:rPr>
              <a:t>F</a:t>
            </a:r>
            <a:r>
              <a:rPr sz="1200" b="1" spc="277" baseline="-31250" dirty="0">
                <a:solidFill>
                  <a:srgbClr val="006FC0"/>
                </a:solidFill>
                <a:latin typeface="Arial"/>
                <a:cs typeface="Arial"/>
              </a:rPr>
              <a:t>2</a:t>
            </a:r>
            <a:endParaRPr sz="1200" baseline="-312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99572" y="4401787"/>
            <a:ext cx="1875789" cy="200660"/>
          </a:xfrm>
          <a:custGeom>
            <a:avLst/>
            <a:gdLst/>
            <a:ahLst/>
            <a:cxnLst/>
            <a:rect l="l" t="t" r="r" b="b"/>
            <a:pathLst>
              <a:path w="1875789" h="200660">
                <a:moveTo>
                  <a:pt x="1852879" y="28849"/>
                </a:moveTo>
                <a:lnTo>
                  <a:pt x="1852879" y="200503"/>
                </a:lnTo>
                <a:lnTo>
                  <a:pt x="1875451" y="200503"/>
                </a:lnTo>
                <a:lnTo>
                  <a:pt x="1875451" y="193291"/>
                </a:lnTo>
                <a:lnTo>
                  <a:pt x="1873399" y="193291"/>
                </a:lnTo>
                <a:lnTo>
                  <a:pt x="1863139" y="186079"/>
                </a:lnTo>
                <a:lnTo>
                  <a:pt x="1873399" y="186079"/>
                </a:lnTo>
                <a:lnTo>
                  <a:pt x="1873399" y="36061"/>
                </a:lnTo>
                <a:lnTo>
                  <a:pt x="1863139" y="36061"/>
                </a:lnTo>
                <a:lnTo>
                  <a:pt x="1852879" y="28849"/>
                </a:lnTo>
                <a:close/>
              </a:path>
              <a:path w="1875789" h="200660">
                <a:moveTo>
                  <a:pt x="1873399" y="186079"/>
                </a:moveTo>
                <a:lnTo>
                  <a:pt x="1863139" y="186079"/>
                </a:lnTo>
                <a:lnTo>
                  <a:pt x="1873399" y="193291"/>
                </a:lnTo>
                <a:lnTo>
                  <a:pt x="1873399" y="186079"/>
                </a:lnTo>
                <a:close/>
              </a:path>
              <a:path w="1875789" h="200660">
                <a:moveTo>
                  <a:pt x="1875451" y="186079"/>
                </a:moveTo>
                <a:lnTo>
                  <a:pt x="1873399" y="186079"/>
                </a:lnTo>
                <a:lnTo>
                  <a:pt x="1873399" y="193291"/>
                </a:lnTo>
                <a:lnTo>
                  <a:pt x="1875451" y="193291"/>
                </a:lnTo>
                <a:lnTo>
                  <a:pt x="1875451" y="186079"/>
                </a:lnTo>
                <a:close/>
              </a:path>
              <a:path w="1875789" h="200660">
                <a:moveTo>
                  <a:pt x="82076" y="0"/>
                </a:moveTo>
                <a:lnTo>
                  <a:pt x="0" y="28849"/>
                </a:lnTo>
                <a:lnTo>
                  <a:pt x="82076" y="57698"/>
                </a:lnTo>
                <a:lnTo>
                  <a:pt x="82076" y="36061"/>
                </a:lnTo>
                <a:lnTo>
                  <a:pt x="68397" y="36061"/>
                </a:lnTo>
                <a:lnTo>
                  <a:pt x="68397" y="21637"/>
                </a:lnTo>
                <a:lnTo>
                  <a:pt x="82076" y="21637"/>
                </a:lnTo>
                <a:lnTo>
                  <a:pt x="82076" y="0"/>
                </a:lnTo>
                <a:close/>
              </a:path>
              <a:path w="1875789" h="200660">
                <a:moveTo>
                  <a:pt x="82076" y="21637"/>
                </a:moveTo>
                <a:lnTo>
                  <a:pt x="68397" y="21637"/>
                </a:lnTo>
                <a:lnTo>
                  <a:pt x="68397" y="36061"/>
                </a:lnTo>
                <a:lnTo>
                  <a:pt x="82076" y="36061"/>
                </a:lnTo>
                <a:lnTo>
                  <a:pt x="82076" y="21637"/>
                </a:lnTo>
                <a:close/>
              </a:path>
              <a:path w="1875789" h="200660">
                <a:moveTo>
                  <a:pt x="1873399" y="21637"/>
                </a:moveTo>
                <a:lnTo>
                  <a:pt x="82076" y="21637"/>
                </a:lnTo>
                <a:lnTo>
                  <a:pt x="82076" y="36061"/>
                </a:lnTo>
                <a:lnTo>
                  <a:pt x="1852879" y="36061"/>
                </a:lnTo>
                <a:lnTo>
                  <a:pt x="1852879" y="28849"/>
                </a:lnTo>
                <a:lnTo>
                  <a:pt x="1873399" y="28849"/>
                </a:lnTo>
                <a:lnTo>
                  <a:pt x="1873399" y="21637"/>
                </a:lnTo>
                <a:close/>
              </a:path>
              <a:path w="1875789" h="200660">
                <a:moveTo>
                  <a:pt x="1873399" y="28849"/>
                </a:moveTo>
                <a:lnTo>
                  <a:pt x="1852879" y="28849"/>
                </a:lnTo>
                <a:lnTo>
                  <a:pt x="1863139" y="36061"/>
                </a:lnTo>
                <a:lnTo>
                  <a:pt x="1873399" y="36061"/>
                </a:lnTo>
                <a:lnTo>
                  <a:pt x="1873399" y="28849"/>
                </a:lnTo>
                <a:close/>
              </a:path>
            </a:pathLst>
          </a:custGeom>
          <a:solidFill>
            <a:srgbClr val="008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11884" y="3973276"/>
            <a:ext cx="3256915" cy="227329"/>
          </a:xfrm>
          <a:custGeom>
            <a:avLst/>
            <a:gdLst/>
            <a:ahLst/>
            <a:cxnLst/>
            <a:rect l="l" t="t" r="r" b="b"/>
            <a:pathLst>
              <a:path w="3256915" h="227329">
                <a:moveTo>
                  <a:pt x="3220139" y="28849"/>
                </a:moveTo>
                <a:lnTo>
                  <a:pt x="3220139" y="227141"/>
                </a:lnTo>
                <a:lnTo>
                  <a:pt x="3256800" y="227141"/>
                </a:lnTo>
                <a:lnTo>
                  <a:pt x="3256800" y="219929"/>
                </a:lnTo>
                <a:lnTo>
                  <a:pt x="3240659" y="219929"/>
                </a:lnTo>
                <a:lnTo>
                  <a:pt x="3230399" y="212716"/>
                </a:lnTo>
                <a:lnTo>
                  <a:pt x="3240659" y="212716"/>
                </a:lnTo>
                <a:lnTo>
                  <a:pt x="3240659" y="36061"/>
                </a:lnTo>
                <a:lnTo>
                  <a:pt x="3230399" y="36061"/>
                </a:lnTo>
                <a:lnTo>
                  <a:pt x="3220139" y="28849"/>
                </a:lnTo>
                <a:close/>
              </a:path>
              <a:path w="3256915" h="227329">
                <a:moveTo>
                  <a:pt x="3240659" y="212716"/>
                </a:moveTo>
                <a:lnTo>
                  <a:pt x="3230399" y="212716"/>
                </a:lnTo>
                <a:lnTo>
                  <a:pt x="3240659" y="219929"/>
                </a:lnTo>
                <a:lnTo>
                  <a:pt x="3240659" y="212716"/>
                </a:lnTo>
                <a:close/>
              </a:path>
              <a:path w="3256915" h="227329">
                <a:moveTo>
                  <a:pt x="3256800" y="212716"/>
                </a:moveTo>
                <a:lnTo>
                  <a:pt x="3240659" y="212716"/>
                </a:lnTo>
                <a:lnTo>
                  <a:pt x="3240659" y="219929"/>
                </a:lnTo>
                <a:lnTo>
                  <a:pt x="3256800" y="219929"/>
                </a:lnTo>
                <a:lnTo>
                  <a:pt x="3256800" y="212716"/>
                </a:lnTo>
                <a:close/>
              </a:path>
              <a:path w="3256915" h="227329">
                <a:moveTo>
                  <a:pt x="82076" y="0"/>
                </a:moveTo>
                <a:lnTo>
                  <a:pt x="0" y="28849"/>
                </a:lnTo>
                <a:lnTo>
                  <a:pt x="82076" y="57698"/>
                </a:lnTo>
                <a:lnTo>
                  <a:pt x="82076" y="36061"/>
                </a:lnTo>
                <a:lnTo>
                  <a:pt x="68397" y="36061"/>
                </a:lnTo>
                <a:lnTo>
                  <a:pt x="68397" y="21637"/>
                </a:lnTo>
                <a:lnTo>
                  <a:pt x="82076" y="21637"/>
                </a:lnTo>
                <a:lnTo>
                  <a:pt x="82076" y="0"/>
                </a:lnTo>
                <a:close/>
              </a:path>
              <a:path w="3256915" h="227329">
                <a:moveTo>
                  <a:pt x="82076" y="21637"/>
                </a:moveTo>
                <a:lnTo>
                  <a:pt x="68397" y="21637"/>
                </a:lnTo>
                <a:lnTo>
                  <a:pt x="68397" y="36061"/>
                </a:lnTo>
                <a:lnTo>
                  <a:pt x="82076" y="36061"/>
                </a:lnTo>
                <a:lnTo>
                  <a:pt x="82076" y="21637"/>
                </a:lnTo>
                <a:close/>
              </a:path>
              <a:path w="3256915" h="227329">
                <a:moveTo>
                  <a:pt x="3240659" y="21637"/>
                </a:moveTo>
                <a:lnTo>
                  <a:pt x="82076" y="21637"/>
                </a:lnTo>
                <a:lnTo>
                  <a:pt x="82076" y="36061"/>
                </a:lnTo>
                <a:lnTo>
                  <a:pt x="3220139" y="36061"/>
                </a:lnTo>
                <a:lnTo>
                  <a:pt x="3220139" y="28849"/>
                </a:lnTo>
                <a:lnTo>
                  <a:pt x="3240659" y="28849"/>
                </a:lnTo>
                <a:lnTo>
                  <a:pt x="3240659" y="21637"/>
                </a:lnTo>
                <a:close/>
              </a:path>
              <a:path w="3256915" h="227329">
                <a:moveTo>
                  <a:pt x="3240659" y="28849"/>
                </a:moveTo>
                <a:lnTo>
                  <a:pt x="3220139" y="28849"/>
                </a:lnTo>
                <a:lnTo>
                  <a:pt x="3230399" y="36061"/>
                </a:lnTo>
                <a:lnTo>
                  <a:pt x="3240659" y="36061"/>
                </a:lnTo>
                <a:lnTo>
                  <a:pt x="3240659" y="28849"/>
                </a:lnTo>
                <a:close/>
              </a:path>
            </a:pathLst>
          </a:custGeom>
          <a:solidFill>
            <a:srgbClr val="008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07096" y="3632178"/>
            <a:ext cx="5531485" cy="615315"/>
          </a:xfrm>
          <a:custGeom>
            <a:avLst/>
            <a:gdLst/>
            <a:ahLst/>
            <a:cxnLst/>
            <a:rect l="l" t="t" r="r" b="b"/>
            <a:pathLst>
              <a:path w="5531484" h="615314">
                <a:moveTo>
                  <a:pt x="5479299" y="28849"/>
                </a:moveTo>
                <a:lnTo>
                  <a:pt x="5479299" y="614974"/>
                </a:lnTo>
                <a:lnTo>
                  <a:pt x="5531281" y="614974"/>
                </a:lnTo>
                <a:lnTo>
                  <a:pt x="5531281" y="607762"/>
                </a:lnTo>
                <a:lnTo>
                  <a:pt x="5499818" y="607762"/>
                </a:lnTo>
                <a:lnTo>
                  <a:pt x="5489558" y="600550"/>
                </a:lnTo>
                <a:lnTo>
                  <a:pt x="5499818" y="600550"/>
                </a:lnTo>
                <a:lnTo>
                  <a:pt x="5499818" y="36061"/>
                </a:lnTo>
                <a:lnTo>
                  <a:pt x="5489558" y="36061"/>
                </a:lnTo>
                <a:lnTo>
                  <a:pt x="5479299" y="28849"/>
                </a:lnTo>
                <a:close/>
              </a:path>
              <a:path w="5531484" h="615314">
                <a:moveTo>
                  <a:pt x="5499818" y="600550"/>
                </a:moveTo>
                <a:lnTo>
                  <a:pt x="5489558" y="600550"/>
                </a:lnTo>
                <a:lnTo>
                  <a:pt x="5499818" y="607762"/>
                </a:lnTo>
                <a:lnTo>
                  <a:pt x="5499818" y="600550"/>
                </a:lnTo>
                <a:close/>
              </a:path>
              <a:path w="5531484" h="615314">
                <a:moveTo>
                  <a:pt x="5531281" y="600550"/>
                </a:moveTo>
                <a:lnTo>
                  <a:pt x="5499818" y="600550"/>
                </a:lnTo>
                <a:lnTo>
                  <a:pt x="5499818" y="607762"/>
                </a:lnTo>
                <a:lnTo>
                  <a:pt x="5531281" y="607762"/>
                </a:lnTo>
                <a:lnTo>
                  <a:pt x="5531281" y="600550"/>
                </a:lnTo>
                <a:close/>
              </a:path>
              <a:path w="5531484" h="615314">
                <a:moveTo>
                  <a:pt x="82076" y="0"/>
                </a:moveTo>
                <a:lnTo>
                  <a:pt x="0" y="28849"/>
                </a:lnTo>
                <a:lnTo>
                  <a:pt x="82076" y="57698"/>
                </a:lnTo>
                <a:lnTo>
                  <a:pt x="82076" y="36061"/>
                </a:lnTo>
                <a:lnTo>
                  <a:pt x="68383" y="36061"/>
                </a:lnTo>
                <a:lnTo>
                  <a:pt x="68383" y="21637"/>
                </a:lnTo>
                <a:lnTo>
                  <a:pt x="82076" y="21637"/>
                </a:lnTo>
                <a:lnTo>
                  <a:pt x="82076" y="0"/>
                </a:lnTo>
                <a:close/>
              </a:path>
              <a:path w="5531484" h="615314">
                <a:moveTo>
                  <a:pt x="82076" y="21637"/>
                </a:moveTo>
                <a:lnTo>
                  <a:pt x="68383" y="21637"/>
                </a:lnTo>
                <a:lnTo>
                  <a:pt x="68383" y="36061"/>
                </a:lnTo>
                <a:lnTo>
                  <a:pt x="82076" y="36061"/>
                </a:lnTo>
                <a:lnTo>
                  <a:pt x="82076" y="21637"/>
                </a:lnTo>
                <a:close/>
              </a:path>
              <a:path w="5531484" h="615314">
                <a:moveTo>
                  <a:pt x="5499818" y="21637"/>
                </a:moveTo>
                <a:lnTo>
                  <a:pt x="82076" y="21637"/>
                </a:lnTo>
                <a:lnTo>
                  <a:pt x="82076" y="36061"/>
                </a:lnTo>
                <a:lnTo>
                  <a:pt x="5479299" y="36061"/>
                </a:lnTo>
                <a:lnTo>
                  <a:pt x="5479299" y="28849"/>
                </a:lnTo>
                <a:lnTo>
                  <a:pt x="5499818" y="28849"/>
                </a:lnTo>
                <a:lnTo>
                  <a:pt x="5499818" y="21637"/>
                </a:lnTo>
                <a:close/>
              </a:path>
              <a:path w="5531484" h="615314">
                <a:moveTo>
                  <a:pt x="5499818" y="28849"/>
                </a:moveTo>
                <a:lnTo>
                  <a:pt x="5479299" y="28849"/>
                </a:lnTo>
                <a:lnTo>
                  <a:pt x="5489558" y="36061"/>
                </a:lnTo>
                <a:lnTo>
                  <a:pt x="5499818" y="36061"/>
                </a:lnTo>
                <a:lnTo>
                  <a:pt x="5499818" y="28849"/>
                </a:lnTo>
                <a:close/>
              </a:path>
            </a:pathLst>
          </a:custGeom>
          <a:solidFill>
            <a:srgbClr val="008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74249" y="4011164"/>
            <a:ext cx="1854931" cy="2234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84919" y="4276195"/>
            <a:ext cx="1833591" cy="1373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74249" y="3727863"/>
            <a:ext cx="1854931" cy="2192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690737" y="3747282"/>
            <a:ext cx="1624330" cy="8623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210" dirty="0">
                <a:solidFill>
                  <a:srgbClr val="09468D"/>
                </a:solidFill>
                <a:latin typeface="Arial"/>
                <a:cs typeface="Arial"/>
              </a:rPr>
              <a:t>Дисконтирование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ct val="138500"/>
              </a:lnSpc>
              <a:spcBef>
                <a:spcPts val="500"/>
              </a:spcBef>
            </a:pPr>
            <a:r>
              <a:rPr sz="1050" b="1" spc="210" dirty="0">
                <a:solidFill>
                  <a:srgbClr val="09468D"/>
                </a:solidFill>
                <a:latin typeface="Arial"/>
                <a:cs typeface="Arial"/>
              </a:rPr>
              <a:t>Дисконтирование  Дисконтирование</a:t>
            </a:r>
            <a:endParaRPr sz="1050">
              <a:latin typeface="Arial"/>
              <a:cs typeface="Arial"/>
            </a:endParaRPr>
          </a:p>
          <a:p>
            <a:pPr marR="212725" algn="r">
              <a:lnSpc>
                <a:spcPts val="1320"/>
              </a:lnSpc>
            </a:pPr>
            <a:r>
              <a:rPr sz="1200" b="1" spc="355" dirty="0">
                <a:solidFill>
                  <a:srgbClr val="006FC0"/>
                </a:solidFill>
                <a:latin typeface="Arial"/>
                <a:cs typeface="Arial"/>
              </a:rPr>
              <a:t>CF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939904" y="5272118"/>
            <a:ext cx="1237715" cy="2677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217072" y="5306731"/>
            <a:ext cx="683895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290" dirty="0">
                <a:solidFill>
                  <a:srgbClr val="09468D"/>
                </a:solidFill>
                <a:latin typeface="Arial"/>
                <a:cs typeface="Arial"/>
              </a:rPr>
              <a:t>FCF</a:t>
            </a:r>
            <a:r>
              <a:rPr sz="1050" b="1" spc="45" dirty="0">
                <a:solidFill>
                  <a:srgbClr val="09468D"/>
                </a:solidFill>
                <a:latin typeface="Arial"/>
                <a:cs typeface="Arial"/>
              </a:rPr>
              <a:t> </a:t>
            </a:r>
            <a:r>
              <a:rPr sz="1050" b="1" spc="165" dirty="0">
                <a:solidFill>
                  <a:srgbClr val="09468D"/>
                </a:solidFill>
                <a:latin typeface="Arial"/>
                <a:cs typeface="Arial"/>
              </a:rPr>
              <a:t>(n)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28576" y="3551592"/>
            <a:ext cx="102870" cy="1654175"/>
          </a:xfrm>
          <a:custGeom>
            <a:avLst/>
            <a:gdLst/>
            <a:ahLst/>
            <a:cxnLst/>
            <a:rect l="l" t="t" r="r" b="b"/>
            <a:pathLst>
              <a:path w="102869" h="1654175">
                <a:moveTo>
                  <a:pt x="68397" y="72027"/>
                </a:moveTo>
                <a:lnTo>
                  <a:pt x="34198" y="72219"/>
                </a:lnTo>
                <a:lnTo>
                  <a:pt x="52187" y="1654114"/>
                </a:lnTo>
                <a:lnTo>
                  <a:pt x="86385" y="1653922"/>
                </a:lnTo>
                <a:lnTo>
                  <a:pt x="68397" y="72027"/>
                </a:lnTo>
                <a:close/>
              </a:path>
              <a:path w="102869" h="1654175">
                <a:moveTo>
                  <a:pt x="50477" y="0"/>
                </a:moveTo>
                <a:lnTo>
                  <a:pt x="0" y="72412"/>
                </a:lnTo>
                <a:lnTo>
                  <a:pt x="34198" y="72219"/>
                </a:lnTo>
                <a:lnTo>
                  <a:pt x="34061" y="60199"/>
                </a:lnTo>
                <a:lnTo>
                  <a:pt x="94014" y="60006"/>
                </a:lnTo>
                <a:lnTo>
                  <a:pt x="50477" y="0"/>
                </a:lnTo>
                <a:close/>
              </a:path>
              <a:path w="102869" h="1654175">
                <a:moveTo>
                  <a:pt x="68260" y="60006"/>
                </a:moveTo>
                <a:lnTo>
                  <a:pt x="34061" y="60199"/>
                </a:lnTo>
                <a:lnTo>
                  <a:pt x="34198" y="72219"/>
                </a:lnTo>
                <a:lnTo>
                  <a:pt x="68397" y="72027"/>
                </a:lnTo>
                <a:lnTo>
                  <a:pt x="68260" y="60006"/>
                </a:lnTo>
                <a:close/>
              </a:path>
              <a:path w="102869" h="1654175">
                <a:moveTo>
                  <a:pt x="94014" y="60006"/>
                </a:moveTo>
                <a:lnTo>
                  <a:pt x="68260" y="60006"/>
                </a:lnTo>
                <a:lnTo>
                  <a:pt x="68397" y="72027"/>
                </a:lnTo>
                <a:lnTo>
                  <a:pt x="102595" y="71835"/>
                </a:lnTo>
                <a:lnTo>
                  <a:pt x="94014" y="60006"/>
                </a:lnTo>
                <a:close/>
              </a:path>
            </a:pathLst>
          </a:custGeom>
          <a:solidFill>
            <a:srgbClr val="006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02965" y="5168952"/>
            <a:ext cx="6171565" cy="72390"/>
          </a:xfrm>
          <a:custGeom>
            <a:avLst/>
            <a:gdLst/>
            <a:ahLst/>
            <a:cxnLst/>
            <a:rect l="l" t="t" r="r" b="b"/>
            <a:pathLst>
              <a:path w="6171565" h="72389">
                <a:moveTo>
                  <a:pt x="6068545" y="48081"/>
                </a:moveTo>
                <a:lnTo>
                  <a:pt x="6068499" y="72123"/>
                </a:lnTo>
                <a:lnTo>
                  <a:pt x="6137061" y="48101"/>
                </a:lnTo>
                <a:lnTo>
                  <a:pt x="6085736" y="48101"/>
                </a:lnTo>
                <a:lnTo>
                  <a:pt x="6068545" y="48081"/>
                </a:lnTo>
                <a:close/>
              </a:path>
              <a:path w="6171565" h="72389">
                <a:moveTo>
                  <a:pt x="6068591" y="24040"/>
                </a:moveTo>
                <a:lnTo>
                  <a:pt x="6068545" y="48081"/>
                </a:lnTo>
                <a:lnTo>
                  <a:pt x="6085736" y="48101"/>
                </a:lnTo>
                <a:lnTo>
                  <a:pt x="6085736" y="24060"/>
                </a:lnTo>
                <a:lnTo>
                  <a:pt x="6068591" y="24040"/>
                </a:lnTo>
                <a:close/>
              </a:path>
              <a:path w="6171565" h="72389">
                <a:moveTo>
                  <a:pt x="6068636" y="0"/>
                </a:moveTo>
                <a:lnTo>
                  <a:pt x="6068591" y="24040"/>
                </a:lnTo>
                <a:lnTo>
                  <a:pt x="6085736" y="24060"/>
                </a:lnTo>
                <a:lnTo>
                  <a:pt x="6085736" y="48101"/>
                </a:lnTo>
                <a:lnTo>
                  <a:pt x="6137061" y="48101"/>
                </a:lnTo>
                <a:lnTo>
                  <a:pt x="6171095" y="36177"/>
                </a:lnTo>
                <a:lnTo>
                  <a:pt x="6068636" y="0"/>
                </a:lnTo>
                <a:close/>
              </a:path>
              <a:path w="6171565" h="72389">
                <a:moveTo>
                  <a:pt x="54" y="16944"/>
                </a:moveTo>
                <a:lnTo>
                  <a:pt x="0" y="40985"/>
                </a:lnTo>
                <a:lnTo>
                  <a:pt x="6068545" y="48081"/>
                </a:lnTo>
                <a:lnTo>
                  <a:pt x="6068591" y="24040"/>
                </a:lnTo>
                <a:lnTo>
                  <a:pt x="54" y="16944"/>
                </a:lnTo>
                <a:close/>
              </a:path>
            </a:pathLst>
          </a:custGeom>
          <a:solidFill>
            <a:srgbClr val="006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75213" y="5194561"/>
            <a:ext cx="677545" cy="490855"/>
          </a:xfrm>
          <a:custGeom>
            <a:avLst/>
            <a:gdLst/>
            <a:ahLst/>
            <a:cxnLst/>
            <a:rect l="l" t="t" r="r" b="b"/>
            <a:pathLst>
              <a:path w="677544" h="490854">
                <a:moveTo>
                  <a:pt x="0" y="490441"/>
                </a:moveTo>
                <a:lnTo>
                  <a:pt x="677132" y="490441"/>
                </a:lnTo>
                <a:lnTo>
                  <a:pt x="677132" y="0"/>
                </a:lnTo>
                <a:lnTo>
                  <a:pt x="0" y="0"/>
                </a:lnTo>
                <a:lnTo>
                  <a:pt x="0" y="49044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52188" y="4635352"/>
            <a:ext cx="657225" cy="577215"/>
          </a:xfrm>
          <a:custGeom>
            <a:avLst/>
            <a:gdLst/>
            <a:ahLst/>
            <a:cxnLst/>
            <a:rect l="l" t="t" r="r" b="b"/>
            <a:pathLst>
              <a:path w="657225" h="577214">
                <a:moveTo>
                  <a:pt x="0" y="576989"/>
                </a:moveTo>
                <a:lnTo>
                  <a:pt x="656613" y="576989"/>
                </a:lnTo>
                <a:lnTo>
                  <a:pt x="656613" y="0"/>
                </a:lnTo>
                <a:lnTo>
                  <a:pt x="0" y="0"/>
                </a:lnTo>
                <a:lnTo>
                  <a:pt x="0" y="576989"/>
                </a:lnTo>
                <a:close/>
              </a:path>
            </a:pathLst>
          </a:custGeom>
          <a:solidFill>
            <a:srgbClr val="92C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39968" y="4452639"/>
            <a:ext cx="657225" cy="760095"/>
          </a:xfrm>
          <a:custGeom>
            <a:avLst/>
            <a:gdLst/>
            <a:ahLst/>
            <a:cxnLst/>
            <a:rect l="l" t="t" r="r" b="b"/>
            <a:pathLst>
              <a:path w="657225" h="760095">
                <a:moveTo>
                  <a:pt x="0" y="759703"/>
                </a:moveTo>
                <a:lnTo>
                  <a:pt x="656613" y="759703"/>
                </a:lnTo>
                <a:lnTo>
                  <a:pt x="656613" y="0"/>
                </a:lnTo>
                <a:lnTo>
                  <a:pt x="0" y="0"/>
                </a:lnTo>
                <a:lnTo>
                  <a:pt x="0" y="759703"/>
                </a:lnTo>
                <a:close/>
              </a:path>
            </a:pathLst>
          </a:custGeom>
          <a:solidFill>
            <a:srgbClr val="92C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23206" y="4595934"/>
            <a:ext cx="655320" cy="598805"/>
          </a:xfrm>
          <a:custGeom>
            <a:avLst/>
            <a:gdLst/>
            <a:ahLst/>
            <a:cxnLst/>
            <a:rect l="l" t="t" r="r" b="b"/>
            <a:pathLst>
              <a:path w="655320" h="598804">
                <a:moveTo>
                  <a:pt x="0" y="598626"/>
                </a:moveTo>
                <a:lnTo>
                  <a:pt x="654903" y="598626"/>
                </a:lnTo>
                <a:lnTo>
                  <a:pt x="654903" y="0"/>
                </a:lnTo>
                <a:lnTo>
                  <a:pt x="0" y="0"/>
                </a:lnTo>
                <a:lnTo>
                  <a:pt x="0" y="598626"/>
                </a:lnTo>
                <a:close/>
              </a:path>
            </a:pathLst>
          </a:custGeom>
          <a:solidFill>
            <a:srgbClr val="92C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99400" y="4283119"/>
            <a:ext cx="1057146" cy="1638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629096" y="4257533"/>
            <a:ext cx="320040" cy="210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355" dirty="0">
                <a:solidFill>
                  <a:srgbClr val="006FC0"/>
                </a:solidFill>
                <a:latin typeface="Arial"/>
                <a:cs typeface="Arial"/>
              </a:rPr>
              <a:t>CF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21699" y="4329079"/>
            <a:ext cx="1060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185" dirty="0">
                <a:solidFill>
                  <a:srgbClr val="006FC0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273484" y="4922085"/>
            <a:ext cx="746818" cy="55454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369838" y="4943228"/>
            <a:ext cx="568325" cy="42608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ct val="95500"/>
              </a:lnSpc>
              <a:spcBef>
                <a:spcPts val="155"/>
              </a:spcBef>
            </a:pPr>
            <a:r>
              <a:rPr sz="900" spc="240" dirty="0">
                <a:latin typeface="Arial"/>
                <a:cs typeface="Arial"/>
              </a:rPr>
              <a:t>Время  </a:t>
            </a:r>
            <a:r>
              <a:rPr sz="900" spc="210" dirty="0">
                <a:latin typeface="Arial"/>
                <a:cs typeface="Arial"/>
              </a:rPr>
              <a:t>в </a:t>
            </a:r>
            <a:r>
              <a:rPr sz="900" spc="165" dirty="0">
                <a:latin typeface="Arial"/>
                <a:cs typeface="Arial"/>
              </a:rPr>
              <a:t>го-  </a:t>
            </a:r>
            <a:r>
              <a:rPr sz="900" spc="210" dirty="0">
                <a:latin typeface="Arial"/>
                <a:cs typeface="Arial"/>
              </a:rPr>
              <a:t>дах</a:t>
            </a:r>
            <a:r>
              <a:rPr sz="900" spc="300" dirty="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016480" y="3222611"/>
            <a:ext cx="1289251" cy="29936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110948" y="3238376"/>
            <a:ext cx="925830" cy="210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285" dirty="0">
                <a:latin typeface="Arial"/>
                <a:cs typeface="Arial"/>
              </a:rPr>
              <a:t>Ден.</a:t>
            </a:r>
            <a:r>
              <a:rPr sz="1200" spc="120" dirty="0">
                <a:latin typeface="Arial"/>
                <a:cs typeface="Arial"/>
              </a:rPr>
              <a:t> </a:t>
            </a:r>
            <a:r>
              <a:rPr sz="1200" spc="265" dirty="0">
                <a:latin typeface="Arial"/>
                <a:cs typeface="Arial"/>
              </a:rPr>
              <a:t>ед.</a:t>
            </a:r>
            <a:r>
              <a:rPr sz="1200" spc="120" dirty="0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Номер слайда 59">
            <a:extLst>
              <a:ext uri="{FF2B5EF4-FFF2-40B4-BE49-F238E27FC236}">
                <a16:creationId xmlns:a16="http://schemas.microsoft.com/office/drawing/2014/main" id="{70F289E1-B5CD-9845-96CF-5D982853BF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68</a:t>
            </a:fld>
            <a:endParaRPr lang="ru-RU" spc="-5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314" y="192532"/>
            <a:ext cx="525399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Какова выгода </a:t>
            </a:r>
            <a:r>
              <a:rPr spc="-40" dirty="0"/>
              <a:t>от</a:t>
            </a:r>
            <a:r>
              <a:rPr spc="65" dirty="0"/>
              <a:t> </a:t>
            </a:r>
            <a:r>
              <a:rPr spc="-5" dirty="0"/>
              <a:t>проекта.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Чистая </a:t>
            </a:r>
            <a:r>
              <a:rPr spc="-10" dirty="0"/>
              <a:t>приведенная</a:t>
            </a:r>
            <a:r>
              <a:rPr spc="45" dirty="0"/>
              <a:t> </a:t>
            </a:r>
            <a:r>
              <a:rPr spc="-20" dirty="0"/>
              <a:t>стоимость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3295" y="1474215"/>
            <a:ext cx="8528305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25" dirty="0">
                <a:latin typeface="Arial"/>
                <a:cs typeface="Arial"/>
              </a:rPr>
              <a:t>Теперь </a:t>
            </a:r>
            <a:r>
              <a:rPr sz="2000" spc="-10" dirty="0">
                <a:latin typeface="Arial"/>
                <a:cs typeface="Arial"/>
              </a:rPr>
              <a:t>вернемся </a:t>
            </a:r>
            <a:r>
              <a:rPr sz="2000" spc="-5" dirty="0">
                <a:latin typeface="Arial"/>
                <a:cs typeface="Arial"/>
              </a:rPr>
              <a:t>к нашему </a:t>
            </a:r>
            <a:r>
              <a:rPr sz="2000" spc="-20" dirty="0">
                <a:latin typeface="Arial"/>
                <a:cs typeface="Arial"/>
              </a:rPr>
              <a:t>инвестпроекту. </a:t>
            </a:r>
            <a:r>
              <a:rPr sz="2000" spc="-15" dirty="0">
                <a:latin typeface="Arial"/>
                <a:cs typeface="Arial"/>
              </a:rPr>
              <a:t>Предположим, что  </a:t>
            </a:r>
            <a:r>
              <a:rPr sz="2000" dirty="0">
                <a:latin typeface="Arial"/>
                <a:cs typeface="Arial"/>
              </a:rPr>
              <a:t>ставка </a:t>
            </a:r>
            <a:r>
              <a:rPr sz="2000" spc="-15" dirty="0">
                <a:latin typeface="Arial"/>
                <a:cs typeface="Arial"/>
              </a:rPr>
              <a:t>процента </a:t>
            </a:r>
            <a:r>
              <a:rPr sz="2000" spc="-5" dirty="0">
                <a:latin typeface="Arial"/>
                <a:cs typeface="Arial"/>
              </a:rPr>
              <a:t>15% </a:t>
            </a:r>
            <a:r>
              <a:rPr sz="2000" spc="-20" dirty="0">
                <a:latin typeface="Arial"/>
                <a:cs typeface="Arial"/>
              </a:rPr>
              <a:t>годовых. Умножим величину </a:t>
            </a:r>
            <a:r>
              <a:rPr sz="2000" spc="-15" dirty="0">
                <a:latin typeface="Arial"/>
                <a:cs typeface="Arial"/>
              </a:rPr>
              <a:t>чистого  денежного </a:t>
            </a:r>
            <a:r>
              <a:rPr sz="2000" spc="-10" dirty="0">
                <a:latin typeface="Arial"/>
                <a:cs typeface="Arial"/>
              </a:rPr>
              <a:t>потока </a:t>
            </a:r>
            <a:r>
              <a:rPr sz="2000" spc="-5" dirty="0">
                <a:latin typeface="Arial"/>
                <a:cs typeface="Arial"/>
              </a:rPr>
              <a:t>проекта по </a:t>
            </a:r>
            <a:r>
              <a:rPr sz="2000" spc="-25" dirty="0">
                <a:latin typeface="Arial"/>
                <a:cs typeface="Arial"/>
              </a:rPr>
              <a:t>годам </a:t>
            </a:r>
            <a:r>
              <a:rPr sz="2000" spc="-5" dirty="0">
                <a:latin typeface="Arial"/>
                <a:cs typeface="Arial"/>
              </a:rPr>
              <a:t>на коэффициент  </a:t>
            </a:r>
            <a:r>
              <a:rPr sz="2000" spc="-10" dirty="0">
                <a:latin typeface="Arial"/>
                <a:cs typeface="Arial"/>
              </a:rPr>
              <a:t>дисконтирования: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84454" y="3402203"/>
          <a:ext cx="8372474" cy="1915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1655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Статья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lnB w="12700">
                      <a:solidFill>
                        <a:srgbClr val="7476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0530" marR="196215" indent="-249554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spc="-7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екущий  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год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lnB w="12700">
                      <a:solidFill>
                        <a:srgbClr val="7476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spc="-35" dirty="0">
                          <a:latin typeface="Arial"/>
                          <a:cs typeface="Arial"/>
                        </a:rPr>
                        <a:t>Год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Т+1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lnB w="12700">
                      <a:solidFill>
                        <a:srgbClr val="7476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spc="-35" dirty="0">
                          <a:latin typeface="Arial"/>
                          <a:cs typeface="Arial"/>
                        </a:rPr>
                        <a:t>Год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Т+2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lnB w="12700">
                      <a:solidFill>
                        <a:srgbClr val="7476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spc="-35" dirty="0">
                          <a:latin typeface="Arial"/>
                          <a:cs typeface="Arial"/>
                        </a:rPr>
                        <a:t>Год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Т+3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lnB w="12700">
                      <a:solidFill>
                        <a:srgbClr val="7476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spc="-15" dirty="0">
                          <a:latin typeface="Arial"/>
                          <a:cs typeface="Arial"/>
                        </a:rPr>
                        <a:t>Итого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lnB w="12700">
                      <a:solidFill>
                        <a:srgbClr val="74767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Чистый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денежный</a:t>
                      </a:r>
                      <a:r>
                        <a:rPr sz="15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поток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(46</a:t>
                      </a:r>
                      <a:r>
                        <a:rPr sz="1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000)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16</a:t>
                      </a:r>
                      <a:r>
                        <a:rPr sz="1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000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1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000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1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500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000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747678"/>
                      </a:solidFill>
                      <a:prstDash val="solid"/>
                    </a:lnT>
                    <a:solidFill>
                      <a:srgbClr val="747678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Коэффициент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дисконтирования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16839" marB="0"/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0,870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16839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0,757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16839" marB="0"/>
                </a:tc>
                <a:tc>
                  <a:txBody>
                    <a:bodyPr/>
                    <a:lstStyle/>
                    <a:p>
                      <a:pPr marR="147320" algn="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0,658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168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15">
                <a:tc>
                  <a:txBody>
                    <a:bodyPr/>
                    <a:lstStyle/>
                    <a:p>
                      <a:pPr marL="83820" marR="5346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Современная 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стоимость  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чистого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денежного</a:t>
                      </a:r>
                      <a:r>
                        <a:rPr sz="15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потока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(46</a:t>
                      </a:r>
                      <a:r>
                        <a:rPr sz="15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000)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15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920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15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897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5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147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74767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(2</a:t>
                      </a:r>
                      <a:r>
                        <a:rPr sz="15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036)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B w="12700">
                      <a:solidFill>
                        <a:srgbClr val="747678"/>
                      </a:solidFill>
                      <a:prstDash val="solid"/>
                    </a:lnB>
                    <a:solidFill>
                      <a:srgbClr val="747678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2CC9A3-7C40-9841-B872-EB42AD5BBF3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69</a:t>
            </a:fld>
            <a:endParaRPr lang="ru-RU"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BC44E-FB49-324E-810D-7DB796BC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68" y="292607"/>
            <a:ext cx="8004809" cy="400110"/>
          </a:xfrm>
        </p:spPr>
        <p:txBody>
          <a:bodyPr/>
          <a:lstStyle/>
          <a:p>
            <a:r>
              <a:rPr lang="ru-RU" dirty="0"/>
              <a:t>Структура отчета о прибылях и убытках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ECF803-B9EB-8D49-8A82-82B49A11B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E669BB-1770-8144-826C-093FBB12F8D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7</a:t>
            </a:fld>
            <a:endParaRPr lang="ru-RU" spc="-5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E5A08D3-5418-8140-B5C4-435FCCDDB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354" y="909074"/>
            <a:ext cx="8225036" cy="535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09143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8482" y="208025"/>
            <a:ext cx="525399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3875" marR="5080" indent="-511809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Чистая </a:t>
            </a:r>
            <a:r>
              <a:rPr spc="-10" dirty="0"/>
              <a:t>приведенная </a:t>
            </a:r>
            <a:r>
              <a:rPr spc="-20" dirty="0"/>
              <a:t>стоимость  </a:t>
            </a:r>
            <a:r>
              <a:rPr spc="-5" dirty="0"/>
              <a:t>и выбор </a:t>
            </a:r>
            <a:r>
              <a:rPr spc="-10" dirty="0"/>
              <a:t>ставки</a:t>
            </a:r>
            <a:r>
              <a:rPr spc="15" dirty="0"/>
              <a:t> </a:t>
            </a:r>
            <a:r>
              <a:rPr spc="-5" dirty="0"/>
              <a:t>процента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205738"/>
            <a:ext cx="8300084" cy="4841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001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Чистая 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приведенная стоимость </a:t>
            </a:r>
            <a:r>
              <a:rPr sz="2000" b="1" spc="-5" dirty="0">
                <a:latin typeface="Arial"/>
                <a:cs typeface="Arial"/>
              </a:rPr>
              <a:t>(NPV) – </a:t>
            </a:r>
            <a:r>
              <a:rPr sz="2000" b="1" spc="-15" dirty="0">
                <a:latin typeface="Arial"/>
                <a:cs typeface="Arial"/>
              </a:rPr>
              <a:t>ключевой </a:t>
            </a:r>
            <a:r>
              <a:rPr sz="2000" b="1" spc="-10" dirty="0">
                <a:latin typeface="Arial"/>
                <a:cs typeface="Arial"/>
              </a:rPr>
              <a:t>критерий  </a:t>
            </a:r>
            <a:r>
              <a:rPr sz="2000" spc="-10" dirty="0">
                <a:latin typeface="Arial"/>
                <a:cs typeface="Arial"/>
              </a:rPr>
              <a:t>оценки инвестиционного </a:t>
            </a:r>
            <a:r>
              <a:rPr sz="2000" spc="-5" dirty="0">
                <a:latin typeface="Arial"/>
                <a:cs typeface="Arial"/>
              </a:rPr>
              <a:t>проекта. В случае, если NPV проекта  </a:t>
            </a:r>
            <a:r>
              <a:rPr sz="2000" spc="-15" dirty="0">
                <a:latin typeface="Arial"/>
                <a:cs typeface="Arial"/>
              </a:rPr>
              <a:t>больше нуля </a:t>
            </a:r>
            <a:r>
              <a:rPr sz="2000" spc="-5" dirty="0">
                <a:latin typeface="Arial"/>
                <a:cs typeface="Arial"/>
              </a:rPr>
              <a:t>- </a:t>
            </a:r>
            <a:r>
              <a:rPr sz="2000" dirty="0">
                <a:latin typeface="Arial"/>
                <a:cs typeface="Arial"/>
              </a:rPr>
              <a:t>проект </a:t>
            </a:r>
            <a:r>
              <a:rPr sz="2000" spc="-20" dirty="0">
                <a:latin typeface="Arial"/>
                <a:cs typeface="Arial"/>
              </a:rPr>
              <a:t>выгоден. </a:t>
            </a:r>
            <a:r>
              <a:rPr sz="2000" spc="-5" dirty="0">
                <a:latin typeface="Arial"/>
                <a:cs typeface="Arial"/>
              </a:rPr>
              <a:t>Чем </a:t>
            </a:r>
            <a:r>
              <a:rPr sz="2000" spc="-15" dirty="0">
                <a:latin typeface="Arial"/>
                <a:cs typeface="Arial"/>
              </a:rPr>
              <a:t>больше </a:t>
            </a:r>
            <a:r>
              <a:rPr sz="2000" spc="-50" dirty="0">
                <a:latin typeface="Arial"/>
                <a:cs typeface="Arial"/>
              </a:rPr>
              <a:t>NPV, </a:t>
            </a:r>
            <a:r>
              <a:rPr sz="2000" spc="-15" dirty="0">
                <a:latin typeface="Arial"/>
                <a:cs typeface="Arial"/>
              </a:rPr>
              <a:t>тем более  привлекателен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проект.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Arial"/>
                <a:cs typeface="Arial"/>
              </a:rPr>
              <a:t>Отрицательная </a:t>
            </a:r>
            <a:r>
              <a:rPr sz="2000" spc="-5" dirty="0">
                <a:latin typeface="Arial"/>
                <a:cs typeface="Arial"/>
              </a:rPr>
              <a:t>NPV </a:t>
            </a:r>
            <a:r>
              <a:rPr sz="2000" spc="-45" dirty="0">
                <a:latin typeface="Arial"/>
                <a:cs typeface="Arial"/>
              </a:rPr>
              <a:t>означает, </a:t>
            </a:r>
            <a:r>
              <a:rPr sz="2000" spc="-10" dirty="0">
                <a:latin typeface="Arial"/>
                <a:cs typeface="Arial"/>
              </a:rPr>
              <a:t>что </a:t>
            </a:r>
            <a:r>
              <a:rPr sz="2000" dirty="0">
                <a:latin typeface="Arial"/>
                <a:cs typeface="Arial"/>
              </a:rPr>
              <a:t>проект </a:t>
            </a:r>
            <a:r>
              <a:rPr sz="2000" spc="-5" dirty="0">
                <a:latin typeface="Arial"/>
                <a:cs typeface="Arial"/>
              </a:rPr>
              <a:t>не </a:t>
            </a:r>
            <a:r>
              <a:rPr sz="2000" spc="-10" dirty="0">
                <a:latin typeface="Arial"/>
                <a:cs typeface="Arial"/>
              </a:rPr>
              <a:t>окупается за  планируемый </a:t>
            </a:r>
            <a:r>
              <a:rPr sz="2000" spc="-15" dirty="0">
                <a:latin typeface="Arial"/>
                <a:cs typeface="Arial"/>
              </a:rPr>
              <a:t>период </a:t>
            </a:r>
            <a:r>
              <a:rPr sz="2000" spc="-10" dirty="0">
                <a:latin typeface="Arial"/>
                <a:cs typeface="Arial"/>
              </a:rPr>
              <a:t>времени. </a:t>
            </a:r>
            <a:r>
              <a:rPr sz="2000" spc="-5" dirty="0">
                <a:latin typeface="Arial"/>
                <a:cs typeface="Arial"/>
              </a:rPr>
              <a:t>В </a:t>
            </a:r>
            <a:r>
              <a:rPr sz="2000" spc="-25" dirty="0">
                <a:latin typeface="Arial"/>
                <a:cs typeface="Arial"/>
              </a:rPr>
              <a:t>этом </a:t>
            </a:r>
            <a:r>
              <a:rPr sz="2000" spc="-5" dirty="0">
                <a:latin typeface="Arial"/>
                <a:cs typeface="Arial"/>
              </a:rPr>
              <a:t>случае нам надо либо  </a:t>
            </a:r>
            <a:r>
              <a:rPr sz="2000" spc="-10" dirty="0">
                <a:latin typeface="Arial"/>
                <a:cs typeface="Arial"/>
              </a:rPr>
              <a:t>оценить </a:t>
            </a:r>
            <a:r>
              <a:rPr sz="2000" dirty="0">
                <a:latin typeface="Arial"/>
                <a:cs typeface="Arial"/>
              </a:rPr>
              <a:t>поступления </a:t>
            </a:r>
            <a:r>
              <a:rPr sz="2000" spc="-5" dirty="0">
                <a:latin typeface="Arial"/>
                <a:cs typeface="Arial"/>
              </a:rPr>
              <a:t>и </a:t>
            </a:r>
            <a:r>
              <a:rPr sz="2000" spc="-15" dirty="0">
                <a:latin typeface="Arial"/>
                <a:cs typeface="Arial"/>
              </a:rPr>
              <a:t>расходы </a:t>
            </a:r>
            <a:r>
              <a:rPr sz="2000" spc="-5" dirty="0">
                <a:latin typeface="Arial"/>
                <a:cs typeface="Arial"/>
              </a:rPr>
              <a:t>по </a:t>
            </a:r>
            <a:r>
              <a:rPr sz="2000" dirty="0">
                <a:latin typeface="Arial"/>
                <a:cs typeface="Arial"/>
              </a:rPr>
              <a:t>проекту </a:t>
            </a:r>
            <a:r>
              <a:rPr sz="2000" spc="-5" dirty="0">
                <a:latin typeface="Arial"/>
                <a:cs typeface="Arial"/>
              </a:rPr>
              <a:t>за </a:t>
            </a:r>
            <a:r>
              <a:rPr sz="2000" spc="-10" dirty="0">
                <a:latin typeface="Arial"/>
                <a:cs typeface="Arial"/>
              </a:rPr>
              <a:t>следующий </a:t>
            </a:r>
            <a:r>
              <a:rPr sz="2000" spc="-35" dirty="0">
                <a:latin typeface="Arial"/>
                <a:cs typeface="Arial"/>
              </a:rPr>
              <a:t>год </a:t>
            </a:r>
            <a:r>
              <a:rPr sz="2000" spc="-5" dirty="0">
                <a:latin typeface="Arial"/>
                <a:cs typeface="Arial"/>
              </a:rPr>
              <a:t>(или  </a:t>
            </a:r>
            <a:r>
              <a:rPr sz="2000" spc="-20" dirty="0">
                <a:latin typeface="Arial"/>
                <a:cs typeface="Arial"/>
              </a:rPr>
              <a:t>годы), </a:t>
            </a:r>
            <a:r>
              <a:rPr sz="2000" spc="-5" dirty="0">
                <a:latin typeface="Arial"/>
                <a:cs typeface="Arial"/>
              </a:rPr>
              <a:t>либо (если мы не </a:t>
            </a:r>
            <a:r>
              <a:rPr sz="2000" spc="-25" dirty="0">
                <a:latin typeface="Arial"/>
                <a:cs typeface="Arial"/>
              </a:rPr>
              <a:t>готовы </a:t>
            </a:r>
            <a:r>
              <a:rPr sz="2000" spc="-10" dirty="0">
                <a:latin typeface="Arial"/>
                <a:cs typeface="Arial"/>
              </a:rPr>
              <a:t>вкладываться </a:t>
            </a:r>
            <a:r>
              <a:rPr sz="2000" spc="-15" dirty="0">
                <a:latin typeface="Arial"/>
                <a:cs typeface="Arial"/>
              </a:rPr>
              <a:t>более </a:t>
            </a:r>
            <a:r>
              <a:rPr sz="2000" spc="-5" dirty="0">
                <a:latin typeface="Arial"/>
                <a:cs typeface="Arial"/>
              </a:rPr>
              <a:t>чем на три  </a:t>
            </a:r>
            <a:r>
              <a:rPr sz="2000" spc="-25" dirty="0">
                <a:latin typeface="Arial"/>
                <a:cs typeface="Arial"/>
              </a:rPr>
              <a:t>года) </a:t>
            </a:r>
            <a:r>
              <a:rPr sz="2000" spc="-10" dirty="0">
                <a:latin typeface="Arial"/>
                <a:cs typeface="Arial"/>
              </a:rPr>
              <a:t>отказаться </a:t>
            </a:r>
            <a:r>
              <a:rPr sz="2000" spc="-25" dirty="0">
                <a:latin typeface="Arial"/>
                <a:cs typeface="Arial"/>
              </a:rPr>
              <a:t>от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проекта.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marR="6794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Поскольку NPV сильно </a:t>
            </a:r>
            <a:r>
              <a:rPr sz="2000" spc="-10" dirty="0">
                <a:latin typeface="Arial"/>
                <a:cs typeface="Arial"/>
              </a:rPr>
              <a:t>зависит </a:t>
            </a:r>
            <a:r>
              <a:rPr sz="2000" spc="-25" dirty="0">
                <a:latin typeface="Arial"/>
                <a:cs typeface="Arial"/>
              </a:rPr>
              <a:t>от </a:t>
            </a:r>
            <a:r>
              <a:rPr sz="2000" spc="-10" dirty="0">
                <a:latin typeface="Arial"/>
                <a:cs typeface="Arial"/>
              </a:rPr>
              <a:t>ставки процента </a:t>
            </a:r>
            <a:r>
              <a:rPr sz="2000" spc="-5" dirty="0">
                <a:latin typeface="Arial"/>
                <a:cs typeface="Arial"/>
              </a:rPr>
              <a:t>(при </a:t>
            </a:r>
            <a:r>
              <a:rPr sz="2000" spc="-10" dirty="0">
                <a:latin typeface="Arial"/>
                <a:cs typeface="Arial"/>
              </a:rPr>
              <a:t>12%  </a:t>
            </a:r>
            <a:r>
              <a:rPr sz="2000" spc="-20" dirty="0">
                <a:latin typeface="Arial"/>
                <a:cs typeface="Arial"/>
              </a:rPr>
              <a:t>годовых </a:t>
            </a:r>
            <a:r>
              <a:rPr sz="2000" spc="-5" dirty="0">
                <a:latin typeface="Arial"/>
                <a:cs typeface="Arial"/>
              </a:rPr>
              <a:t>NPV </a:t>
            </a:r>
            <a:r>
              <a:rPr sz="2000" spc="-15" dirty="0">
                <a:latin typeface="Arial"/>
                <a:cs typeface="Arial"/>
              </a:rPr>
              <a:t>нашего </a:t>
            </a:r>
            <a:r>
              <a:rPr sz="2000" spc="-5" dirty="0">
                <a:latin typeface="Arial"/>
                <a:cs typeface="Arial"/>
              </a:rPr>
              <a:t>проекта 330$ - </a:t>
            </a:r>
            <a:r>
              <a:rPr sz="2000" spc="-15" dirty="0">
                <a:latin typeface="Arial"/>
                <a:cs typeface="Arial"/>
              </a:rPr>
              <a:t>больше нуля), то одним </a:t>
            </a:r>
            <a:r>
              <a:rPr sz="2000" spc="-5" dirty="0">
                <a:latin typeface="Arial"/>
                <a:cs typeface="Arial"/>
              </a:rPr>
              <a:t>из  ключевых </a:t>
            </a:r>
            <a:r>
              <a:rPr sz="2000" spc="-10" dirty="0">
                <a:latin typeface="Arial"/>
                <a:cs typeface="Arial"/>
              </a:rPr>
              <a:t>вопросов </a:t>
            </a:r>
            <a:r>
              <a:rPr sz="2000" spc="-25" dirty="0">
                <a:latin typeface="Arial"/>
                <a:cs typeface="Arial"/>
              </a:rPr>
              <a:t>является </a:t>
            </a:r>
            <a:r>
              <a:rPr sz="2000" spc="-5" dirty="0">
                <a:latin typeface="Arial"/>
                <a:cs typeface="Arial"/>
              </a:rPr>
              <a:t>правильный выбор </a:t>
            </a:r>
            <a:r>
              <a:rPr sz="2000" spc="-10" dirty="0">
                <a:latin typeface="Arial"/>
                <a:cs typeface="Arial"/>
              </a:rPr>
              <a:t>ставки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процента.</a:t>
            </a:r>
            <a:endParaRPr sz="2000">
              <a:latin typeface="Arial"/>
              <a:cs typeface="Arial"/>
            </a:endParaRPr>
          </a:p>
          <a:p>
            <a:pPr marL="355600" marR="37020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В качестве </a:t>
            </a:r>
            <a:r>
              <a:rPr sz="2000" spc="-10" dirty="0">
                <a:latin typeface="Arial"/>
                <a:cs typeface="Arial"/>
              </a:rPr>
              <a:t>ставки процента </a:t>
            </a:r>
            <a:r>
              <a:rPr sz="2000" spc="-15" dirty="0">
                <a:latin typeface="Arial"/>
                <a:cs typeface="Arial"/>
              </a:rPr>
              <a:t>выбирается </a:t>
            </a:r>
            <a:r>
              <a:rPr sz="2000" b="1" spc="-10" dirty="0">
                <a:latin typeface="Arial"/>
                <a:cs typeface="Arial"/>
              </a:rPr>
              <a:t>ставка </a:t>
            </a:r>
            <a:r>
              <a:rPr sz="2000" b="1" spc="-5" dirty="0">
                <a:latin typeface="Arial"/>
                <a:cs typeface="Arial"/>
              </a:rPr>
              <a:t>доступных  </a:t>
            </a:r>
            <a:r>
              <a:rPr sz="2000" b="1" spc="-10" dirty="0">
                <a:latin typeface="Arial"/>
                <a:cs typeface="Arial"/>
              </a:rPr>
              <a:t>компании </a:t>
            </a:r>
            <a:r>
              <a:rPr sz="2000" b="1" spc="-20" dirty="0">
                <a:latin typeface="Arial"/>
                <a:cs typeface="Arial"/>
              </a:rPr>
              <a:t>альтернативных </a:t>
            </a:r>
            <a:r>
              <a:rPr sz="2000" b="1" spc="-10" dirty="0">
                <a:latin typeface="Arial"/>
                <a:cs typeface="Arial"/>
              </a:rPr>
              <a:t>инвестиционных</a:t>
            </a:r>
            <a:r>
              <a:rPr sz="2000" b="1" spc="5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возможностей.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EF2699-D178-464B-A8E4-0ED33A62213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70</a:t>
            </a:fld>
            <a:endParaRPr lang="ru-RU" spc="-5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1523" y="176276"/>
            <a:ext cx="406146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0" marR="5080" indent="-622935">
              <a:lnSpc>
                <a:spcPct val="100000"/>
              </a:lnSpc>
              <a:spcBef>
                <a:spcPts val="100"/>
              </a:spcBef>
            </a:pPr>
            <a:r>
              <a:rPr dirty="0"/>
              <a:t>Оценка</a:t>
            </a:r>
            <a:r>
              <a:rPr spc="-80" dirty="0"/>
              <a:t> </a:t>
            </a:r>
            <a:r>
              <a:rPr spc="-10" dirty="0"/>
              <a:t>инвестпроектов:  </a:t>
            </a:r>
            <a:r>
              <a:rPr spc="-5" dirty="0"/>
              <a:t>Net Present</a:t>
            </a:r>
            <a:r>
              <a:rPr dirty="0"/>
              <a:t> </a:t>
            </a:r>
            <a:r>
              <a:rPr spc="-35" dirty="0"/>
              <a:t>Value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32992"/>
            <a:ext cx="7754620" cy="517715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Алгоритм </a:t>
            </a:r>
            <a:r>
              <a:rPr sz="2200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работы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критерием</a:t>
            </a:r>
            <a:r>
              <a:rPr sz="2200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NPV:</a:t>
            </a:r>
            <a:endParaRPr sz="2200">
              <a:latin typeface="Arial"/>
              <a:cs typeface="Arial"/>
            </a:endParaRPr>
          </a:p>
          <a:p>
            <a:pPr marL="355600" marR="392430" indent="-342900">
              <a:lnSpc>
                <a:spcPct val="100000"/>
              </a:lnSpc>
              <a:spcBef>
                <a:spcPts val="900"/>
              </a:spcBef>
              <a:buAutoNum type="arabicParenR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Определить объем требуемых </a:t>
            </a:r>
            <a:r>
              <a:rPr sz="2200" spc="-5" dirty="0">
                <a:latin typeface="Arial"/>
                <a:cs typeface="Arial"/>
              </a:rPr>
              <a:t>инвестиций </a:t>
            </a:r>
            <a:r>
              <a:rPr sz="2200" i="1" dirty="0">
                <a:latin typeface="Arial"/>
                <a:cs typeface="Arial"/>
              </a:rPr>
              <a:t>CF</a:t>
            </a:r>
            <a:r>
              <a:rPr sz="2175" i="1" baseline="-21072" dirty="0">
                <a:latin typeface="Arial"/>
                <a:cs typeface="Arial"/>
              </a:rPr>
              <a:t>0 </a:t>
            </a:r>
            <a:r>
              <a:rPr sz="2200" spc="-5" dirty="0">
                <a:latin typeface="Arial"/>
                <a:cs typeface="Arial"/>
              </a:rPr>
              <a:t>(если  инвестиции </a:t>
            </a:r>
            <a:r>
              <a:rPr sz="2200" spc="-20" dirty="0">
                <a:latin typeface="Arial"/>
                <a:cs typeface="Arial"/>
              </a:rPr>
              <a:t>продолжаются </a:t>
            </a:r>
            <a:r>
              <a:rPr sz="2200" spc="-5" dirty="0">
                <a:latin typeface="Arial"/>
                <a:cs typeface="Arial"/>
              </a:rPr>
              <a:t>несколько </a:t>
            </a:r>
            <a:r>
              <a:rPr sz="2200" spc="-85" dirty="0">
                <a:latin typeface="Arial"/>
                <a:cs typeface="Arial"/>
              </a:rPr>
              <a:t>лет, </a:t>
            </a:r>
            <a:r>
              <a:rPr sz="2200" spc="-30" dirty="0">
                <a:latin typeface="Arial"/>
                <a:cs typeface="Arial"/>
              </a:rPr>
              <a:t>тогда </a:t>
            </a:r>
            <a:r>
              <a:rPr sz="2200" spc="-40" dirty="0">
                <a:latin typeface="Arial"/>
                <a:cs typeface="Arial"/>
              </a:rPr>
              <a:t>будет  </a:t>
            </a:r>
            <a:r>
              <a:rPr sz="2200" spc="-5" dirty="0">
                <a:latin typeface="Arial"/>
                <a:cs typeface="Arial"/>
              </a:rPr>
              <a:t>несколько </a:t>
            </a:r>
            <a:r>
              <a:rPr sz="2200" spc="-20" dirty="0">
                <a:latin typeface="Arial"/>
                <a:cs typeface="Arial"/>
              </a:rPr>
              <a:t>отрицательных </a:t>
            </a:r>
            <a:r>
              <a:rPr sz="2200" spc="-5" dirty="0">
                <a:latin typeface="Arial"/>
                <a:cs typeface="Arial"/>
              </a:rPr>
              <a:t>денежных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потоков)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AutoNum type="arabicParenR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Определить </a:t>
            </a:r>
            <a:r>
              <a:rPr sz="2200" dirty="0">
                <a:latin typeface="Arial"/>
                <a:cs typeface="Arial"/>
              </a:rPr>
              <a:t>срок </a:t>
            </a:r>
            <a:r>
              <a:rPr sz="2200" spc="-5" dirty="0">
                <a:latin typeface="Arial"/>
                <a:cs typeface="Arial"/>
              </a:rPr>
              <a:t>реализации проекта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300"/>
              </a:spcBef>
              <a:buAutoNum type="arabicParenR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Определить </a:t>
            </a:r>
            <a:r>
              <a:rPr sz="2200" dirty="0">
                <a:latin typeface="Arial"/>
                <a:cs typeface="Arial"/>
              </a:rPr>
              <a:t>чистые </a:t>
            </a:r>
            <a:r>
              <a:rPr sz="2200" spc="-5" dirty="0">
                <a:latin typeface="Arial"/>
                <a:cs typeface="Arial"/>
              </a:rPr>
              <a:t>денежные притоки </a:t>
            </a:r>
            <a:r>
              <a:rPr sz="2200" dirty="0">
                <a:latin typeface="Arial"/>
                <a:cs typeface="Arial"/>
              </a:rPr>
              <a:t>в </a:t>
            </a:r>
            <a:r>
              <a:rPr sz="2200" spc="5" dirty="0">
                <a:latin typeface="Arial"/>
                <a:cs typeface="Arial"/>
              </a:rPr>
              <a:t>каждый </a:t>
            </a:r>
            <a:r>
              <a:rPr sz="2200" spc="-10" dirty="0">
                <a:latin typeface="Arial"/>
                <a:cs typeface="Arial"/>
              </a:rPr>
              <a:t>период  </a:t>
            </a:r>
            <a:r>
              <a:rPr sz="2200" spc="-5" dirty="0">
                <a:latin typeface="Arial"/>
                <a:cs typeface="Arial"/>
              </a:rPr>
              <a:t>реализации </a:t>
            </a:r>
            <a:r>
              <a:rPr sz="2200" i="1" dirty="0">
                <a:latin typeface="Arial"/>
                <a:cs typeface="Arial"/>
              </a:rPr>
              <a:t>CF</a:t>
            </a:r>
            <a:r>
              <a:rPr sz="2175" i="1" baseline="-21072" dirty="0">
                <a:latin typeface="Arial"/>
                <a:cs typeface="Arial"/>
              </a:rPr>
              <a:t>n</a:t>
            </a:r>
            <a:endParaRPr sz="2175" baseline="-21072">
              <a:latin typeface="Arial"/>
              <a:cs typeface="Arial"/>
            </a:endParaRPr>
          </a:p>
          <a:p>
            <a:pPr marL="355600" marR="542290" indent="-342900">
              <a:lnSpc>
                <a:spcPct val="100000"/>
              </a:lnSpc>
              <a:spcBef>
                <a:spcPts val="300"/>
              </a:spcBef>
              <a:buAutoNum type="arabicParenR"/>
              <a:tabLst>
                <a:tab pos="355600" algn="l"/>
              </a:tabLst>
            </a:pPr>
            <a:r>
              <a:rPr sz="2200" spc="-10" dirty="0">
                <a:latin typeface="Arial"/>
                <a:cs typeface="Arial"/>
              </a:rPr>
              <a:t>Выбрать </a:t>
            </a:r>
            <a:r>
              <a:rPr sz="2200" spc="-5" dirty="0">
                <a:latin typeface="Arial"/>
                <a:cs typeface="Arial"/>
              </a:rPr>
              <a:t>ставку дисконтирования </a:t>
            </a:r>
            <a:r>
              <a:rPr sz="2200" dirty="0">
                <a:latin typeface="Arial"/>
                <a:cs typeface="Arial"/>
              </a:rPr>
              <a:t>или, </a:t>
            </a:r>
            <a:r>
              <a:rPr sz="2200" spc="-10" dirty="0">
                <a:latin typeface="Arial"/>
                <a:cs typeface="Arial"/>
              </a:rPr>
              <a:t>иначе </a:t>
            </a:r>
            <a:r>
              <a:rPr sz="2200" spc="-15" dirty="0">
                <a:latin typeface="Arial"/>
                <a:cs typeface="Arial"/>
              </a:rPr>
              <a:t>говоря,  </a:t>
            </a:r>
            <a:r>
              <a:rPr sz="2200" spc="-10" dirty="0">
                <a:latin typeface="Arial"/>
                <a:cs typeface="Arial"/>
              </a:rPr>
              <a:t>требуемую </a:t>
            </a:r>
            <a:r>
              <a:rPr sz="2200" dirty="0">
                <a:latin typeface="Arial"/>
                <a:cs typeface="Arial"/>
              </a:rPr>
              <a:t>норму </a:t>
            </a:r>
            <a:r>
              <a:rPr sz="2200" spc="-30" dirty="0">
                <a:latin typeface="Arial"/>
                <a:cs typeface="Arial"/>
              </a:rPr>
              <a:t>отдачи </a:t>
            </a:r>
            <a:r>
              <a:rPr sz="2200" spc="-5" dirty="0">
                <a:latin typeface="Arial"/>
                <a:cs typeface="Arial"/>
              </a:rPr>
              <a:t>на инвестиции </a:t>
            </a:r>
            <a:r>
              <a:rPr sz="2200" spc="-15" dirty="0">
                <a:latin typeface="Arial"/>
                <a:cs typeface="Arial"/>
              </a:rPr>
              <a:t>(WACC </a:t>
            </a:r>
            <a:r>
              <a:rPr sz="2200" dirty="0">
                <a:latin typeface="Arial"/>
                <a:cs typeface="Arial"/>
              </a:rPr>
              <a:t>в  </a:t>
            </a:r>
            <a:r>
              <a:rPr sz="2200" spc="-5" dirty="0">
                <a:latin typeface="Arial"/>
                <a:cs typeface="Arial"/>
              </a:rPr>
              <a:t>формуле)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AutoNum type="arabicParenR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Вычислить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NPV</a:t>
            </a:r>
            <a:endParaRPr sz="2200">
              <a:latin typeface="Arial"/>
              <a:cs typeface="Arial"/>
            </a:endParaRPr>
          </a:p>
          <a:p>
            <a:pPr marL="12700" marR="606425">
              <a:lnSpc>
                <a:spcPct val="100000"/>
              </a:lnSpc>
              <a:spcBef>
                <a:spcPts val="600"/>
              </a:spcBef>
            </a:pPr>
            <a:r>
              <a:rPr sz="2200" dirty="0">
                <a:latin typeface="Arial"/>
                <a:cs typeface="Arial"/>
              </a:rPr>
              <a:t>При </a:t>
            </a:r>
            <a:r>
              <a:rPr sz="2200" spc="-10" dirty="0">
                <a:latin typeface="Arial"/>
                <a:cs typeface="Arial"/>
              </a:rPr>
              <a:t>прочих </a:t>
            </a:r>
            <a:r>
              <a:rPr sz="2200" spc="-5" dirty="0">
                <a:latin typeface="Arial"/>
                <a:cs typeface="Arial"/>
              </a:rPr>
              <a:t>равных условиях, если </a:t>
            </a:r>
            <a:r>
              <a:rPr sz="2200" dirty="0">
                <a:latin typeface="Arial"/>
                <a:cs typeface="Arial"/>
              </a:rPr>
              <a:t>проект приносит  </a:t>
            </a:r>
            <a:r>
              <a:rPr sz="2200" spc="-15" dirty="0">
                <a:latin typeface="Arial"/>
                <a:cs typeface="Arial"/>
              </a:rPr>
              <a:t>положительную </a:t>
            </a:r>
            <a:r>
              <a:rPr sz="2200" spc="-55" dirty="0">
                <a:latin typeface="Arial"/>
                <a:cs typeface="Arial"/>
              </a:rPr>
              <a:t>NPV, </a:t>
            </a:r>
            <a:r>
              <a:rPr sz="2200" spc="-5" dirty="0">
                <a:latin typeface="Arial"/>
                <a:cs typeface="Arial"/>
              </a:rPr>
              <a:t>он </a:t>
            </a:r>
            <a:r>
              <a:rPr sz="2200" spc="-10" dirty="0">
                <a:latin typeface="Arial"/>
                <a:cs typeface="Arial"/>
              </a:rPr>
              <a:t>оправдан </a:t>
            </a:r>
            <a:r>
              <a:rPr sz="2200" dirty="0">
                <a:latin typeface="Arial"/>
                <a:cs typeface="Arial"/>
              </a:rPr>
              <a:t>с финансовой </a:t>
            </a:r>
            <a:r>
              <a:rPr sz="2200" spc="-15" dirty="0">
                <a:latin typeface="Arial"/>
                <a:cs typeface="Arial"/>
              </a:rPr>
              <a:t>точки  </a:t>
            </a:r>
            <a:r>
              <a:rPr sz="2200" spc="-5" dirty="0">
                <a:latin typeface="Arial"/>
                <a:cs typeface="Arial"/>
              </a:rPr>
              <a:t>зрения.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E88632-EAC5-D643-AFCB-27511C9A26E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71</a:t>
            </a:fld>
            <a:endParaRPr lang="ru-RU"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BE9704-874A-9847-A279-BC1CD4F3576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8</a:t>
            </a:fld>
            <a:endParaRPr lang="ru-RU" spc="-5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7667320-E167-C041-A52C-2AB6847FED89}"/>
              </a:ext>
            </a:extLst>
          </p:cNvPr>
          <p:cNvSpPr txBox="1">
            <a:spLocks/>
          </p:cNvSpPr>
          <p:nvPr/>
        </p:nvSpPr>
        <p:spPr>
          <a:xfrm>
            <a:off x="735204" y="285369"/>
            <a:ext cx="800480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A1AC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kern="0" dirty="0"/>
              <a:t>Структура отчета о прибылях и убытках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DD8C282-C741-1149-834D-D8C6F960C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031" y="762185"/>
            <a:ext cx="8004809" cy="533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867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32C56-A040-8244-9E78-6DFA00BF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95" y="275420"/>
            <a:ext cx="8004809" cy="400110"/>
          </a:xfrm>
        </p:spPr>
        <p:txBody>
          <a:bodyPr/>
          <a:lstStyle/>
          <a:p>
            <a:pPr algn="ctr"/>
            <a:r>
              <a:rPr lang="ru-RU" dirty="0"/>
              <a:t>Пример отчета о прибылях и убытках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9C35C5-23FA-CC41-BFD3-8586C64F208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425"/>
                </a:lnSpc>
              </a:pPr>
              <a:t>9</a:t>
            </a:fld>
            <a:endParaRPr lang="ru-RU" spc="-5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D609BD-B0AF-FB47-9178-FDE40498A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0173"/>
            <a:ext cx="9144000" cy="387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52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1AC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6443</TotalTime>
  <Words>5126</Words>
  <Application>Microsoft Macintosh PowerPoint</Application>
  <PresentationFormat>Экран (4:3)</PresentationFormat>
  <Paragraphs>1503</Paragraphs>
  <Slides>71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80" baseType="lpstr">
      <vt:lpstr>Arial</vt:lpstr>
      <vt:lpstr>Calibri</vt:lpstr>
      <vt:lpstr>Liberation Sans Narrow</vt:lpstr>
      <vt:lpstr>Myriad Pro</vt:lpstr>
      <vt:lpstr>Symbol</vt:lpstr>
      <vt:lpstr>Times New Roman</vt:lpstr>
      <vt:lpstr>Trebuchet MS</vt:lpstr>
      <vt:lpstr>Wingdings</vt:lpstr>
      <vt:lpstr>Office Theme</vt:lpstr>
      <vt:lpstr>Презентация PowerPoint</vt:lpstr>
      <vt:lpstr>Содержание курса</vt:lpstr>
      <vt:lpstr>Презентация PowerPoint</vt:lpstr>
      <vt:lpstr>Презентация PowerPoint</vt:lpstr>
      <vt:lpstr>Определение</vt:lpstr>
      <vt:lpstr>Структура показателей прибыли</vt:lpstr>
      <vt:lpstr>Структура отчета о прибылях и убытках</vt:lpstr>
      <vt:lpstr>Презентация PowerPoint</vt:lpstr>
      <vt:lpstr>Пример отчета о прибылях и убытках</vt:lpstr>
      <vt:lpstr>Пример отчета о прибылях и убытках</vt:lpstr>
      <vt:lpstr>Амортизация</vt:lpstr>
      <vt:lpstr>Отчет о прибылях и убытках</vt:lpstr>
      <vt:lpstr>Презентация PowerPoint</vt:lpstr>
      <vt:lpstr>Презентация PowerPoint</vt:lpstr>
      <vt:lpstr>Денежные потоки предприятия</vt:lpstr>
      <vt:lpstr>Операционный цикл компании</vt:lpstr>
      <vt:lpstr>Отчет о движении денежных средств</vt:lpstr>
      <vt:lpstr>Отчет о движении денежных средств  (Cash Flow Statement). </vt:lpstr>
      <vt:lpstr>Отчет о движении денежных средств  (Cash Flow Statement). </vt:lpstr>
      <vt:lpstr>Отчет о движении денежных средств</vt:lpstr>
      <vt:lpstr>Рабочий капитал</vt:lpstr>
      <vt:lpstr>Структура оборотных средств  и рабочий капитал</vt:lpstr>
      <vt:lpstr>Презентация PowerPoint</vt:lpstr>
      <vt:lpstr>Общая схема затрат компании</vt:lpstr>
      <vt:lpstr>Операционные и капитальные расходы  OPEX и CAPEX</vt:lpstr>
      <vt:lpstr>Операционные и капитальные расходы  OPEX и CAPEX</vt:lpstr>
      <vt:lpstr>Постоянные и переменные затраты</vt:lpstr>
      <vt:lpstr>Пример расчета производственной  себестоимости единицы продукции</vt:lpstr>
      <vt:lpstr>Задание «Иметь в собственности или арендовать»</vt:lpstr>
      <vt:lpstr>Пример расчета к заданию</vt:lpstr>
      <vt:lpstr>Пример расчета к заданию</vt:lpstr>
      <vt:lpstr>Пример структуры затрат по подразделениям (МВ-3 ВР SAP)</vt:lpstr>
      <vt:lpstr>Структура полных денежных затрат по  видам затрат и процессов</vt:lpstr>
      <vt:lpstr>Презентация PowerPoint</vt:lpstr>
      <vt:lpstr>Система финансово-экономических  показателей эффективности</vt:lpstr>
      <vt:lpstr>Показатели эффективности</vt:lpstr>
      <vt:lpstr>Показатели эффективности</vt:lpstr>
      <vt:lpstr>Презентация PowerPoint</vt:lpstr>
      <vt:lpstr>Типовые показатели, характеризующие  эффективность продаж: расчет физических  объемов продаж</vt:lpstr>
      <vt:lpstr>Типовые показатели, характеризующие  эффективность продаж: расчет физических  объемов продаж</vt:lpstr>
      <vt:lpstr>Типовые показатели, характеризующие  эффективность продаж: расчет физических  объемов продаж</vt:lpstr>
      <vt:lpstr>Презентация PowerPoint</vt:lpstr>
      <vt:lpstr>Типовые показатели, характеризующие  эффективность продаж: расчет выручки</vt:lpstr>
      <vt:lpstr>Приемы анализа отчетов по продажам</vt:lpstr>
      <vt:lpstr>Приемы анализа отчетов по продажам</vt:lpstr>
      <vt:lpstr>Презентация PowerPoint</vt:lpstr>
      <vt:lpstr>Презентация PowerPoint</vt:lpstr>
      <vt:lpstr>Типовые показатели, характеризующие  эффективность операций: расчет прибыли</vt:lpstr>
      <vt:lpstr>Типовые показатели, характеризующие  эффективность основной деятельности:  расчет прибыли</vt:lpstr>
      <vt:lpstr>Презентация PowerPoint</vt:lpstr>
      <vt:lpstr>Operating Cash Flow, OCF</vt:lpstr>
      <vt:lpstr>Свободный денежный поток  Free Cash Flow</vt:lpstr>
      <vt:lpstr>FCF – конечная мера эффективности рудника</vt:lpstr>
      <vt:lpstr>Пример расчета FCF</vt:lpstr>
      <vt:lpstr>Задание. Рассчитайте FCF</vt:lpstr>
      <vt:lpstr>Задание. Рассчитайте FCF</vt:lpstr>
      <vt:lpstr>Типовые показатели, характеризующие  эффективность компании</vt:lpstr>
      <vt:lpstr>Типовые показатели, характеризующие  эффективность вложений в имущество  длительного пользования</vt:lpstr>
      <vt:lpstr>Презентация PowerPoint</vt:lpstr>
      <vt:lpstr>Как выбрать – в какой проект инвестировать?</vt:lpstr>
      <vt:lpstr>Вопросы выбора</vt:lpstr>
      <vt:lpstr>Сколько средств надо вложить в проект</vt:lpstr>
      <vt:lpstr>Сколько средств надо вложить в проект</vt:lpstr>
      <vt:lpstr>Оценка инвестпроектов:  Net Present Value</vt:lpstr>
      <vt:lpstr>Какова выгода от проекта. Чистый денежный поток</vt:lpstr>
      <vt:lpstr>Оценка инвестиционных проектов:  Net Present Value</vt:lpstr>
      <vt:lpstr>Коэффициент дисконтирования</vt:lpstr>
      <vt:lpstr>Оценка инвестпроектов:  Net Present Value</vt:lpstr>
      <vt:lpstr>Какова выгода от проекта. Чистая приведенная стоимость</vt:lpstr>
      <vt:lpstr>Чистая приведенная стоимость  и выбор ставки процента</vt:lpstr>
      <vt:lpstr>Оценка инвестпроектов:  Net Present Value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Mikhail Trusov</dc:creator>
  <cp:lastModifiedBy>Алексей Назаров</cp:lastModifiedBy>
  <cp:revision>83</cp:revision>
  <dcterms:created xsi:type="dcterms:W3CDTF">2019-08-06T07:32:38Z</dcterms:created>
  <dcterms:modified xsi:type="dcterms:W3CDTF">2020-01-23T05:41:30Z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2019-08-06T00:00:00Z</vt:filetime>
  </property>
</Properties>
</file>